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11"/>
  </p:notesMasterIdLst>
  <p:handoutMasterIdLst>
    <p:handoutMasterId r:id="rId12"/>
  </p:handoutMasterIdLst>
  <p:sldIdLst>
    <p:sldId id="805" r:id="rId2"/>
    <p:sldId id="804" r:id="rId3"/>
    <p:sldId id="814" r:id="rId4"/>
    <p:sldId id="800" r:id="rId5"/>
    <p:sldId id="809" r:id="rId6"/>
    <p:sldId id="810" r:id="rId7"/>
    <p:sldId id="811" r:id="rId8"/>
    <p:sldId id="812" r:id="rId9"/>
    <p:sldId id="813" r:id="rId10"/>
  </p:sldIdLst>
  <p:sldSz cx="9144000" cy="6858000" type="screen4x3"/>
  <p:notesSz cx="6858000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7EF030"/>
    <a:srgbClr val="009900"/>
    <a:srgbClr val="9900FF"/>
    <a:srgbClr val="9933FF"/>
    <a:srgbClr val="008000"/>
    <a:srgbClr val="6600CC"/>
    <a:srgbClr val="006699"/>
    <a:srgbClr val="009999"/>
    <a:srgbClr val="FF7F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4655" autoAdjust="0"/>
  </p:normalViewPr>
  <p:slideViewPr>
    <p:cSldViewPr>
      <p:cViewPr>
        <p:scale>
          <a:sx n="110" d="100"/>
          <a:sy n="110" d="100"/>
        </p:scale>
        <p:origin x="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4963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4963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02851FCA-4117-4640-AA97-7E1FC932BD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>
            <a:lvl1pPr defTabSz="954857" eaLnBrk="1" hangingPunct="1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>
            <a:lvl1pPr algn="r" defTabSz="954857" eaLnBrk="1" hangingPunct="1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27075"/>
            <a:ext cx="4856163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13275"/>
            <a:ext cx="5032375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b" anchorCtr="0" compatLnSpc="1">
            <a:prstTxWarp prst="textNoShape">
              <a:avLst/>
            </a:prstTxWarp>
          </a:bodyPr>
          <a:lstStyle>
            <a:lvl1pPr defTabSz="954857" eaLnBrk="1" hangingPunct="1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Times New Roman" charset="0"/>
              </a:defRPr>
            </a:lvl1pPr>
          </a:lstStyle>
          <a:p>
            <a:pPr>
              <a:defRPr/>
            </a:pPr>
            <a:fld id="{F3FF1421-59D5-4037-A4E6-55A58EC34A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FF1421-59D5-4037-A4E6-55A58EC34A2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3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3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4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5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5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6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6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7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7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8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8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B2F0D-3A3D-4B18-A5D3-0C519DE45A4A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1024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3300" y="727075"/>
            <a:ext cx="4854575" cy="3641725"/>
          </a:xfrm>
          <a:ln/>
        </p:spPr>
      </p:sp>
      <p:sp>
        <p:nvSpPr>
          <p:cNvPr id="1024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charset="0"/>
            </a:endParaRPr>
          </a:p>
        </p:txBody>
      </p:sp>
      <p:sp>
        <p:nvSpPr>
          <p:cNvPr id="10245" name="3 Marcador de número de diapositiva"/>
          <p:cNvSpPr txBox="1">
            <a:spLocks noGrp="1"/>
          </p:cNvSpPr>
          <p:nvPr/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404" tIns="47701" rIns="95404" bIns="47701" anchor="b"/>
          <a:lstStyle/>
          <a:p>
            <a:pPr algn="r" defTabSz="954088"/>
            <a:fld id="{BE828147-416A-4EC0-AE47-EDD87E82B5DC}" type="slidenum">
              <a:rPr lang="en-US" sz="1300">
                <a:latin typeface="Times New Roman" charset="0"/>
              </a:rPr>
              <a:pPr algn="r" defTabSz="954088"/>
              <a:t>9</a:t>
            </a:fld>
            <a:endParaRPr lang="en-US" sz="13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09F22-5FD5-4C1E-A1D8-4C33B69DA6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22F46-AFDA-41B9-BB13-C103F1B8C4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6A859-1864-417E-9BE5-5016AC9B29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44BD0-4113-4E3B-8861-67A81BDB89B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B7CDF-388D-480B-AF48-4861FE63A91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30249-C667-440D-AC7D-082149BA98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68742-3D8F-4478-A11C-8EF85E2D62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B7FC0-4547-411F-A93D-9B567D4753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2CD84-F03C-4589-A642-FE22682729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D027D-B7CE-478E-931F-C416BB58E2F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C74C6-2A62-45A1-954E-1018931EC56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68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r>
              <a:rPr lang="es-ES_tradnl" smtClean="0"/>
              <a:t>13-14 January</a:t>
            </a:r>
            <a:endParaRPr lang="en-US"/>
          </a:p>
        </p:txBody>
      </p:sp>
      <p:sp>
        <p:nvSpPr>
          <p:cNvPr id="68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r>
              <a:rPr lang="es-ES_tradnl" smtClean="0"/>
              <a:t>11th ATF2 Project meeting</a:t>
            </a:r>
            <a:endParaRPr lang="en-US"/>
          </a:p>
        </p:txBody>
      </p:sp>
      <p:sp>
        <p:nvSpPr>
          <p:cNvPr id="68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80A1627B-2A43-4EAF-A084-CEEDD855E3D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 spd="med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2400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88704" y="220578"/>
            <a:ext cx="2491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smtClean="0">
                <a:solidFill>
                  <a:srgbClr val="008000"/>
                </a:solidFill>
              </a:rPr>
              <a:t>2011: </a:t>
            </a:r>
            <a:r>
              <a:rPr lang="es-ES" sz="2000" dirty="0" err="1" smtClean="0">
                <a:solidFill>
                  <a:srgbClr val="008000"/>
                </a:solidFill>
              </a:rPr>
              <a:t>Calibration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99060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179512" y="1196752"/>
            <a:ext cx="4631432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Before quake some calibrations and alignments were made</a:t>
            </a: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systematic measurement campaign was expected in the first part of 2011 but impossible after the quake</a:t>
            </a: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After the quake, hardware has been checked and works ok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endParaRPr lang="es-E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2CD84-F03C-4589-A642-FE22682729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0600" y="3861048"/>
            <a:ext cx="3975896" cy="2664296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043397"/>
            <a:ext cx="4197318" cy="2529619"/>
          </a:xfrm>
          <a:prstGeom prst="rect">
            <a:avLst/>
          </a:prstGeom>
        </p:spPr>
      </p:pic>
      <p:grpSp>
        <p:nvGrpSpPr>
          <p:cNvPr id="11" name="Agrupar 18"/>
          <p:cNvGrpSpPr/>
          <p:nvPr/>
        </p:nvGrpSpPr>
        <p:grpSpPr>
          <a:xfrm>
            <a:off x="35496" y="4221088"/>
            <a:ext cx="4923535" cy="2160240"/>
            <a:chOff x="49636" y="850808"/>
            <a:chExt cx="8994353" cy="3946344"/>
          </a:xfrm>
        </p:grpSpPr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6056" y="850808"/>
              <a:ext cx="3967933" cy="3492592"/>
            </a:xfrm>
            <a:prstGeom prst="rect">
              <a:avLst/>
            </a:prstGeom>
          </p:spPr>
        </p:pic>
        <p:grpSp>
          <p:nvGrpSpPr>
            <p:cNvPr id="13" name="12 Grupo"/>
            <p:cNvGrpSpPr/>
            <p:nvPr/>
          </p:nvGrpSpPr>
          <p:grpSpPr>
            <a:xfrm>
              <a:off x="49636" y="868109"/>
              <a:ext cx="5026420" cy="3929044"/>
              <a:chOff x="1547664" y="1628800"/>
              <a:chExt cx="6408216" cy="5009163"/>
            </a:xfrm>
          </p:grpSpPr>
          <p:pic>
            <p:nvPicPr>
              <p:cNvPr id="14" name="Picture 3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547664" y="1628800"/>
                <a:ext cx="3206951" cy="2507691"/>
              </a:xfrm>
              <a:prstGeom prst="rect">
                <a:avLst/>
              </a:prstGeom>
            </p:spPr>
          </p:pic>
          <p:pic>
            <p:nvPicPr>
              <p:cNvPr id="15" name="Picture 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716016" y="1628800"/>
                <a:ext cx="3239864" cy="2507691"/>
              </a:xfrm>
              <a:prstGeom prst="rect">
                <a:avLst/>
              </a:prstGeom>
            </p:spPr>
          </p:pic>
          <p:pic>
            <p:nvPicPr>
              <p:cNvPr id="16" name="Picture 5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547664" y="4117070"/>
                <a:ext cx="3206951" cy="2480282"/>
              </a:xfrm>
              <a:prstGeom prst="rect">
                <a:avLst/>
              </a:prstGeom>
            </p:spPr>
          </p:pic>
          <p:pic>
            <p:nvPicPr>
              <p:cNvPr id="17" name="Picture 6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703986" y="4129681"/>
                <a:ext cx="3239864" cy="2508282"/>
              </a:xfrm>
              <a:prstGeom prst="rect">
                <a:avLst/>
              </a:prstGeom>
            </p:spPr>
          </p:pic>
        </p:grp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1331640" y="6453336"/>
            <a:ext cx="13681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Coupling</a:t>
            </a:r>
            <a:r>
              <a:rPr lang="es-ES" sz="10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correction</a:t>
            </a:r>
            <a:endParaRPr lang="es-ES" sz="1000" dirty="0" smtClean="0">
              <a:solidFill>
                <a:srgbClr val="0099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668344" y="6453336"/>
            <a:ext cx="13681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Vertical </a:t>
            </a:r>
            <a:r>
              <a:rPr lang="es-ES" sz="10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calibration</a:t>
            </a:r>
            <a:endParaRPr lang="es-ES" sz="1000" dirty="0" smtClean="0">
              <a:solidFill>
                <a:srgbClr val="0099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596336" y="3429001"/>
            <a:ext cx="10081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Roll </a:t>
            </a:r>
            <a:r>
              <a:rPr lang="es-ES" sz="10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alignment</a:t>
            </a:r>
            <a:endParaRPr lang="es-ES" sz="1000" dirty="0" smtClean="0">
              <a:solidFill>
                <a:srgbClr val="0099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2400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95600" y="229871"/>
            <a:ext cx="6248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solidFill>
                  <a:srgbClr val="008000"/>
                </a:solidFill>
              </a:rPr>
              <a:t>Hardware progress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45 Grupo"/>
          <p:cNvGrpSpPr/>
          <p:nvPr/>
        </p:nvGrpSpPr>
        <p:grpSpPr>
          <a:xfrm>
            <a:off x="899592" y="1117105"/>
            <a:ext cx="7128792" cy="4688159"/>
            <a:chOff x="683568" y="1393031"/>
            <a:chExt cx="6084168" cy="4001176"/>
          </a:xfrm>
        </p:grpSpPr>
        <p:pic>
          <p:nvPicPr>
            <p:cNvPr id="43" name="42 Imagen" descr="OTR-de-magnifier-R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3568" y="1393031"/>
              <a:ext cx="6084168" cy="4001176"/>
            </a:xfrm>
            <a:prstGeom prst="rect">
              <a:avLst/>
            </a:prstGeom>
          </p:spPr>
        </p:pic>
        <p:sp>
          <p:nvSpPr>
            <p:cNvPr id="44" name="43 Elipse"/>
            <p:cNvSpPr/>
            <p:nvPr/>
          </p:nvSpPr>
          <p:spPr bwMode="auto">
            <a:xfrm>
              <a:off x="2555776" y="2041103"/>
              <a:ext cx="1728192" cy="1656184"/>
            </a:xfrm>
            <a:prstGeom prst="ellipse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539552" y="594928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Demagnifier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system to speed up the beam finding and to measure horizontal size when beam is large in x</a:t>
            </a:r>
            <a:endParaRPr lang="es-ES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733256"/>
            <a:ext cx="1123950" cy="666750"/>
          </a:xfrm>
          <a:prstGeom prst="rect">
            <a:avLst/>
          </a:prstGeom>
          <a:noFill/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179512" y="1124744"/>
            <a:ext cx="837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By measuring the beam sizes in 4 places and knowing the optics in between the beam matrix is reconstructed: </a:t>
            </a:r>
          </a:p>
        </p:txBody>
      </p:sp>
      <p:grpSp>
        <p:nvGrpSpPr>
          <p:cNvPr id="46" name="45 Grupo"/>
          <p:cNvGrpSpPr/>
          <p:nvPr/>
        </p:nvGrpSpPr>
        <p:grpSpPr>
          <a:xfrm>
            <a:off x="1763688" y="1844824"/>
            <a:ext cx="4865340" cy="819150"/>
            <a:chOff x="683568" y="2276872"/>
            <a:chExt cx="4865340" cy="819150"/>
          </a:xfrm>
        </p:grpSpPr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2276872"/>
              <a:ext cx="2705100" cy="819150"/>
            </a:xfrm>
            <a:prstGeom prst="rect">
              <a:avLst/>
            </a:prstGeom>
            <a:noFill/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2348880"/>
              <a:ext cx="1209675" cy="609600"/>
            </a:xfrm>
            <a:prstGeom prst="rect">
              <a:avLst/>
            </a:prstGeom>
            <a:noFill/>
          </p:spPr>
        </p:pic>
        <p:cxnSp>
          <p:nvCxnSpPr>
            <p:cNvPr id="38" name="37 Conector recto de flecha"/>
            <p:cNvCxnSpPr/>
            <p:nvPr/>
          </p:nvCxnSpPr>
          <p:spPr bwMode="auto">
            <a:xfrm>
              <a:off x="2051720" y="2636912"/>
              <a:ext cx="504056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9" name="Content Placeholder 2"/>
          <p:cNvSpPr txBox="1">
            <a:spLocks/>
          </p:cNvSpPr>
          <p:nvPr/>
        </p:nvSpPr>
        <p:spPr>
          <a:xfrm>
            <a:off x="251520" y="2780928"/>
            <a:ext cx="837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To take the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value it is possible to neglect the coupling and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diagonalize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the x and y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submatrices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 2D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45" name="44 Grupo"/>
          <p:cNvGrpSpPr/>
          <p:nvPr/>
        </p:nvGrpSpPr>
        <p:grpSpPr>
          <a:xfrm>
            <a:off x="1835696" y="3645024"/>
            <a:ext cx="1800200" cy="1152128"/>
            <a:chOff x="3491880" y="4221088"/>
            <a:chExt cx="1800200" cy="1152128"/>
          </a:xfrm>
        </p:grpSpPr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3888" y="4509120"/>
              <a:ext cx="1209675" cy="609600"/>
            </a:xfrm>
            <a:prstGeom prst="rect">
              <a:avLst/>
            </a:prstGeom>
            <a:noFill/>
          </p:spPr>
        </p:pic>
        <p:sp>
          <p:nvSpPr>
            <p:cNvPr id="41" name="40 Rectángulo"/>
            <p:cNvSpPr/>
            <p:nvPr/>
          </p:nvSpPr>
          <p:spPr bwMode="auto">
            <a:xfrm>
              <a:off x="3635896" y="4437112"/>
              <a:ext cx="504056" cy="36004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41 Rectángulo"/>
            <p:cNvSpPr/>
            <p:nvPr/>
          </p:nvSpPr>
          <p:spPr bwMode="auto">
            <a:xfrm>
              <a:off x="4139952" y="4797152"/>
              <a:ext cx="504056" cy="36004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Content Placeholder 2"/>
            <p:cNvSpPr txBox="1">
              <a:spLocks/>
            </p:cNvSpPr>
            <p:nvPr/>
          </p:nvSpPr>
          <p:spPr>
            <a:xfrm>
              <a:off x="3491880" y="4221088"/>
              <a:ext cx="1152128" cy="21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4625" lvl="0" indent="-174625" algn="just">
                <a:spcBef>
                  <a:spcPct val="20000"/>
                </a:spcBef>
                <a:defRPr/>
              </a:pPr>
              <a:r>
                <a:rPr lang="en-GB" sz="800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X </a:t>
              </a:r>
              <a:r>
                <a:rPr lang="en-GB" sz="800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submatrix</a:t>
              </a:r>
              <a:endParaRPr lang="en-GB" sz="8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4139952" y="5157192"/>
              <a:ext cx="1152128" cy="21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4625" lvl="0" indent="-174625" algn="just">
                <a:spcBef>
                  <a:spcPct val="20000"/>
                </a:spcBef>
                <a:defRPr/>
              </a:pPr>
              <a:r>
                <a:rPr lang="en-GB" sz="800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Y </a:t>
              </a:r>
              <a:r>
                <a:rPr lang="en-GB" sz="800" dirty="0" err="1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submatrix</a:t>
              </a:r>
              <a:endParaRPr lang="en-GB" sz="8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</p:txBody>
        </p:sp>
      </p:grp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9811" y="3717032"/>
            <a:ext cx="1009650" cy="361950"/>
          </a:xfrm>
          <a:prstGeom prst="rect">
            <a:avLst/>
          </a:prstGeom>
          <a:noFill/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9811" y="4149080"/>
            <a:ext cx="1076325" cy="361950"/>
          </a:xfrm>
          <a:prstGeom prst="rect">
            <a:avLst/>
          </a:prstGeom>
          <a:noFill/>
        </p:spPr>
      </p:pic>
      <p:cxnSp>
        <p:nvCxnSpPr>
          <p:cNvPr id="50" name="49 Conector recto de flecha"/>
          <p:cNvCxnSpPr/>
          <p:nvPr/>
        </p:nvCxnSpPr>
        <p:spPr bwMode="auto">
          <a:xfrm>
            <a:off x="3131840" y="3933056"/>
            <a:ext cx="122413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50 Conector recto de flecha"/>
          <p:cNvCxnSpPr/>
          <p:nvPr/>
        </p:nvCxnSpPr>
        <p:spPr bwMode="auto">
          <a:xfrm>
            <a:off x="3131840" y="4365104"/>
            <a:ext cx="122413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251520" y="4798893"/>
            <a:ext cx="8375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To take in account the coupling terms the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diagonalising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of the beam matrix is needed: 4D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pic>
        <p:nvPicPr>
          <p:cNvPr id="59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2165" y="5805264"/>
            <a:ext cx="1209675" cy="609600"/>
          </a:xfrm>
          <a:prstGeom prst="rect">
            <a:avLst/>
          </a:prstGeom>
          <a:noFill/>
        </p:spPr>
      </p:pic>
      <p:cxnSp>
        <p:nvCxnSpPr>
          <p:cNvPr id="64" name="63 Conector recto de flecha"/>
          <p:cNvCxnSpPr/>
          <p:nvPr/>
        </p:nvCxnSpPr>
        <p:spPr bwMode="auto">
          <a:xfrm>
            <a:off x="3275856" y="6021288"/>
            <a:ext cx="122413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228600" y="1143000"/>
            <a:ext cx="8375848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2D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reconstruction is fully implemented and it is working.</a:t>
            </a: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Systematic measurements for comparison is needed.</a:t>
            </a: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4D algorithm is under study.</a:t>
            </a: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algorithm gives some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times 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imaginary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emittances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4625" lvl="0" indent="-174625" algn="just">
              <a:spcBef>
                <a:spcPct val="20000"/>
              </a:spcBef>
              <a:defRPr/>
            </a:pP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" name="11 Imagen" descr="ratio_imag_4d_and_2d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132856"/>
            <a:ext cx="5616624" cy="421246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23528" y="3861048"/>
            <a:ext cx="3312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14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Nexts</a:t>
            </a: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slides are simulations. </a:t>
            </a:r>
            <a:r>
              <a:rPr lang="en-GB" sz="14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Emittances</a:t>
            </a: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are vertical if not specified.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endParaRPr lang="en-GB" sz="1400" dirty="0" smtClean="0">
              <a:solidFill>
                <a:srgbClr val="0099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1000 </a:t>
            </a:r>
            <a:r>
              <a:rPr lang="en-GB" sz="14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emitt</a:t>
            </a: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measurements per error.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50.001 particles.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Standard nominal v3.1 optics</a:t>
            </a:r>
          </a:p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1400" dirty="0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Tracking with </a:t>
            </a:r>
            <a:r>
              <a:rPr lang="en-GB" sz="1400" dirty="0" err="1" smtClean="0">
                <a:solidFill>
                  <a:srgbClr val="0099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Lucretia</a:t>
            </a:r>
            <a:endParaRPr lang="en-GB" sz="1400" dirty="0" smtClean="0">
              <a:solidFill>
                <a:srgbClr val="0099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5436096" y="6021288"/>
            <a:ext cx="1512168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36096" y="6093296"/>
            <a:ext cx="18722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Relative error in size measurement</a:t>
            </a:r>
            <a:endParaRPr lang="en-GB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6" name="15 Conector angular"/>
          <p:cNvCxnSpPr/>
          <p:nvPr/>
        </p:nvCxnSpPr>
        <p:spPr bwMode="auto">
          <a:xfrm rot="5400000" flipH="1" flipV="1">
            <a:off x="3887924" y="5985284"/>
            <a:ext cx="432048" cy="360040"/>
          </a:xfrm>
          <a:prstGeom prst="bentConnector3">
            <a:avLst>
              <a:gd name="adj1" fmla="val -191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2123728" y="6309320"/>
            <a:ext cx="18722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OTR measurement error around 2%</a:t>
            </a:r>
            <a:endParaRPr lang="en-GB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emittance_distribution50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16082" y="980728"/>
            <a:ext cx="3792421" cy="2844316"/>
          </a:xfrm>
          <a:prstGeom prst="rect">
            <a:avLst/>
          </a:prstGeom>
        </p:spPr>
      </p:pic>
      <p:pic>
        <p:nvPicPr>
          <p:cNvPr id="15" name="14 Imagen" descr="emittance_distribution150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1578" y="4013684"/>
            <a:ext cx="3792421" cy="2844316"/>
          </a:xfrm>
          <a:prstGeom prst="rect">
            <a:avLst/>
          </a:prstGeom>
        </p:spPr>
      </p:pic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187460"/>
            <a:ext cx="837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Mean of measured value compared with input one</a:t>
            </a:r>
          </a:p>
        </p:txBody>
      </p:sp>
      <p:pic>
        <p:nvPicPr>
          <p:cNvPr id="8" name="7 Imagen" descr="error_emitt_nocoupling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92" y="1700808"/>
            <a:ext cx="5760641" cy="4320480"/>
          </a:xfrm>
          <a:prstGeom prst="rect">
            <a:avLst/>
          </a:prstGeom>
        </p:spPr>
      </p:pic>
      <p:cxnSp>
        <p:nvCxnSpPr>
          <p:cNvPr id="24" name="23 Conector angular"/>
          <p:cNvCxnSpPr/>
          <p:nvPr/>
        </p:nvCxnSpPr>
        <p:spPr bwMode="auto">
          <a:xfrm flipV="1">
            <a:off x="1043608" y="1628800"/>
            <a:ext cx="4464496" cy="2088232"/>
          </a:xfrm>
          <a:prstGeom prst="bentConnector3">
            <a:avLst>
              <a:gd name="adj1" fmla="val -45"/>
            </a:avLst>
          </a:prstGeom>
          <a:solidFill>
            <a:schemeClr val="accent1"/>
          </a:solidFill>
          <a:ln w="9525" cap="flat" cmpd="sng" algn="ctr">
            <a:solidFill>
              <a:schemeClr val="tx1">
                <a:alpha val="66000"/>
              </a:schemeClr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"/>
          <p:cNvCxnSpPr/>
          <p:nvPr/>
        </p:nvCxnSpPr>
        <p:spPr bwMode="auto">
          <a:xfrm>
            <a:off x="251520" y="5979477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EF03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611560" y="5877272"/>
            <a:ext cx="13681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Input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endParaRPr lang="es-ES" sz="1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32" name="31 Conector recto"/>
          <p:cNvCxnSpPr/>
          <p:nvPr/>
        </p:nvCxnSpPr>
        <p:spPr bwMode="auto">
          <a:xfrm>
            <a:off x="251520" y="6267509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Content Placeholder 2"/>
          <p:cNvSpPr txBox="1">
            <a:spLocks/>
          </p:cNvSpPr>
          <p:nvPr/>
        </p:nvSpPr>
        <p:spPr>
          <a:xfrm>
            <a:off x="611560" y="6165304"/>
            <a:ext cx="19442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Mean of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measured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emittances</a:t>
            </a:r>
            <a:endParaRPr lang="es-ES" sz="1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34" name="33 Conector recto"/>
          <p:cNvCxnSpPr/>
          <p:nvPr/>
        </p:nvCxnSpPr>
        <p:spPr bwMode="auto">
          <a:xfrm>
            <a:off x="251520" y="6555541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Content Placeholder 2"/>
          <p:cNvSpPr txBox="1">
            <a:spLocks/>
          </p:cNvSpPr>
          <p:nvPr/>
        </p:nvSpPr>
        <p:spPr>
          <a:xfrm>
            <a:off x="611560" y="6453336"/>
            <a:ext cx="2664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Standard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deviation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of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measured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emittances</a:t>
            </a:r>
            <a:endParaRPr lang="es-ES" sz="1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2123728" y="5661248"/>
            <a:ext cx="1656184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123728" y="5661248"/>
            <a:ext cx="18722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n-GB" sz="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Relative error in size measurement</a:t>
            </a:r>
            <a:endParaRPr lang="en-GB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9" name="18 Conector angular"/>
          <p:cNvCxnSpPr/>
          <p:nvPr/>
        </p:nvCxnSpPr>
        <p:spPr bwMode="auto">
          <a:xfrm>
            <a:off x="1619672" y="3861048"/>
            <a:ext cx="4104456" cy="2016224"/>
          </a:xfrm>
          <a:prstGeom prst="bentConnector3">
            <a:avLst>
              <a:gd name="adj1" fmla="val -231"/>
            </a:avLst>
          </a:prstGeom>
          <a:solidFill>
            <a:schemeClr val="accent1"/>
          </a:solidFill>
          <a:ln w="9525" cap="flat" cmpd="sng" algn="ctr">
            <a:solidFill>
              <a:schemeClr val="tx1">
                <a:alpha val="62000"/>
              </a:schemeClr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187460"/>
            <a:ext cx="837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Effect of each OTR in the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imaginary ratio</a:t>
            </a:r>
          </a:p>
        </p:txBody>
      </p:sp>
      <p:pic>
        <p:nvPicPr>
          <p:cNvPr id="12" name="11 Imagen" descr="2Demit_ratio_single_otr_error_1000_values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8472" y="1484784"/>
            <a:ext cx="5004048" cy="3753036"/>
          </a:xfrm>
          <a:prstGeom prst="rect">
            <a:avLst/>
          </a:prstGeom>
        </p:spPr>
      </p:pic>
      <p:grpSp>
        <p:nvGrpSpPr>
          <p:cNvPr id="23" name="22 Grupo"/>
          <p:cNvGrpSpPr/>
          <p:nvPr/>
        </p:nvGrpSpPr>
        <p:grpSpPr>
          <a:xfrm>
            <a:off x="0" y="2708920"/>
            <a:ext cx="4518165" cy="3737248"/>
            <a:chOff x="-36512" y="1059904"/>
            <a:chExt cx="6172200" cy="5105400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7292" t="2778" r="8333" b="4167"/>
            <a:stretch>
              <a:fillRect/>
            </a:stretch>
          </p:blipFill>
          <p:spPr bwMode="auto">
            <a:xfrm>
              <a:off x="-36512" y="1059904"/>
              <a:ext cx="6172200" cy="510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1146812" y="2439579"/>
              <a:ext cx="385227" cy="242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</a:rPr>
                <a:t>20</a:t>
              </a:r>
              <a:r>
                <a:rPr lang="en-US" sz="800" b="1" dirty="0" smtClean="0">
                  <a:solidFill>
                    <a:srgbClr val="FF0000"/>
                  </a:solidFill>
                  <a:cs typeface="Arial" pitchFamily="34" charset="0"/>
                </a:rPr>
                <a:t>°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061212" y="2439579"/>
              <a:ext cx="385227" cy="242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FF0000"/>
                  </a:solidFill>
                </a:rPr>
                <a:t>28</a:t>
              </a:r>
              <a:r>
                <a:rPr lang="en-US" sz="800" b="1" dirty="0" smtClean="0">
                  <a:solidFill>
                    <a:srgbClr val="FF0000"/>
                  </a:solidFill>
                  <a:cs typeface="Arial" pitchFamily="34" charset="0"/>
                </a:rPr>
                <a:t>°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3475484" y="2439579"/>
              <a:ext cx="385227" cy="242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</a:rPr>
                <a:t>46</a:t>
              </a:r>
              <a:r>
                <a:rPr lang="en-US" sz="800" b="1" dirty="0" smtClean="0">
                  <a:solidFill>
                    <a:srgbClr val="FF0000"/>
                  </a:solidFill>
                  <a:cs typeface="Arial" pitchFamily="34" charset="0"/>
                </a:rPr>
                <a:t>°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28" name="Text Box 34"/>
            <p:cNvSpPr txBox="1">
              <a:spLocks noChangeArrowheads="1"/>
            </p:cNvSpPr>
            <p:nvPr/>
          </p:nvSpPr>
          <p:spPr bwMode="auto">
            <a:xfrm>
              <a:off x="4917370" y="2424191"/>
              <a:ext cx="368966" cy="242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800" dirty="0" smtClean="0">
                  <a:solidFill>
                    <a:srgbClr val="FF0000"/>
                  </a:solidFill>
                  <a:cs typeface="Arial" pitchFamily="34" charset="0"/>
                </a:rPr>
                <a:t>Δψ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9"/>
            <p:cNvCxnSpPr/>
            <p:nvPr/>
          </p:nvCxnSpPr>
          <p:spPr>
            <a:xfrm flipH="1" flipV="1">
              <a:off x="4642168" y="2562689"/>
              <a:ext cx="274320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16"/>
            <p:cNvSpPr txBox="1">
              <a:spLocks noChangeArrowheads="1"/>
            </p:cNvSpPr>
            <p:nvPr/>
          </p:nvSpPr>
          <p:spPr bwMode="auto">
            <a:xfrm>
              <a:off x="736615" y="1551749"/>
              <a:ext cx="39426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WS</a:t>
              </a:r>
            </a:p>
            <a:p>
              <a:pPr algn="ctr"/>
              <a:r>
                <a:rPr lang="en-US" sz="800" b="1" dirty="0"/>
                <a:t>0</a:t>
              </a:r>
            </a:p>
          </p:txBody>
        </p:sp>
        <p:sp>
          <p:nvSpPr>
            <p:cNvPr id="31" name="Text Box 17"/>
            <p:cNvSpPr txBox="1">
              <a:spLocks noChangeArrowheads="1"/>
            </p:cNvSpPr>
            <p:nvPr/>
          </p:nvSpPr>
          <p:spPr bwMode="auto">
            <a:xfrm>
              <a:off x="1260215" y="1551749"/>
              <a:ext cx="39426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WS</a:t>
              </a:r>
            </a:p>
            <a:p>
              <a:pPr algn="ctr"/>
              <a:r>
                <a:rPr lang="en-US" sz="800" b="1" dirty="0"/>
                <a:t>1</a:t>
              </a:r>
            </a:p>
          </p:txBody>
        </p:sp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>
              <a:off x="2409349" y="1551749"/>
              <a:ext cx="39426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WS</a:t>
              </a:r>
            </a:p>
            <a:p>
              <a:pPr algn="ctr"/>
              <a:r>
                <a:rPr lang="en-US" sz="800" b="1" dirty="0"/>
                <a:t>2</a:t>
              </a:r>
            </a:p>
          </p:txBody>
        </p:sp>
        <p:sp>
          <p:nvSpPr>
            <p:cNvPr id="33" name="Text Box 19"/>
            <p:cNvSpPr txBox="1">
              <a:spLocks noChangeArrowheads="1"/>
            </p:cNvSpPr>
            <p:nvPr/>
          </p:nvSpPr>
          <p:spPr bwMode="auto">
            <a:xfrm>
              <a:off x="4050722" y="1551749"/>
              <a:ext cx="39426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WS</a:t>
              </a:r>
            </a:p>
            <a:p>
              <a:pPr algn="ctr"/>
              <a:r>
                <a:rPr lang="en-US" sz="800" b="1" dirty="0"/>
                <a:t>3</a:t>
              </a:r>
            </a:p>
          </p:txBody>
        </p:sp>
        <p:sp>
          <p:nvSpPr>
            <p:cNvPr id="34" name="Text Box 20"/>
            <p:cNvSpPr txBox="1">
              <a:spLocks noChangeArrowheads="1"/>
            </p:cNvSpPr>
            <p:nvPr/>
          </p:nvSpPr>
          <p:spPr bwMode="auto">
            <a:xfrm>
              <a:off x="5193853" y="1551749"/>
              <a:ext cx="39426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/>
                <a:t>WS</a:t>
              </a:r>
            </a:p>
            <a:p>
              <a:pPr algn="ctr"/>
              <a:r>
                <a:rPr lang="en-US" sz="800" b="1" dirty="0"/>
                <a:t>4</a:t>
              </a:r>
            </a:p>
          </p:txBody>
        </p:sp>
        <p:sp>
          <p:nvSpPr>
            <p:cNvPr id="35" name="Text Box 16"/>
            <p:cNvSpPr txBox="1">
              <a:spLocks noChangeArrowheads="1"/>
            </p:cNvSpPr>
            <p:nvPr/>
          </p:nvSpPr>
          <p:spPr bwMode="auto">
            <a:xfrm>
              <a:off x="860410" y="2060464"/>
              <a:ext cx="45208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OTR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>
              <a:off x="1367438" y="2060464"/>
              <a:ext cx="45208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OTR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7" name="Text Box 16"/>
            <p:cNvSpPr txBox="1">
              <a:spLocks noChangeArrowheads="1"/>
            </p:cNvSpPr>
            <p:nvPr/>
          </p:nvSpPr>
          <p:spPr bwMode="auto">
            <a:xfrm>
              <a:off x="2691185" y="2060464"/>
              <a:ext cx="45208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OTR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8" name="Text Box 16"/>
            <p:cNvSpPr txBox="1">
              <a:spLocks noChangeArrowheads="1"/>
            </p:cNvSpPr>
            <p:nvPr/>
          </p:nvSpPr>
          <p:spPr bwMode="auto">
            <a:xfrm>
              <a:off x="4192325" y="2060464"/>
              <a:ext cx="452082" cy="38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OTR</a:t>
              </a:r>
            </a:p>
            <a:p>
              <a:pPr algn="ctr"/>
              <a:r>
                <a:rPr lang="en-US" sz="80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39" name="Text Box 29"/>
            <p:cNvSpPr txBox="1">
              <a:spLocks noChangeArrowheads="1"/>
            </p:cNvSpPr>
            <p:nvPr/>
          </p:nvSpPr>
          <p:spPr bwMode="auto">
            <a:xfrm>
              <a:off x="895207" y="2627094"/>
              <a:ext cx="370773" cy="2428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8.5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0" name="Text Box 30"/>
            <p:cNvSpPr txBox="1">
              <a:spLocks noChangeArrowheads="1"/>
            </p:cNvSpPr>
            <p:nvPr/>
          </p:nvSpPr>
          <p:spPr bwMode="auto">
            <a:xfrm>
              <a:off x="1399416" y="2627094"/>
              <a:ext cx="370773" cy="2428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7.2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1" name="Text Box 31"/>
            <p:cNvSpPr txBox="1">
              <a:spLocks noChangeArrowheads="1"/>
            </p:cNvSpPr>
            <p:nvPr/>
          </p:nvSpPr>
          <p:spPr bwMode="auto">
            <a:xfrm>
              <a:off x="2691515" y="2627094"/>
              <a:ext cx="435821" cy="2428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11.4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2" name="Text Box 32"/>
            <p:cNvSpPr txBox="1">
              <a:spLocks noChangeArrowheads="1"/>
            </p:cNvSpPr>
            <p:nvPr/>
          </p:nvSpPr>
          <p:spPr bwMode="auto">
            <a:xfrm>
              <a:off x="4232760" y="2627094"/>
              <a:ext cx="370773" cy="2428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FF0000"/>
                  </a:solidFill>
                </a:rPr>
                <a:t>7.3</a:t>
              </a:r>
              <a:endParaRPr lang="en-US" sz="800" b="1" dirty="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3" name="Text Box 34"/>
            <p:cNvSpPr txBox="1">
              <a:spLocks noChangeArrowheads="1"/>
            </p:cNvSpPr>
            <p:nvPr/>
          </p:nvSpPr>
          <p:spPr bwMode="auto">
            <a:xfrm>
              <a:off x="4917370" y="2611705"/>
              <a:ext cx="551460" cy="242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800" dirty="0">
                  <a:solidFill>
                    <a:srgbClr val="FF0000"/>
                  </a:solidFill>
                  <a:cs typeface="Arial" pitchFamily="34" charset="0"/>
                </a:rPr>
                <a:t>σ</a:t>
              </a:r>
              <a:r>
                <a:rPr lang="en-US" sz="800" dirty="0">
                  <a:solidFill>
                    <a:srgbClr val="FF0000"/>
                  </a:solidFill>
                </a:rPr>
                <a:t> (</a:t>
              </a:r>
              <a:r>
                <a:rPr lang="el-GR" sz="800" dirty="0">
                  <a:solidFill>
                    <a:srgbClr val="FF0000"/>
                  </a:solidFill>
                  <a:cs typeface="Arial" pitchFamily="34" charset="0"/>
                </a:rPr>
                <a:t>μ</a:t>
              </a:r>
              <a:r>
                <a:rPr lang="en-US" sz="800" dirty="0">
                  <a:solidFill>
                    <a:srgbClr val="FF0000"/>
                  </a:solidFill>
                </a:rPr>
                <a:t>m)</a:t>
              </a:r>
            </a:p>
          </p:txBody>
        </p:sp>
        <p:cxnSp>
          <p:nvCxnSpPr>
            <p:cNvPr id="44" name="Straight Arrow Connector 25"/>
            <p:cNvCxnSpPr/>
            <p:nvPr/>
          </p:nvCxnSpPr>
          <p:spPr>
            <a:xfrm flipH="1" flipV="1">
              <a:off x="4642168" y="2741060"/>
              <a:ext cx="274320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187460"/>
            <a:ext cx="837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Efect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of coupling in the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imaginary ratio</a:t>
            </a:r>
          </a:p>
        </p:txBody>
      </p:sp>
      <p:pic>
        <p:nvPicPr>
          <p:cNvPr id="8" name="7 Imagen" descr="imag_emitt_amb_coupling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516578"/>
            <a:ext cx="6984776" cy="523858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23 Imagen" descr="sigma_xysubmatrix_with_std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5280587" cy="3960440"/>
          </a:xfrm>
          <a:prstGeom prst="rect">
            <a:avLst/>
          </a:prstGeom>
        </p:spPr>
      </p:pic>
      <p:pic>
        <p:nvPicPr>
          <p:cNvPr id="27" name="26 Imagen" descr="separated_sigmas7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916832"/>
            <a:ext cx="4224470" cy="3168352"/>
          </a:xfrm>
          <a:prstGeom prst="rect">
            <a:avLst/>
          </a:prstGeom>
        </p:spPr>
      </p:pic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Emittance</a:t>
            </a:r>
            <a:r>
              <a:rPr lang="es-ES" sz="2000" dirty="0" smtClean="0">
                <a:solidFill>
                  <a:srgbClr val="008000"/>
                </a:solidFill>
              </a:rPr>
              <a:t> </a:t>
            </a:r>
            <a:r>
              <a:rPr lang="es-ES" sz="2000" dirty="0" err="1" smtClean="0">
                <a:solidFill>
                  <a:srgbClr val="008000"/>
                </a:solidFill>
              </a:rPr>
              <a:t>reconstruction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6092502"/>
            <a:ext cx="1209675" cy="609600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 bwMode="auto">
          <a:xfrm>
            <a:off x="1259632" y="6020494"/>
            <a:ext cx="432048" cy="3600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652120" y="5157192"/>
            <a:ext cx="27363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Blue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dots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are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beam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matrix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elements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that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lead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to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 </a:t>
            </a:r>
            <a:r>
              <a:rPr lang="es-ES" sz="1000" dirty="0" smtClean="0">
                <a:solidFill>
                  <a:schemeClr val="accent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real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value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lang="es-ES" sz="1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red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ones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are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for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imaginary</a:t>
            </a: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value</a:t>
            </a:r>
            <a:endParaRPr lang="es-ES" sz="1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3" name="12 Conector recto de flecha"/>
          <p:cNvCxnSpPr>
            <a:stCxn id="10" idx="0"/>
          </p:cNvCxnSpPr>
          <p:nvPr/>
        </p:nvCxnSpPr>
        <p:spPr bwMode="auto">
          <a:xfrm rot="5400000" flipH="1" flipV="1">
            <a:off x="1223628" y="5768466"/>
            <a:ext cx="50405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187460"/>
            <a:ext cx="837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Study of the reconstructed beam matrix elements</a:t>
            </a:r>
          </a:p>
        </p:txBody>
      </p:sp>
      <p:cxnSp>
        <p:nvCxnSpPr>
          <p:cNvPr id="20" name="19 Conector recto de flecha"/>
          <p:cNvCxnSpPr/>
          <p:nvPr/>
        </p:nvCxnSpPr>
        <p:spPr bwMode="auto">
          <a:xfrm>
            <a:off x="4788024" y="2348880"/>
            <a:ext cx="576064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4860032" y="2132856"/>
            <a:ext cx="432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lvl="0" indent="-174625" algn="just">
              <a:spcBef>
                <a:spcPct val="20000"/>
              </a:spcBef>
              <a:defRPr/>
            </a:pPr>
            <a:r>
              <a:rPr lang="es-ES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sig7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6659563" y="714375"/>
            <a:ext cx="188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just" eaLnBrk="0" hangingPunct="0">
              <a:spcAft>
                <a:spcPts val="900"/>
              </a:spcAft>
              <a:buClr>
                <a:srgbClr val="FFFF00"/>
              </a:buClr>
              <a:buFont typeface="Wingdings" charset="2"/>
              <a:buNone/>
            </a:pPr>
            <a:r>
              <a:rPr lang="es-ES_tradnl" sz="1200">
                <a:solidFill>
                  <a:schemeClr val="bg1"/>
                </a:solidFill>
              </a:rPr>
              <a:t>New design of the OTR for  ATF-ATF2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796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Multi-OTR System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47864" y="229870"/>
            <a:ext cx="52565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 smtClean="0">
                <a:solidFill>
                  <a:srgbClr val="008000"/>
                </a:solidFill>
              </a:rPr>
              <a:t>Simulation</a:t>
            </a:r>
            <a:r>
              <a:rPr lang="es-ES" sz="2000" dirty="0" smtClean="0">
                <a:solidFill>
                  <a:srgbClr val="008000"/>
                </a:solidFill>
              </a:rPr>
              <a:t>/</a:t>
            </a:r>
            <a:r>
              <a:rPr lang="es-ES" sz="2000" dirty="0" err="1" smtClean="0">
                <a:solidFill>
                  <a:srgbClr val="008000"/>
                </a:solidFill>
              </a:rPr>
              <a:t>experiments</a:t>
            </a:r>
            <a:r>
              <a:rPr lang="es-ES" sz="2000" dirty="0" smtClean="0">
                <a:solidFill>
                  <a:srgbClr val="008000"/>
                </a:solidFill>
              </a:rPr>
              <a:t> tracking </a:t>
            </a:r>
            <a:r>
              <a:rPr lang="es-ES" sz="2000" dirty="0" err="1" smtClean="0">
                <a:solidFill>
                  <a:srgbClr val="008000"/>
                </a:solidFill>
              </a:rPr>
              <a:t>comparison</a:t>
            </a:r>
            <a:endParaRPr lang="en-GB" sz="2000" dirty="0">
              <a:solidFill>
                <a:srgbClr val="008000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0" y="76470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1340768"/>
            <a:ext cx="8375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During first part of the year no systematic measurements were made. There are some records of tests but they are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caotic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and not easy to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analize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en-GB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Got this week 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lattices corresponding to these days and will try if there’s agreement within the measurements and the simulations and to test the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emittance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algorithm with these real measurements.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15237</TotalTime>
  <Words>465</Words>
  <Application>Microsoft Office PowerPoint</Application>
  <PresentationFormat>Presentación en pantalla (4:3)</PresentationFormat>
  <Paragraphs>107</Paragraphs>
  <Slides>9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1_Default Design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Resta Lopez</dc:creator>
  <cp:lastModifiedBy>Your User Name</cp:lastModifiedBy>
  <cp:revision>1228</cp:revision>
  <cp:lastPrinted>2011-01-10T16:04:46Z</cp:lastPrinted>
  <dcterms:created xsi:type="dcterms:W3CDTF">2011-05-31T09:52:26Z</dcterms:created>
  <dcterms:modified xsi:type="dcterms:W3CDTF">2011-06-02T08:07:02Z</dcterms:modified>
</cp:coreProperties>
</file>