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rels" ContentType="application/vnd.openxmlformats-package.relationships+xml"/>
  <Default Extension="emf" ContentType="image/x-emf"/>
  <Default Extension="MOV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342" r:id="rId2"/>
    <p:sldId id="362" r:id="rId3"/>
    <p:sldId id="371" r:id="rId4"/>
    <p:sldId id="370" r:id="rId5"/>
    <p:sldId id="368" r:id="rId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 showGuides="1">
      <p:cViewPr varScale="1">
        <p:scale>
          <a:sx n="145" d="100"/>
          <a:sy n="145" d="100"/>
        </p:scale>
        <p:origin x="-12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3A14C-7AF5-A340-8FE0-8ABF7DDB2F37}" type="datetimeFigureOut">
              <a:rPr lang="ja-JP" altLang="en-US" smtClean="0"/>
              <a:t>11/06/01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1FA87-C7B7-9645-9CC9-CA0D0CBCB02E}" type="slidenum">
              <a:rPr lang="ja-JP" altLang="en-US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72604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11/06/01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11/06/01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11/06/01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11/06/01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11/06/01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11/06/01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11/06/01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11/06/01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11/06/01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11/06/01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11/06/01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E1901-D46C-5144-8E52-0E93B45B3F66}" type="datetimeFigureOut">
              <a:rPr lang="ja-JP" altLang="en-US" smtClean="0"/>
              <a:pPr/>
              <a:t>11/06/01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125310" y="195534"/>
            <a:ext cx="4875924" cy="1470025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Recovery Status</a:t>
            </a:r>
            <a:endParaRPr kumimoji="1" lang="ja-JP" altLang="en-US" sz="3600" dirty="0">
              <a:solidFill>
                <a:srgbClr val="FF6600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090510" y="1587642"/>
            <a:ext cx="4176111" cy="759666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kumimoji="1" lang="en-US" altLang="ja-JP" dirty="0" err="1" smtClean="0">
                <a:solidFill>
                  <a:schemeClr val="tx1"/>
                </a:solidFill>
              </a:rPr>
              <a:t>N.Terunuma</a:t>
            </a:r>
            <a:r>
              <a:rPr kumimoji="1" lang="en-US" altLang="ja-JP" dirty="0" smtClean="0">
                <a:solidFill>
                  <a:schemeClr val="tx1"/>
                </a:solidFill>
              </a:rPr>
              <a:t>, KEK</a:t>
            </a:r>
          </a:p>
          <a:p>
            <a:pPr algn="l"/>
            <a:r>
              <a:rPr lang="en-US" altLang="ja-JP" dirty="0" smtClean="0">
                <a:solidFill>
                  <a:schemeClr val="tx1"/>
                </a:solidFill>
              </a:rPr>
              <a:t>ATF2 meeting, </a:t>
            </a:r>
            <a:r>
              <a:rPr lang="en-US" altLang="ja-JP" dirty="0" smtClean="0">
                <a:solidFill>
                  <a:schemeClr val="tx1"/>
                </a:solidFill>
              </a:rPr>
              <a:t>June 1st, </a:t>
            </a:r>
            <a:r>
              <a:rPr lang="en-US" altLang="ja-JP" dirty="0" smtClean="0">
                <a:solidFill>
                  <a:schemeClr val="tx1"/>
                </a:solidFill>
              </a:rPr>
              <a:t>2011</a:t>
            </a:r>
            <a:endParaRPr kumimoji="1" lang="en-US" altLang="ja-JP" dirty="0" smtClean="0">
              <a:solidFill>
                <a:schemeClr val="tx1"/>
              </a:solidFill>
            </a:endParaRPr>
          </a:p>
        </p:txBody>
      </p:sp>
      <p:pic>
        <p:nvPicPr>
          <p:cNvPr id="4" name="図 3" descr="P103037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0" y="3218792"/>
            <a:ext cx="4431862" cy="3323897"/>
          </a:xfrm>
          <a:prstGeom prst="rect">
            <a:avLst/>
          </a:prstGeom>
        </p:spPr>
      </p:pic>
      <p:pic>
        <p:nvPicPr>
          <p:cNvPr id="5" name="図 4" descr="P103037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05" y="1462689"/>
            <a:ext cx="4916505" cy="3687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700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 descr="RecoveryPlan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7" b="11087"/>
          <a:stretch>
            <a:fillRect/>
          </a:stretch>
        </p:blipFill>
        <p:spPr>
          <a:xfrm>
            <a:off x="-2535376" y="207057"/>
            <a:ext cx="13026548" cy="7164099"/>
          </a:xfr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08378" y="1028588"/>
            <a:ext cx="4796212" cy="907816"/>
          </a:xfrm>
          <a:solidFill>
            <a:schemeClr val="bg1"/>
          </a:solidFill>
        </p:spPr>
        <p:txBody>
          <a:bodyPr/>
          <a:lstStyle/>
          <a:p>
            <a:r>
              <a:rPr kumimoji="1" lang="en-US" altLang="ja-JP" dirty="0" smtClean="0"/>
              <a:t>Recovery schedule </a:t>
            </a:r>
            <a:endParaRPr kumimoji="1" lang="ja-JP" altLang="en-US" dirty="0"/>
          </a:p>
        </p:txBody>
      </p:sp>
      <p:sp>
        <p:nvSpPr>
          <p:cNvPr id="3" name="上カーブ矢印 2"/>
          <p:cNvSpPr/>
          <p:nvPr/>
        </p:nvSpPr>
        <p:spPr>
          <a:xfrm flipH="1">
            <a:off x="4275175" y="5268160"/>
            <a:ext cx="1386301" cy="599265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439642" y="5867425"/>
            <a:ext cx="4741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We are in the commissioning of DR.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63401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0"/>
            <a:ext cx="6999760" cy="730787"/>
          </a:xfrm>
        </p:spPr>
        <p:txBody>
          <a:bodyPr>
            <a:noAutofit/>
          </a:bodyPr>
          <a:lstStyle/>
          <a:p>
            <a:r>
              <a:rPr lang="en-US" altLang="ja-JP" sz="3200" b="1" dirty="0" smtClean="0"/>
              <a:t>Checkout with a test beam, ATF-KEK 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 descr="atf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97" y="2108880"/>
            <a:ext cx="7277142" cy="3216795"/>
          </a:xfrm>
          <a:prstGeom prst="rect">
            <a:avLst/>
          </a:prstGeom>
        </p:spPr>
      </p:pic>
      <p:pic>
        <p:nvPicPr>
          <p:cNvPr id="6" name="図 5" descr="MS15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205" y="5299667"/>
            <a:ext cx="1729210" cy="1199229"/>
          </a:xfrm>
          <a:prstGeom prst="rect">
            <a:avLst/>
          </a:prstGeom>
        </p:spPr>
      </p:pic>
      <p:pic>
        <p:nvPicPr>
          <p:cNvPr id="7" name="図 6" descr="MS1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149" y="5296332"/>
            <a:ext cx="1531990" cy="1202564"/>
          </a:xfrm>
          <a:prstGeom prst="rect">
            <a:avLst/>
          </a:prstGeom>
        </p:spPr>
      </p:pic>
      <p:sp>
        <p:nvSpPr>
          <p:cNvPr id="9" name="左矢印 8"/>
          <p:cNvSpPr/>
          <p:nvPr/>
        </p:nvSpPr>
        <p:spPr>
          <a:xfrm rot="6950677">
            <a:off x="6269804" y="5127740"/>
            <a:ext cx="510908" cy="14996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左矢印 9"/>
          <p:cNvSpPr/>
          <p:nvPr/>
        </p:nvSpPr>
        <p:spPr>
          <a:xfrm rot="15881845" flipV="1">
            <a:off x="6640429" y="2689908"/>
            <a:ext cx="559752" cy="12935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65573" y="5160408"/>
            <a:ext cx="1541107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2011/5/25</a:t>
            </a:r>
          </a:p>
          <a:p>
            <a:r>
              <a:rPr lang="en-US" altLang="ja-JP" sz="2400" b="1" dirty="0" smtClean="0"/>
              <a:t>Injector</a:t>
            </a:r>
            <a:endParaRPr kumimoji="1" lang="ja-JP" altLang="en-US" sz="2400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14415" y="5299668"/>
            <a:ext cx="1541107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2011/5/26</a:t>
            </a:r>
          </a:p>
          <a:p>
            <a:r>
              <a:rPr lang="en-US" altLang="ja-JP" sz="2400" b="1" dirty="0" smtClean="0"/>
              <a:t>LINAC</a:t>
            </a:r>
            <a:endParaRPr kumimoji="1" lang="ja-JP" altLang="en-US" sz="24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207097" y="3319083"/>
            <a:ext cx="1544012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2011/5/30</a:t>
            </a:r>
          </a:p>
          <a:p>
            <a:r>
              <a:rPr lang="en-US" altLang="ja-JP" sz="2400" b="1" dirty="0" smtClean="0"/>
              <a:t>DR 1</a:t>
            </a:r>
            <a:r>
              <a:rPr lang="en-US" altLang="ja-JP" sz="2400" b="1" baseline="30000" dirty="0" smtClean="0"/>
              <a:t>st</a:t>
            </a:r>
            <a:r>
              <a:rPr lang="en-US" altLang="ja-JP" sz="2400" b="1" dirty="0" smtClean="0"/>
              <a:t> turn</a:t>
            </a:r>
            <a:endParaRPr kumimoji="1" lang="ja-JP" altLang="en-US" sz="2400" b="1" dirty="0"/>
          </a:p>
        </p:txBody>
      </p:sp>
      <p:pic>
        <p:nvPicPr>
          <p:cNvPr id="5" name="図 4" descr="MS6L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97" y="3269803"/>
            <a:ext cx="1641562" cy="1318731"/>
          </a:xfrm>
          <a:prstGeom prst="rect">
            <a:avLst/>
          </a:prstGeom>
        </p:spPr>
      </p:pic>
      <p:sp>
        <p:nvSpPr>
          <p:cNvPr id="8" name="左矢印 7"/>
          <p:cNvSpPr/>
          <p:nvPr/>
        </p:nvSpPr>
        <p:spPr>
          <a:xfrm rot="13928434">
            <a:off x="1646989" y="4623585"/>
            <a:ext cx="456277" cy="17979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左矢印 14"/>
          <p:cNvSpPr/>
          <p:nvPr/>
        </p:nvSpPr>
        <p:spPr>
          <a:xfrm rot="3720996">
            <a:off x="6996718" y="5002961"/>
            <a:ext cx="510908" cy="14996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左矢印 15"/>
          <p:cNvSpPr/>
          <p:nvPr/>
        </p:nvSpPr>
        <p:spPr>
          <a:xfrm rot="19354084" flipV="1">
            <a:off x="4725796" y="3990793"/>
            <a:ext cx="559752" cy="12935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599188" y="741634"/>
            <a:ext cx="6329076" cy="156966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/>
              <a:t>Single bunch, 0.78 Hz limited by radiation safety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/>
              <a:t>0.8 x 10</a:t>
            </a:r>
            <a:r>
              <a:rPr lang="en-US" altLang="ja-JP" sz="2400" b="1" baseline="30000" dirty="0" smtClean="0"/>
              <a:t>10</a:t>
            </a:r>
            <a:r>
              <a:rPr lang="en-US" altLang="ja-JP" sz="2400" b="1" dirty="0" smtClean="0"/>
              <a:t> e/bunch at Linac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ja-JP" sz="2400" b="1" dirty="0" smtClean="0"/>
              <a:t>0.2 x 10</a:t>
            </a:r>
            <a:r>
              <a:rPr kumimoji="1" lang="en-US" altLang="ja-JP" sz="2400" b="1" baseline="30000" dirty="0" smtClean="0"/>
              <a:t>10</a:t>
            </a:r>
            <a:r>
              <a:rPr kumimoji="1" lang="en-US" altLang="ja-JP" sz="2400" b="1" dirty="0" smtClean="0"/>
              <a:t> at the </a:t>
            </a:r>
            <a:r>
              <a:rPr lang="en-US" altLang="ja-JP" sz="2400" b="1" dirty="0" smtClean="0"/>
              <a:t>en</a:t>
            </a:r>
            <a:r>
              <a:rPr kumimoji="1" lang="en-US" altLang="ja-JP" sz="2400" b="1" dirty="0" smtClean="0"/>
              <a:t>d of BT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/>
              <a:t>Very small in DR</a:t>
            </a:r>
            <a:endParaRPr kumimoji="1" lang="en-US" altLang="ja-JP" sz="2400" b="1" dirty="0" smtClean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643232" y="1634867"/>
            <a:ext cx="1541107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2011/5/27</a:t>
            </a:r>
          </a:p>
          <a:p>
            <a:r>
              <a:rPr lang="en-US" altLang="ja-JP" sz="2400" b="1" dirty="0" smtClean="0"/>
              <a:t>BT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1979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224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DR checkout has been started</a:t>
            </a:r>
            <a:endParaRPr kumimoji="1" lang="ja-JP" altLang="en-US" dirty="0"/>
          </a:p>
        </p:txBody>
      </p:sp>
      <p:pic>
        <p:nvPicPr>
          <p:cNvPr id="4" name="IMG_0082.MO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883104" y="3643670"/>
            <a:ext cx="4931104" cy="2773990"/>
          </a:xfrm>
        </p:spPr>
      </p:pic>
      <p:sp>
        <p:nvSpPr>
          <p:cNvPr id="5" name="テキスト ボックス 4"/>
          <p:cNvSpPr txBox="1"/>
          <p:nvPr/>
        </p:nvSpPr>
        <p:spPr>
          <a:xfrm>
            <a:off x="879894" y="1010386"/>
            <a:ext cx="765067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000090"/>
                </a:solidFill>
              </a:rPr>
              <a:t>5/30(Mon): DR injection. One turn only.</a:t>
            </a:r>
          </a:p>
          <a:p>
            <a:r>
              <a:rPr lang="en-US" altLang="ja-JP" sz="2400" b="1" dirty="0" smtClean="0">
                <a:solidFill>
                  <a:srgbClr val="000090"/>
                </a:solidFill>
              </a:rPr>
              <a:t>5/31(Tue): Adjust the magnets to have a storage.</a:t>
            </a:r>
          </a:p>
          <a:p>
            <a:pPr lvl="3"/>
            <a:r>
              <a:rPr lang="en-US" altLang="ja-JP" sz="2400" b="1" dirty="0" smtClean="0">
                <a:solidFill>
                  <a:srgbClr val="000090"/>
                </a:solidFill>
              </a:rPr>
              <a:t>60 </a:t>
            </a:r>
            <a:r>
              <a:rPr lang="en-US" altLang="ja-JP" sz="2400" b="1" dirty="0" err="1" smtClean="0">
                <a:solidFill>
                  <a:srgbClr val="000090"/>
                </a:solidFill>
              </a:rPr>
              <a:t>usec</a:t>
            </a:r>
            <a:r>
              <a:rPr lang="en-US" altLang="ja-JP" sz="2400" b="1" dirty="0" smtClean="0">
                <a:solidFill>
                  <a:srgbClr val="000090"/>
                </a:solidFill>
              </a:rPr>
              <a:t> storage.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/>
              <a:t>We found QM5R is 1 mm lower. East arc is also needed to align.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/>
              <a:t>It seems that the RF frequency should be re-adjusted for the DR circumference; expanded by getting warmer. </a:t>
            </a:r>
          </a:p>
        </p:txBody>
      </p:sp>
    </p:spTree>
    <p:extLst>
      <p:ext uri="{BB962C8B-B14F-4D97-AF65-F5344CB8AC3E}">
        <p14:creationId xmlns:p14="http://schemas.microsoft.com/office/powerpoint/2010/main" val="1600184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685800" y="284537"/>
            <a:ext cx="7772400" cy="1058676"/>
          </a:xfrm>
        </p:spPr>
        <p:txBody>
          <a:bodyPr>
            <a:normAutofit fontScale="90000"/>
          </a:bodyPr>
          <a:lstStyle/>
          <a:p>
            <a:r>
              <a:rPr lang="en-US" altLang="ja-JP" b="1" dirty="0" smtClean="0">
                <a:solidFill>
                  <a:srgbClr val="000090"/>
                </a:solidFill>
              </a:rPr>
              <a:t>Work for a </a:t>
            </a:r>
            <a:r>
              <a:rPr lang="en-US" altLang="ja-JP" b="1" dirty="0" smtClean="0">
                <a:solidFill>
                  <a:srgbClr val="000090"/>
                </a:solidFill>
              </a:rPr>
              <a:t>week</a:t>
            </a:r>
            <a:br>
              <a:rPr lang="en-US" altLang="ja-JP" b="1" dirty="0" smtClean="0">
                <a:solidFill>
                  <a:srgbClr val="000090"/>
                </a:solidFill>
              </a:rPr>
            </a:br>
            <a:r>
              <a:rPr lang="en-US" altLang="ja-JP" sz="3100" b="1" dirty="0" smtClean="0">
                <a:solidFill>
                  <a:srgbClr val="000090"/>
                </a:solidFill>
              </a:rPr>
              <a:t>- same as before -</a:t>
            </a:r>
            <a:endParaRPr kumimoji="1" lang="ja-JP" altLang="en-US" sz="3100" b="1" dirty="0">
              <a:solidFill>
                <a:srgbClr val="00009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79894" y="1667283"/>
            <a:ext cx="765067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>
                <a:solidFill>
                  <a:srgbClr val="000090"/>
                </a:solidFill>
              </a:rPr>
              <a:t>Daytime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Add the fixing plates for shield blocks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Re-align the beam </a:t>
            </a:r>
            <a:r>
              <a:rPr lang="en-US" altLang="ja-JP" sz="2800" b="1" dirty="0" smtClean="0">
                <a:solidFill>
                  <a:srgbClr val="000090"/>
                </a:solidFill>
              </a:rPr>
              <a:t>line especially in DR</a:t>
            </a:r>
            <a:endParaRPr lang="en-US" altLang="ja-JP" sz="2800" b="1" dirty="0" smtClean="0">
              <a:solidFill>
                <a:srgbClr val="00009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Repair and upgrade</a:t>
            </a:r>
          </a:p>
          <a:p>
            <a:pPr marL="342900" indent="-342900">
              <a:buFont typeface="Arial"/>
              <a:buChar char="•"/>
            </a:pPr>
            <a:endParaRPr lang="en-US" altLang="ja-JP" sz="2800" b="1" dirty="0" smtClean="0">
              <a:solidFill>
                <a:srgbClr val="000090"/>
              </a:solidFill>
            </a:endParaRPr>
          </a:p>
          <a:p>
            <a:r>
              <a:rPr lang="en-US" altLang="ja-JP" sz="2800" b="1" dirty="0" smtClean="0">
                <a:solidFill>
                  <a:srgbClr val="000090"/>
                </a:solidFill>
              </a:rPr>
              <a:t>Evening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Checkout of the beamline components with beam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Retune the beamline</a:t>
            </a:r>
          </a:p>
        </p:txBody>
      </p:sp>
    </p:spTree>
    <p:extLst>
      <p:ext uri="{BB962C8B-B14F-4D97-AF65-F5344CB8AC3E}">
        <p14:creationId xmlns:p14="http://schemas.microsoft.com/office/powerpoint/2010/main" val="2736093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3354</TotalTime>
  <Words>196</Words>
  <Application>Microsoft Macintosh PowerPoint</Application>
  <PresentationFormat>画面に合わせる (4:3)</PresentationFormat>
  <Paragraphs>33</Paragraphs>
  <Slides>5</Slides>
  <Notes>0</Notes>
  <HiddenSlides>0</HiddenSlides>
  <MMClips>1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Recovery Status</vt:lpstr>
      <vt:lpstr>Recovery schedule </vt:lpstr>
      <vt:lpstr>Checkout with a test beam, ATF-KEK </vt:lpstr>
      <vt:lpstr>DR checkout has been started</vt:lpstr>
      <vt:lpstr>Work for a week - same as before -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照沼 信浩</dc:creator>
  <cp:lastModifiedBy>Nobuhiro Terunuma</cp:lastModifiedBy>
  <cp:revision>200</cp:revision>
  <cp:lastPrinted>2011-01-14T09:22:12Z</cp:lastPrinted>
  <dcterms:created xsi:type="dcterms:W3CDTF">2010-07-01T12:41:14Z</dcterms:created>
  <dcterms:modified xsi:type="dcterms:W3CDTF">2011-06-01T05:22:57Z</dcterms:modified>
</cp:coreProperties>
</file>