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presentationml.printerSettings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6"/>
  </p:notesMasterIdLst>
  <p:sldIdLst>
    <p:sldId id="342" r:id="rId2"/>
    <p:sldId id="372" r:id="rId3"/>
    <p:sldId id="373" r:id="rId4"/>
    <p:sldId id="368" r:id="rId5"/>
  </p:sldIdLst>
  <p:sldSz cx="9144000" cy="6858000" type="screen4x3"/>
  <p:notesSz cx="6858000" cy="9144000"/>
  <p:defaultTextStyle>
    <a:defPPr>
      <a:defRPr lang="ja-JP"/>
    </a:defPPr>
    <a:lvl1pPr marL="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 snapToGrid="0" snapToObjects="1" showGuides="1">
      <p:cViewPr varScale="1">
        <p:scale>
          <a:sx n="140" d="100"/>
          <a:sy n="140" d="100"/>
        </p:scale>
        <p:origin x="-112" y="-1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notesMaster" Target="notesMasters/notesMaster1.xml"/><Relationship Id="rId7" Type="http://schemas.openxmlformats.org/officeDocument/2006/relationships/printerSettings" Target="printerSettings/printerSettings1.bin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D53A14C-7AF5-A340-8FE0-8ABF7DDB2F37}" type="datetimeFigureOut">
              <a:rPr lang="ja-JP" altLang="en-US" smtClean="0"/>
              <a:t>11/06/08</a:t>
            </a:fld>
            <a:endParaRPr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051FA87-C7B7-9645-9CC9-CA0D0CBCB02E}" type="slidenum">
              <a:rPr lang="ja-JP" altLang="en-US" smtClean="0"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0726047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 サブタイトルの書式設定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9E1901-D46C-5144-8E52-0E93B45B3F66}" type="datetimeFigureOut">
              <a:rPr lang="ja-JP" altLang="en-US" smtClean="0"/>
              <a:pPr/>
              <a:t>11/06/08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E2A40-5368-634B-91D1-C3038C070DAC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9E1901-D46C-5144-8E52-0E93B45B3F66}" type="datetimeFigureOut">
              <a:rPr lang="ja-JP" altLang="en-US" smtClean="0"/>
              <a:pPr/>
              <a:t>11/06/08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E2A40-5368-634B-91D1-C3038C070DAC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/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9E1901-D46C-5144-8E52-0E93B45B3F66}" type="datetimeFigureOut">
              <a:rPr lang="ja-JP" altLang="en-US" smtClean="0"/>
              <a:pPr/>
              <a:t>11/06/08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E2A40-5368-634B-91D1-C3038C070DAC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9E1901-D46C-5144-8E52-0E93B45B3F66}" type="datetimeFigureOut">
              <a:rPr lang="ja-JP" altLang="en-US" smtClean="0"/>
              <a:pPr/>
              <a:t>11/06/08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E2A40-5368-634B-91D1-C3038C070DAC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 ヘッダ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9E1901-D46C-5144-8E52-0E93B45B3F66}" type="datetimeFigureOut">
              <a:rPr lang="ja-JP" altLang="en-US" smtClean="0"/>
              <a:pPr/>
              <a:t>11/06/08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E2A40-5368-634B-91D1-C3038C070DAC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9E1901-D46C-5144-8E52-0E93B45B3F66}" type="datetimeFigureOut">
              <a:rPr lang="ja-JP" altLang="en-US" smtClean="0"/>
              <a:pPr/>
              <a:t>11/06/08</a:t>
            </a:fld>
            <a:endParaRPr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E2A40-5368-634B-91D1-C3038C070DAC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9E1901-D46C-5144-8E52-0E93B45B3F66}" type="datetimeFigureOut">
              <a:rPr lang="ja-JP" altLang="en-US" smtClean="0"/>
              <a:pPr/>
              <a:t>11/06/08</a:t>
            </a:fld>
            <a:endParaRPr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E2A40-5368-634B-91D1-C3038C070DAC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9E1901-D46C-5144-8E52-0E93B45B3F66}" type="datetimeFigureOut">
              <a:rPr lang="ja-JP" altLang="en-US" smtClean="0"/>
              <a:pPr/>
              <a:t>11/06/08</a:t>
            </a:fld>
            <a:endParaRPr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E2A40-5368-634B-91D1-C3038C070DAC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9E1901-D46C-5144-8E52-0E93B45B3F66}" type="datetimeFigureOut">
              <a:rPr lang="ja-JP" altLang="en-US" smtClean="0"/>
              <a:pPr/>
              <a:t>11/06/08</a:t>
            </a:fld>
            <a:endParaRPr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E2A40-5368-634B-91D1-C3038C070DAC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9E1901-D46C-5144-8E52-0E93B45B3F66}" type="datetimeFigureOut">
              <a:rPr lang="ja-JP" altLang="en-US" smtClean="0"/>
              <a:pPr/>
              <a:t>11/06/08</a:t>
            </a:fld>
            <a:endParaRPr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E2A40-5368-634B-91D1-C3038C070DAC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と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9E1901-D46C-5144-8E52-0E93B45B3F66}" type="datetimeFigureOut">
              <a:rPr lang="ja-JP" altLang="en-US" smtClean="0"/>
              <a:pPr/>
              <a:t>11/06/08</a:t>
            </a:fld>
            <a:endParaRPr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E2A40-5368-634B-91D1-C3038C070DAC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9E1901-D46C-5144-8E52-0E93B45B3F66}" type="datetimeFigureOut">
              <a:rPr lang="ja-JP" altLang="en-US" smtClean="0"/>
              <a:pPr/>
              <a:t>11/06/08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DE2A40-5368-634B-91D1-C3038C070DAC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Relationship Id="rId3" Type="http://schemas.openxmlformats.org/officeDocument/2006/relationships/image" Target="../media/image2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4" Type="http://schemas.openxmlformats.org/officeDocument/2006/relationships/image" Target="../media/image5.jpg"/><Relationship Id="rId5" Type="http://schemas.openxmlformats.org/officeDocument/2006/relationships/image" Target="../media/image6.jpg"/><Relationship Id="rId6" Type="http://schemas.openxmlformats.org/officeDocument/2006/relationships/image" Target="../media/image7.jpg"/><Relationship Id="rId7" Type="http://schemas.openxmlformats.org/officeDocument/2006/relationships/image" Target="../media/image8.jpg"/><Relationship Id="rId8" Type="http://schemas.openxmlformats.org/officeDocument/2006/relationships/image" Target="../media/image9.jpg"/><Relationship Id="rId9" Type="http://schemas.openxmlformats.org/officeDocument/2006/relationships/image" Target="../media/image10.jpg"/><Relationship Id="rId10" Type="http://schemas.openxmlformats.org/officeDocument/2006/relationships/image" Target="../media/image11.JP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4125310" y="195534"/>
            <a:ext cx="4875924" cy="1470025"/>
          </a:xfrm>
        </p:spPr>
        <p:txBody>
          <a:bodyPr>
            <a:normAutofit/>
          </a:bodyPr>
          <a:lstStyle/>
          <a:p>
            <a:r>
              <a:rPr kumimoji="1" lang="en-US" altLang="ja-JP" dirty="0" smtClean="0"/>
              <a:t>Recovery Status</a:t>
            </a:r>
            <a:endParaRPr kumimoji="1" lang="ja-JP" altLang="en-US" sz="3600" dirty="0">
              <a:solidFill>
                <a:srgbClr val="FF6600"/>
              </a:solidFill>
            </a:endParaRP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5090510" y="1587642"/>
            <a:ext cx="4176111" cy="759666"/>
          </a:xfrm>
        </p:spPr>
        <p:txBody>
          <a:bodyPr>
            <a:normAutofit fontScale="70000" lnSpcReduction="20000"/>
          </a:bodyPr>
          <a:lstStyle/>
          <a:p>
            <a:pPr algn="l"/>
            <a:r>
              <a:rPr kumimoji="1" lang="en-US" altLang="ja-JP" dirty="0" err="1" smtClean="0">
                <a:solidFill>
                  <a:schemeClr val="tx1"/>
                </a:solidFill>
              </a:rPr>
              <a:t>N.Terunuma</a:t>
            </a:r>
            <a:r>
              <a:rPr kumimoji="1" lang="en-US" altLang="ja-JP" dirty="0" smtClean="0">
                <a:solidFill>
                  <a:schemeClr val="tx1"/>
                </a:solidFill>
              </a:rPr>
              <a:t>, KEK</a:t>
            </a:r>
          </a:p>
          <a:p>
            <a:pPr algn="l"/>
            <a:r>
              <a:rPr lang="en-US" altLang="ja-JP" dirty="0" smtClean="0">
                <a:solidFill>
                  <a:schemeClr val="tx1"/>
                </a:solidFill>
              </a:rPr>
              <a:t>ATF2 meeting, June </a:t>
            </a:r>
            <a:r>
              <a:rPr lang="en-US" altLang="ja-JP" dirty="0" smtClean="0">
                <a:solidFill>
                  <a:schemeClr val="tx1"/>
                </a:solidFill>
              </a:rPr>
              <a:t>7, </a:t>
            </a:r>
            <a:r>
              <a:rPr lang="en-US" altLang="ja-JP" dirty="0" smtClean="0">
                <a:solidFill>
                  <a:schemeClr val="tx1"/>
                </a:solidFill>
              </a:rPr>
              <a:t>2011</a:t>
            </a:r>
            <a:endParaRPr kumimoji="1" lang="en-US" altLang="ja-JP" dirty="0" smtClean="0">
              <a:solidFill>
                <a:schemeClr val="tx1"/>
              </a:solidFill>
            </a:endParaRPr>
          </a:p>
        </p:txBody>
      </p:sp>
      <p:pic>
        <p:nvPicPr>
          <p:cNvPr id="4" name="図 3" descr="P1030373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8000" y="3218792"/>
            <a:ext cx="4431862" cy="3323897"/>
          </a:xfrm>
          <a:prstGeom prst="rect">
            <a:avLst/>
          </a:prstGeom>
        </p:spPr>
      </p:pic>
      <p:pic>
        <p:nvPicPr>
          <p:cNvPr id="5" name="図 4" descr="P1030370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005" y="1462689"/>
            <a:ext cx="4916505" cy="36873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47001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204400" y="0"/>
            <a:ext cx="6999760" cy="730787"/>
          </a:xfrm>
        </p:spPr>
        <p:txBody>
          <a:bodyPr>
            <a:noAutofit/>
          </a:bodyPr>
          <a:lstStyle/>
          <a:p>
            <a:r>
              <a:rPr lang="en-US" altLang="ja-JP" sz="3200" b="1" dirty="0" smtClean="0"/>
              <a:t>Test Beam ran the whole ATF beamline</a:t>
            </a:r>
            <a:endParaRPr kumimoji="1" lang="ja-JP" altLang="en-US" sz="2000" b="1" dirty="0">
              <a:solidFill>
                <a:srgbClr val="FF0000"/>
              </a:solidFill>
            </a:endParaRP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4358520"/>
            <a:ext cx="6400800" cy="1752600"/>
          </a:xfrm>
        </p:spPr>
        <p:txBody>
          <a:bodyPr/>
          <a:lstStyle/>
          <a:p>
            <a:endParaRPr kumimoji="1" lang="ja-JP" altLang="en-US"/>
          </a:p>
        </p:txBody>
      </p:sp>
      <p:pic>
        <p:nvPicPr>
          <p:cNvPr id="4" name="図 3" descr="atf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7895" y="2640920"/>
            <a:ext cx="7277142" cy="3216795"/>
          </a:xfrm>
          <a:prstGeom prst="rect">
            <a:avLst/>
          </a:prstGeom>
        </p:spPr>
      </p:pic>
      <p:pic>
        <p:nvPicPr>
          <p:cNvPr id="6" name="図 5" descr="MS15L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2303" y="5836129"/>
            <a:ext cx="1240202" cy="860096"/>
          </a:xfrm>
          <a:prstGeom prst="rect">
            <a:avLst/>
          </a:prstGeom>
        </p:spPr>
      </p:pic>
      <p:pic>
        <p:nvPicPr>
          <p:cNvPr id="7" name="図 6" descr="MS1T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56306" y="5828616"/>
            <a:ext cx="1095708" cy="860096"/>
          </a:xfrm>
          <a:prstGeom prst="rect">
            <a:avLst/>
          </a:prstGeom>
        </p:spPr>
      </p:pic>
      <p:sp>
        <p:nvSpPr>
          <p:cNvPr id="9" name="左矢印 8"/>
          <p:cNvSpPr/>
          <p:nvPr/>
        </p:nvSpPr>
        <p:spPr>
          <a:xfrm rot="6950677">
            <a:off x="6269804" y="5600060"/>
            <a:ext cx="510908" cy="149962"/>
          </a:xfrm>
          <a:prstGeom prst="leftArrow">
            <a:avLst/>
          </a:prstGeom>
          <a:solidFill>
            <a:srgbClr val="80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左矢印 9"/>
          <p:cNvSpPr/>
          <p:nvPr/>
        </p:nvSpPr>
        <p:spPr>
          <a:xfrm rot="19635218" flipV="1">
            <a:off x="6873186" y="3400540"/>
            <a:ext cx="559752" cy="129352"/>
          </a:xfrm>
          <a:prstGeom prst="leftArrow">
            <a:avLst/>
          </a:prstGeom>
          <a:solidFill>
            <a:srgbClr val="80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537545" y="5857715"/>
            <a:ext cx="1541107" cy="83099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2400" b="1" dirty="0" smtClean="0"/>
              <a:t>2011/5/25</a:t>
            </a:r>
          </a:p>
          <a:p>
            <a:r>
              <a:rPr lang="en-US" altLang="ja-JP" sz="2400" b="1" dirty="0" smtClean="0"/>
              <a:t>Injector</a:t>
            </a:r>
            <a:endParaRPr kumimoji="1" lang="ja-JP" altLang="en-US" sz="2400" b="1" dirty="0"/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3894870" y="5857715"/>
            <a:ext cx="1541107" cy="83099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2400" b="1" dirty="0" smtClean="0"/>
              <a:t>2011/5/26</a:t>
            </a:r>
          </a:p>
          <a:p>
            <a:r>
              <a:rPr lang="en-US" altLang="ja-JP" sz="2400" b="1" dirty="0" smtClean="0"/>
              <a:t>LINAC</a:t>
            </a:r>
            <a:endParaRPr kumimoji="1" lang="ja-JP" altLang="en-US" sz="2400" b="1" dirty="0"/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5773841" y="3901795"/>
            <a:ext cx="1544012" cy="83099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2400" b="1" dirty="0" smtClean="0"/>
              <a:t>5/31</a:t>
            </a:r>
          </a:p>
          <a:p>
            <a:r>
              <a:rPr lang="en-US" altLang="ja-JP" sz="2400" b="1" dirty="0" smtClean="0"/>
              <a:t>DR 1</a:t>
            </a:r>
            <a:r>
              <a:rPr lang="en-US" altLang="ja-JP" sz="2400" b="1" baseline="30000" dirty="0" smtClean="0"/>
              <a:t>st</a:t>
            </a:r>
            <a:r>
              <a:rPr lang="en-US" altLang="ja-JP" sz="2400" b="1" dirty="0" smtClean="0"/>
              <a:t> turn</a:t>
            </a:r>
            <a:endParaRPr kumimoji="1" lang="ja-JP" altLang="en-US" sz="2400" b="1" dirty="0"/>
          </a:p>
        </p:txBody>
      </p:sp>
      <p:pic>
        <p:nvPicPr>
          <p:cNvPr id="5" name="図 4" descr="MS6L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9052" y="5836129"/>
            <a:ext cx="1102004" cy="885283"/>
          </a:xfrm>
          <a:prstGeom prst="rect">
            <a:avLst/>
          </a:prstGeom>
        </p:spPr>
      </p:pic>
      <p:sp>
        <p:nvSpPr>
          <p:cNvPr id="8" name="左矢印 7"/>
          <p:cNvSpPr/>
          <p:nvPr/>
        </p:nvSpPr>
        <p:spPr>
          <a:xfrm rot="4867378">
            <a:off x="1902959" y="5642602"/>
            <a:ext cx="582679" cy="136451"/>
          </a:xfrm>
          <a:prstGeom prst="leftArrow">
            <a:avLst/>
          </a:prstGeom>
          <a:solidFill>
            <a:srgbClr val="80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左矢印 14"/>
          <p:cNvSpPr/>
          <p:nvPr/>
        </p:nvSpPr>
        <p:spPr>
          <a:xfrm rot="3720996">
            <a:off x="6996718" y="5475281"/>
            <a:ext cx="510908" cy="149962"/>
          </a:xfrm>
          <a:prstGeom prst="leftArrow">
            <a:avLst/>
          </a:prstGeom>
          <a:solidFill>
            <a:srgbClr val="80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左矢印 15"/>
          <p:cNvSpPr/>
          <p:nvPr/>
        </p:nvSpPr>
        <p:spPr>
          <a:xfrm rot="19354084" flipV="1">
            <a:off x="6162670" y="4887325"/>
            <a:ext cx="559752" cy="129352"/>
          </a:xfrm>
          <a:prstGeom prst="leftArrow">
            <a:avLst/>
          </a:prstGeom>
          <a:solidFill>
            <a:srgbClr val="80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3361635" y="718931"/>
            <a:ext cx="5049617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altLang="ja-JP" b="1" dirty="0" smtClean="0">
                <a:solidFill>
                  <a:srgbClr val="008000"/>
                </a:solidFill>
              </a:rPr>
              <a:t>Single bunch, 0.78 Hz, 0.3 x 10</a:t>
            </a:r>
            <a:r>
              <a:rPr lang="en-US" altLang="ja-JP" b="1" baseline="30000" dirty="0" smtClean="0">
                <a:solidFill>
                  <a:srgbClr val="008000"/>
                </a:solidFill>
              </a:rPr>
              <a:t>10</a:t>
            </a:r>
            <a:r>
              <a:rPr lang="en-US" altLang="ja-JP" b="1" dirty="0" smtClean="0">
                <a:solidFill>
                  <a:srgbClr val="008000"/>
                </a:solidFill>
              </a:rPr>
              <a:t> e/bunch DR&amp;ATF2</a:t>
            </a: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7204160" y="2899615"/>
            <a:ext cx="1734219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2400" b="1" dirty="0" smtClean="0"/>
              <a:t>5/27 </a:t>
            </a:r>
            <a:r>
              <a:rPr lang="en-US" altLang="ja-JP" sz="2400" b="1" dirty="0" smtClean="0"/>
              <a:t>BT end</a:t>
            </a:r>
            <a:endParaRPr kumimoji="1" lang="ja-JP" altLang="en-US" sz="2400" b="1" dirty="0"/>
          </a:p>
        </p:txBody>
      </p:sp>
      <p:pic>
        <p:nvPicPr>
          <p:cNvPr id="19" name="図 18" descr="ms1x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73248" y="1203107"/>
            <a:ext cx="1838004" cy="1431709"/>
          </a:xfrm>
          <a:prstGeom prst="rect">
            <a:avLst/>
          </a:prstGeom>
        </p:spPr>
      </p:pic>
      <p:pic>
        <p:nvPicPr>
          <p:cNvPr id="20" name="図 19" descr="ms1ff.jp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855" y="1203107"/>
            <a:ext cx="1817060" cy="1431709"/>
          </a:xfrm>
          <a:prstGeom prst="rect">
            <a:avLst/>
          </a:prstGeom>
        </p:spPr>
      </p:pic>
      <p:pic>
        <p:nvPicPr>
          <p:cNvPr id="21" name="図 20" descr="ms2ff.jp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51221" y="1176705"/>
            <a:ext cx="1841678" cy="1458112"/>
          </a:xfrm>
          <a:prstGeom prst="rect">
            <a:avLst/>
          </a:prstGeom>
        </p:spPr>
      </p:pic>
      <p:pic>
        <p:nvPicPr>
          <p:cNvPr id="22" name="図 21" descr="mspip.jpg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687" y="1155420"/>
            <a:ext cx="1895926" cy="1479397"/>
          </a:xfrm>
          <a:prstGeom prst="rect">
            <a:avLst/>
          </a:prstGeom>
        </p:spPr>
      </p:pic>
      <p:pic>
        <p:nvPicPr>
          <p:cNvPr id="24" name="図 23" descr="P1030389.JPG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3826" y="4088931"/>
            <a:ext cx="1553798" cy="1165349"/>
          </a:xfrm>
          <a:prstGeom prst="rect">
            <a:avLst/>
          </a:prstGeom>
        </p:spPr>
      </p:pic>
      <p:sp>
        <p:nvSpPr>
          <p:cNvPr id="25" name="左矢印 24"/>
          <p:cNvSpPr/>
          <p:nvPr/>
        </p:nvSpPr>
        <p:spPr>
          <a:xfrm rot="10139093">
            <a:off x="4154646" y="4533140"/>
            <a:ext cx="510908" cy="149962"/>
          </a:xfrm>
          <a:prstGeom prst="leftArrow">
            <a:avLst/>
          </a:prstGeom>
          <a:solidFill>
            <a:srgbClr val="80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6" name="テキスト ボックス 25"/>
          <p:cNvSpPr txBox="1"/>
          <p:nvPr/>
        </p:nvSpPr>
        <p:spPr>
          <a:xfrm>
            <a:off x="2813612" y="3375904"/>
            <a:ext cx="1578677" cy="83099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2400" b="1" dirty="0" smtClean="0"/>
              <a:t>6/2</a:t>
            </a:r>
          </a:p>
          <a:p>
            <a:r>
              <a:rPr lang="en-US" altLang="ja-JP" sz="2400" b="1" dirty="0" smtClean="0"/>
              <a:t>DR storage</a:t>
            </a:r>
            <a:endParaRPr kumimoji="1" lang="ja-JP" altLang="en-US" sz="2400" b="1" dirty="0"/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6684942" y="2289317"/>
            <a:ext cx="1229498" cy="4001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2000" b="1" dirty="0" smtClean="0"/>
              <a:t>6/2</a:t>
            </a:r>
            <a:r>
              <a:rPr lang="en-US" altLang="ja-JP" sz="2000" b="1" dirty="0"/>
              <a:t> </a:t>
            </a:r>
            <a:r>
              <a:rPr lang="en-US" altLang="ja-JP" sz="2000" b="1" dirty="0" smtClean="0"/>
              <a:t>MS1X</a:t>
            </a:r>
            <a:endParaRPr kumimoji="1" lang="ja-JP" altLang="en-US" sz="2000" b="1" dirty="0"/>
          </a:p>
        </p:txBody>
      </p:sp>
      <p:sp>
        <p:nvSpPr>
          <p:cNvPr id="28" name="テキスト ボックス 27"/>
          <p:cNvSpPr txBox="1"/>
          <p:nvPr/>
        </p:nvSpPr>
        <p:spPr>
          <a:xfrm>
            <a:off x="4857316" y="2240810"/>
            <a:ext cx="1323675" cy="4001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2000" b="1" dirty="0" smtClean="0"/>
              <a:t>6/3</a:t>
            </a:r>
            <a:r>
              <a:rPr lang="en-US" altLang="ja-JP" sz="2000" b="1" dirty="0" smtClean="0"/>
              <a:t> MS1FF</a:t>
            </a:r>
            <a:endParaRPr kumimoji="1" lang="ja-JP" altLang="en-US" sz="2000" b="1" dirty="0"/>
          </a:p>
        </p:txBody>
      </p:sp>
      <p:sp>
        <p:nvSpPr>
          <p:cNvPr id="29" name="テキスト ボックス 28"/>
          <p:cNvSpPr txBox="1"/>
          <p:nvPr/>
        </p:nvSpPr>
        <p:spPr>
          <a:xfrm>
            <a:off x="2821350" y="2404773"/>
            <a:ext cx="1323675" cy="4001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2000" b="1" dirty="0" smtClean="0"/>
              <a:t>6/3</a:t>
            </a:r>
            <a:r>
              <a:rPr lang="en-US" altLang="ja-JP" sz="2000" b="1" dirty="0" smtClean="0"/>
              <a:t> MS2FF</a:t>
            </a:r>
            <a:endParaRPr kumimoji="1" lang="ja-JP" altLang="en-US" sz="2000" b="1" dirty="0"/>
          </a:p>
        </p:txBody>
      </p:sp>
      <p:sp>
        <p:nvSpPr>
          <p:cNvPr id="30" name="テキスト ボックス 29"/>
          <p:cNvSpPr txBox="1"/>
          <p:nvPr/>
        </p:nvSpPr>
        <p:spPr>
          <a:xfrm>
            <a:off x="1133192" y="2204718"/>
            <a:ext cx="1299630" cy="4001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2000" b="1" dirty="0" smtClean="0"/>
              <a:t>6/3</a:t>
            </a:r>
            <a:r>
              <a:rPr lang="en-US" altLang="ja-JP" sz="2000" b="1" dirty="0" smtClean="0"/>
              <a:t> MSPIP</a:t>
            </a:r>
            <a:endParaRPr kumimoji="1" lang="ja-JP" altLang="en-US" sz="2000" b="1" dirty="0"/>
          </a:p>
        </p:txBody>
      </p:sp>
      <p:sp>
        <p:nvSpPr>
          <p:cNvPr id="31" name="左矢印 30"/>
          <p:cNvSpPr/>
          <p:nvPr/>
        </p:nvSpPr>
        <p:spPr>
          <a:xfrm rot="15969932" flipV="1">
            <a:off x="1378374" y="2859819"/>
            <a:ext cx="559752" cy="129352"/>
          </a:xfrm>
          <a:prstGeom prst="leftArrow">
            <a:avLst/>
          </a:prstGeom>
          <a:solidFill>
            <a:srgbClr val="80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2" name="左矢印 31"/>
          <p:cNvSpPr/>
          <p:nvPr/>
        </p:nvSpPr>
        <p:spPr>
          <a:xfrm rot="19523897" flipV="1">
            <a:off x="1888896" y="2892861"/>
            <a:ext cx="1049880" cy="113802"/>
          </a:xfrm>
          <a:prstGeom prst="leftArrow">
            <a:avLst/>
          </a:prstGeom>
          <a:solidFill>
            <a:srgbClr val="80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3" name="左矢印 32"/>
          <p:cNvSpPr/>
          <p:nvPr/>
        </p:nvSpPr>
        <p:spPr>
          <a:xfrm rot="20006982" flipV="1">
            <a:off x="3822013" y="2878944"/>
            <a:ext cx="1214995" cy="117304"/>
          </a:xfrm>
          <a:prstGeom prst="leftArrow">
            <a:avLst/>
          </a:prstGeom>
          <a:solidFill>
            <a:srgbClr val="80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4" name="左矢印 33"/>
          <p:cNvSpPr/>
          <p:nvPr/>
        </p:nvSpPr>
        <p:spPr>
          <a:xfrm rot="18176435" flipV="1">
            <a:off x="6377452" y="2966161"/>
            <a:ext cx="824563" cy="161563"/>
          </a:xfrm>
          <a:prstGeom prst="leftArrow">
            <a:avLst/>
          </a:prstGeom>
          <a:solidFill>
            <a:srgbClr val="80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5" name="正方形/長方形 34"/>
          <p:cNvSpPr/>
          <p:nvPr/>
        </p:nvSpPr>
        <p:spPr>
          <a:xfrm>
            <a:off x="8040383" y="6280153"/>
            <a:ext cx="102405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200" b="1" i="1" dirty="0" smtClean="0">
                <a:solidFill>
                  <a:srgbClr val="000090"/>
                </a:solidFill>
              </a:rPr>
              <a:t>2011/06/03 </a:t>
            </a:r>
          </a:p>
          <a:p>
            <a:r>
              <a:rPr lang="en-US" altLang="ja-JP" sz="1200" b="1" i="1" dirty="0" err="1" smtClean="0">
                <a:solidFill>
                  <a:srgbClr val="000090"/>
                </a:solidFill>
              </a:rPr>
              <a:t>N.Terunuma</a:t>
            </a:r>
            <a:endParaRPr lang="ja-JP" altLang="en-US" sz="1200" i="1" dirty="0">
              <a:solidFill>
                <a:srgbClr val="00009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88525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pic>
        <p:nvPicPr>
          <p:cNvPr id="5" name="コンテンツ プレースホルダー 4" descr="DR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336" b="13336"/>
          <a:stretch>
            <a:fillRect/>
          </a:stretch>
        </p:blipFill>
        <p:spPr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06029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/>
          <p:cNvSpPr>
            <a:spLocks noGrp="1"/>
          </p:cNvSpPr>
          <p:nvPr>
            <p:ph type="ctrTitle"/>
          </p:nvPr>
        </p:nvSpPr>
        <p:spPr>
          <a:xfrm>
            <a:off x="685800" y="284537"/>
            <a:ext cx="7772400" cy="1058676"/>
          </a:xfrm>
        </p:spPr>
        <p:txBody>
          <a:bodyPr>
            <a:normAutofit fontScale="90000"/>
          </a:bodyPr>
          <a:lstStyle/>
          <a:p>
            <a:r>
              <a:rPr lang="en-US" altLang="ja-JP" b="1" dirty="0" smtClean="0">
                <a:solidFill>
                  <a:srgbClr val="000090"/>
                </a:solidFill>
              </a:rPr>
              <a:t>Work for a week</a:t>
            </a:r>
            <a:br>
              <a:rPr lang="en-US" altLang="ja-JP" b="1" dirty="0" smtClean="0">
                <a:solidFill>
                  <a:srgbClr val="000090"/>
                </a:solidFill>
              </a:rPr>
            </a:br>
            <a:r>
              <a:rPr lang="en-US" altLang="ja-JP" sz="3100" b="1" dirty="0" smtClean="0">
                <a:solidFill>
                  <a:srgbClr val="000090"/>
                </a:solidFill>
              </a:rPr>
              <a:t>- same as before -</a:t>
            </a:r>
            <a:endParaRPr kumimoji="1" lang="ja-JP" altLang="en-US" sz="3100" b="1" dirty="0">
              <a:solidFill>
                <a:srgbClr val="000090"/>
              </a:solidFill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879894" y="1667283"/>
            <a:ext cx="7650677" cy="35394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800" b="1" dirty="0" smtClean="0">
                <a:solidFill>
                  <a:srgbClr val="000090"/>
                </a:solidFill>
              </a:rPr>
              <a:t>Daytime</a:t>
            </a:r>
          </a:p>
          <a:p>
            <a:pPr marL="342900" indent="-342900">
              <a:buFont typeface="Arial"/>
              <a:buChar char="•"/>
            </a:pPr>
            <a:r>
              <a:rPr lang="en-US" altLang="ja-JP" sz="2800" b="1" dirty="0" smtClean="0">
                <a:solidFill>
                  <a:srgbClr val="000090"/>
                </a:solidFill>
              </a:rPr>
              <a:t>Re</a:t>
            </a:r>
            <a:r>
              <a:rPr lang="en-US" altLang="ja-JP" sz="2800" b="1" dirty="0" smtClean="0">
                <a:solidFill>
                  <a:srgbClr val="000090"/>
                </a:solidFill>
              </a:rPr>
              <a:t>-align the beam line especially in DR</a:t>
            </a:r>
          </a:p>
          <a:p>
            <a:pPr marL="342900" indent="-342900">
              <a:buFont typeface="Arial"/>
              <a:buChar char="•"/>
            </a:pPr>
            <a:r>
              <a:rPr lang="en-US" altLang="ja-JP" sz="2800" b="1" dirty="0" smtClean="0">
                <a:solidFill>
                  <a:srgbClr val="000090"/>
                </a:solidFill>
              </a:rPr>
              <a:t>Repair and upgrade</a:t>
            </a:r>
          </a:p>
          <a:p>
            <a:pPr marL="342900" indent="-342900">
              <a:buFont typeface="Arial"/>
              <a:buChar char="•"/>
            </a:pPr>
            <a:endParaRPr lang="en-US" altLang="ja-JP" sz="2800" b="1" dirty="0" smtClean="0">
              <a:solidFill>
                <a:srgbClr val="000090"/>
              </a:solidFill>
            </a:endParaRPr>
          </a:p>
          <a:p>
            <a:r>
              <a:rPr lang="en-US" altLang="ja-JP" sz="2800" b="1" dirty="0" smtClean="0">
                <a:solidFill>
                  <a:srgbClr val="000090"/>
                </a:solidFill>
              </a:rPr>
              <a:t>Evening</a:t>
            </a:r>
          </a:p>
          <a:p>
            <a:pPr marL="342900" indent="-342900">
              <a:buFont typeface="Arial"/>
              <a:buChar char="•"/>
            </a:pPr>
            <a:r>
              <a:rPr lang="en-US" altLang="ja-JP" sz="2800" b="1" dirty="0" smtClean="0">
                <a:solidFill>
                  <a:srgbClr val="000090"/>
                </a:solidFill>
              </a:rPr>
              <a:t>Checkout of the beamline components with beam</a:t>
            </a:r>
          </a:p>
          <a:p>
            <a:pPr marL="342900" indent="-342900">
              <a:buFont typeface="Arial"/>
              <a:buChar char="•"/>
            </a:pPr>
            <a:r>
              <a:rPr lang="en-US" altLang="ja-JP" sz="2800" b="1" dirty="0" smtClean="0">
                <a:solidFill>
                  <a:srgbClr val="000090"/>
                </a:solidFill>
              </a:rPr>
              <a:t>Retune the beamline</a:t>
            </a:r>
          </a:p>
        </p:txBody>
      </p:sp>
    </p:spTree>
    <p:extLst>
      <p:ext uri="{BB962C8B-B14F-4D97-AF65-F5344CB8AC3E}">
        <p14:creationId xmlns:p14="http://schemas.microsoft.com/office/powerpoint/2010/main" val="27360939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3356</TotalTime>
  <Words>112</Words>
  <Application>Microsoft Macintosh PowerPoint</Application>
  <PresentationFormat>画面に合わせる (4:3)</PresentationFormat>
  <Paragraphs>28</Paragraphs>
  <Slides>4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5" baseType="lpstr">
      <vt:lpstr>Office テーマ</vt:lpstr>
      <vt:lpstr>Recovery Status</vt:lpstr>
      <vt:lpstr>Test Beam ran the whole ATF beamline</vt:lpstr>
      <vt:lpstr>PowerPoint プレゼンテーション</vt:lpstr>
      <vt:lpstr>Work for a week - same as before -</vt:lpstr>
    </vt:vector>
  </TitlesOfParts>
  <Company>KEK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照沼 信浩</dc:creator>
  <cp:lastModifiedBy>Nobuhiro Terunuma</cp:lastModifiedBy>
  <cp:revision>201</cp:revision>
  <cp:lastPrinted>2011-01-14T09:22:12Z</cp:lastPrinted>
  <dcterms:created xsi:type="dcterms:W3CDTF">2010-07-01T12:41:14Z</dcterms:created>
  <dcterms:modified xsi:type="dcterms:W3CDTF">2011-06-08T04:20:58Z</dcterms:modified>
</cp:coreProperties>
</file>