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xlsx" ContentType="application/vnd.openxmlformats-officedocument.spreadsheetml.sheet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42" r:id="rId2"/>
    <p:sldId id="372" r:id="rId3"/>
    <p:sldId id="375" r:id="rId4"/>
    <p:sldId id="374" r:id="rId5"/>
    <p:sldId id="373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 showGuides="1">
      <p:cViewPr varScale="1">
        <p:scale>
          <a:sx n="138" d="100"/>
          <a:sy n="138" d="100"/>
        </p:scale>
        <p:origin x="-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DR storage</c:v>
                </c:pt>
              </c:strCache>
            </c:strRef>
          </c:tx>
          <c:invertIfNegative val="0"/>
          <c:cat>
            <c:numRef>
              <c:f>Sheet1!$A$2:$A$10</c:f>
              <c:numCache>
                <c:formatCode>m/d/yy</c:formatCode>
                <c:ptCount val="9"/>
                <c:pt idx="0">
                  <c:v>40695.0</c:v>
                </c:pt>
                <c:pt idx="1">
                  <c:v>40703.0</c:v>
                </c:pt>
                <c:pt idx="2">
                  <c:v>40704.0</c:v>
                </c:pt>
                <c:pt idx="3">
                  <c:v>40708.0</c:v>
                </c:pt>
                <c:pt idx="4">
                  <c:v>40709.0</c:v>
                </c:pt>
                <c:pt idx="5">
                  <c:v>40710.0</c:v>
                </c:pt>
                <c:pt idx="6">
                  <c:v>40711.0</c:v>
                </c:pt>
                <c:pt idx="7">
                  <c:v>40714.0</c:v>
                </c:pt>
                <c:pt idx="8">
                  <c:v>40715.0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0.12</c:v>
                </c:pt>
                <c:pt idx="1">
                  <c:v>0.13</c:v>
                </c:pt>
                <c:pt idx="2">
                  <c:v>0.4</c:v>
                </c:pt>
                <c:pt idx="3">
                  <c:v>0.5</c:v>
                </c:pt>
                <c:pt idx="4">
                  <c:v>1.0</c:v>
                </c:pt>
                <c:pt idx="5">
                  <c:v>1.0</c:v>
                </c:pt>
                <c:pt idx="6">
                  <c:v>0.9</c:v>
                </c:pt>
                <c:pt idx="7">
                  <c:v>0.3</c:v>
                </c:pt>
                <c:pt idx="8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702524744"/>
        <c:axId val="702527832"/>
      </c:barChart>
      <c:dateAx>
        <c:axId val="702524744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extTo"/>
        <c:crossAx val="702527832"/>
        <c:crosses val="autoZero"/>
        <c:auto val="1"/>
        <c:lblOffset val="100"/>
        <c:baseTimeUnit val="days"/>
      </c:dateAx>
      <c:valAx>
        <c:axId val="70252783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7025247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3A14C-7AF5-A340-8FE0-8ABF7DDB2F37}" type="datetimeFigureOut">
              <a:rPr lang="ja-JP" altLang="en-US" smtClean="0"/>
              <a:t>11/06/22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1FA87-C7B7-9645-9CC9-CA0D0CBCB02E}" type="slidenum">
              <a:rPr lang="ja-JP" altLang="en-US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26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E1901-D46C-5144-8E52-0E93B45B3F66}" type="datetimeFigureOut">
              <a:rPr lang="ja-JP" altLang="en-US" smtClean="0"/>
              <a:pPr/>
              <a:t>11/06/22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6.jpg"/><Relationship Id="rId7" Type="http://schemas.openxmlformats.org/officeDocument/2006/relationships/image" Target="../media/image7.jpg"/><Relationship Id="rId8" Type="http://schemas.openxmlformats.org/officeDocument/2006/relationships/image" Target="../media/image8.jpg"/><Relationship Id="rId9" Type="http://schemas.openxmlformats.org/officeDocument/2006/relationships/image" Target="../media/image9.jpg"/><Relationship Id="rId10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125310" y="195534"/>
            <a:ext cx="4875924" cy="147002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Recovery Status</a:t>
            </a:r>
            <a:endParaRPr kumimoji="1" lang="ja-JP" altLang="en-US" sz="3600" dirty="0">
              <a:solidFill>
                <a:srgbClr val="FF66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90510" y="1587642"/>
            <a:ext cx="4176111" cy="759666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kumimoji="1" lang="en-US" altLang="ja-JP" dirty="0" err="1" smtClean="0">
                <a:solidFill>
                  <a:schemeClr val="tx1"/>
                </a:solidFill>
              </a:rPr>
              <a:t>N.Terunuma</a:t>
            </a:r>
            <a:r>
              <a:rPr kumimoji="1" lang="en-US" altLang="ja-JP" dirty="0" smtClean="0">
                <a:solidFill>
                  <a:schemeClr val="tx1"/>
                </a:solidFill>
              </a:rPr>
              <a:t>, KEK</a:t>
            </a:r>
          </a:p>
          <a:p>
            <a:pPr algn="l"/>
            <a:r>
              <a:rPr lang="en-US" altLang="ja-JP" dirty="0" smtClean="0">
                <a:solidFill>
                  <a:schemeClr val="tx1"/>
                </a:solidFill>
              </a:rPr>
              <a:t>ATF2 meeting, June </a:t>
            </a:r>
            <a:r>
              <a:rPr lang="en-US" altLang="ja-JP" dirty="0" smtClean="0">
                <a:solidFill>
                  <a:schemeClr val="tx1"/>
                </a:solidFill>
              </a:rPr>
              <a:t>22, </a:t>
            </a:r>
            <a:r>
              <a:rPr lang="en-US" altLang="ja-JP" dirty="0" smtClean="0">
                <a:solidFill>
                  <a:schemeClr val="tx1"/>
                </a:solidFill>
              </a:rPr>
              <a:t>2011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pic>
        <p:nvPicPr>
          <p:cNvPr id="6" name="図 5" descr="P103039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97" y="2347308"/>
            <a:ext cx="5645836" cy="423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00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04400" y="0"/>
            <a:ext cx="6999760" cy="730787"/>
          </a:xfrm>
        </p:spPr>
        <p:txBody>
          <a:bodyPr>
            <a:noAutofit/>
          </a:bodyPr>
          <a:lstStyle/>
          <a:p>
            <a:r>
              <a:rPr lang="en-US" altLang="ja-JP" sz="3200" b="1" dirty="0" smtClean="0"/>
              <a:t>Test Beam ran the whole ATF beamline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358520"/>
            <a:ext cx="6400800" cy="1752600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at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95" y="2640920"/>
            <a:ext cx="7277142" cy="3216795"/>
          </a:xfrm>
          <a:prstGeom prst="rect">
            <a:avLst/>
          </a:prstGeom>
        </p:spPr>
      </p:pic>
      <p:pic>
        <p:nvPicPr>
          <p:cNvPr id="6" name="図 5" descr="MS15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303" y="5836129"/>
            <a:ext cx="1240202" cy="860096"/>
          </a:xfrm>
          <a:prstGeom prst="rect">
            <a:avLst/>
          </a:prstGeom>
        </p:spPr>
      </p:pic>
      <p:pic>
        <p:nvPicPr>
          <p:cNvPr id="7" name="図 6" descr="MS1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306" y="5828616"/>
            <a:ext cx="1095708" cy="860096"/>
          </a:xfrm>
          <a:prstGeom prst="rect">
            <a:avLst/>
          </a:prstGeom>
        </p:spPr>
      </p:pic>
      <p:sp>
        <p:nvSpPr>
          <p:cNvPr id="9" name="左矢印 8"/>
          <p:cNvSpPr/>
          <p:nvPr/>
        </p:nvSpPr>
        <p:spPr>
          <a:xfrm rot="6950677">
            <a:off x="6269804" y="5600060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左矢印 9"/>
          <p:cNvSpPr/>
          <p:nvPr/>
        </p:nvSpPr>
        <p:spPr>
          <a:xfrm rot="19635218" flipV="1">
            <a:off x="6873186" y="3400540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7545" y="5857715"/>
            <a:ext cx="15411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2011/5/25</a:t>
            </a:r>
          </a:p>
          <a:p>
            <a:r>
              <a:rPr lang="en-US" altLang="ja-JP" sz="2400" b="1" dirty="0" smtClean="0"/>
              <a:t>Injector</a:t>
            </a:r>
            <a:endParaRPr kumimoji="1" lang="ja-JP" altLang="en-US" sz="24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94870" y="5857715"/>
            <a:ext cx="15411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2011/5/26</a:t>
            </a:r>
          </a:p>
          <a:p>
            <a:r>
              <a:rPr lang="en-US" altLang="ja-JP" sz="2400" b="1" dirty="0" smtClean="0"/>
              <a:t>LINAC</a:t>
            </a:r>
            <a:endParaRPr kumimoji="1" lang="ja-JP" altLang="en-US" sz="24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73841" y="3901795"/>
            <a:ext cx="1544012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5/31</a:t>
            </a:r>
          </a:p>
          <a:p>
            <a:r>
              <a:rPr lang="en-US" altLang="ja-JP" sz="2400" b="1" dirty="0" smtClean="0"/>
              <a:t>DR 1</a:t>
            </a:r>
            <a:r>
              <a:rPr lang="en-US" altLang="ja-JP" sz="2400" b="1" baseline="30000" dirty="0" smtClean="0"/>
              <a:t>st</a:t>
            </a:r>
            <a:r>
              <a:rPr lang="en-US" altLang="ja-JP" sz="2400" b="1" dirty="0" smtClean="0"/>
              <a:t> turn</a:t>
            </a:r>
            <a:endParaRPr kumimoji="1" lang="ja-JP" altLang="en-US" sz="2400" b="1" dirty="0"/>
          </a:p>
        </p:txBody>
      </p:sp>
      <p:pic>
        <p:nvPicPr>
          <p:cNvPr id="5" name="図 4" descr="MS6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052" y="5836129"/>
            <a:ext cx="1102004" cy="885283"/>
          </a:xfrm>
          <a:prstGeom prst="rect">
            <a:avLst/>
          </a:prstGeom>
        </p:spPr>
      </p:pic>
      <p:sp>
        <p:nvSpPr>
          <p:cNvPr id="8" name="左矢印 7"/>
          <p:cNvSpPr/>
          <p:nvPr/>
        </p:nvSpPr>
        <p:spPr>
          <a:xfrm rot="4867378">
            <a:off x="1902959" y="5642602"/>
            <a:ext cx="582679" cy="136451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左矢印 14"/>
          <p:cNvSpPr/>
          <p:nvPr/>
        </p:nvSpPr>
        <p:spPr>
          <a:xfrm rot="3720996">
            <a:off x="6996718" y="5475281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左矢印 15"/>
          <p:cNvSpPr/>
          <p:nvPr/>
        </p:nvSpPr>
        <p:spPr>
          <a:xfrm rot="19354084" flipV="1">
            <a:off x="6162670" y="4887325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361635" y="718931"/>
            <a:ext cx="50496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8000"/>
                </a:solidFill>
              </a:rPr>
              <a:t>Single bunch, 0.78 Hz, 0.3 x 10</a:t>
            </a:r>
            <a:r>
              <a:rPr lang="en-US" altLang="ja-JP" b="1" baseline="30000" dirty="0" smtClean="0">
                <a:solidFill>
                  <a:srgbClr val="008000"/>
                </a:solidFill>
              </a:rPr>
              <a:t>10</a:t>
            </a:r>
            <a:r>
              <a:rPr lang="en-US" altLang="ja-JP" b="1" dirty="0" smtClean="0">
                <a:solidFill>
                  <a:srgbClr val="008000"/>
                </a:solidFill>
              </a:rPr>
              <a:t> e/bunch DR&amp;ATF2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04160" y="2899615"/>
            <a:ext cx="173421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5/27 </a:t>
            </a:r>
            <a:r>
              <a:rPr lang="en-US" altLang="ja-JP" sz="2400" b="1" dirty="0" smtClean="0"/>
              <a:t>BT end</a:t>
            </a:r>
            <a:endParaRPr kumimoji="1" lang="ja-JP" altLang="en-US" sz="2400" b="1" dirty="0"/>
          </a:p>
        </p:txBody>
      </p:sp>
      <p:pic>
        <p:nvPicPr>
          <p:cNvPr id="19" name="図 18" descr="ms1x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248" y="1203107"/>
            <a:ext cx="1838004" cy="1431709"/>
          </a:xfrm>
          <a:prstGeom prst="rect">
            <a:avLst/>
          </a:prstGeom>
        </p:spPr>
      </p:pic>
      <p:pic>
        <p:nvPicPr>
          <p:cNvPr id="20" name="図 19" descr="ms1ff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855" y="1203107"/>
            <a:ext cx="1817060" cy="1431709"/>
          </a:xfrm>
          <a:prstGeom prst="rect">
            <a:avLst/>
          </a:prstGeom>
        </p:spPr>
      </p:pic>
      <p:pic>
        <p:nvPicPr>
          <p:cNvPr id="21" name="図 20" descr="ms2ff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221" y="1176705"/>
            <a:ext cx="1841678" cy="1458112"/>
          </a:xfrm>
          <a:prstGeom prst="rect">
            <a:avLst/>
          </a:prstGeom>
        </p:spPr>
      </p:pic>
      <p:pic>
        <p:nvPicPr>
          <p:cNvPr id="22" name="図 21" descr="mspip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87" y="1155420"/>
            <a:ext cx="1895926" cy="1479397"/>
          </a:xfrm>
          <a:prstGeom prst="rect">
            <a:avLst/>
          </a:prstGeom>
        </p:spPr>
      </p:pic>
      <p:pic>
        <p:nvPicPr>
          <p:cNvPr id="24" name="図 23" descr="P1030389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826" y="4088931"/>
            <a:ext cx="1553798" cy="1165349"/>
          </a:xfrm>
          <a:prstGeom prst="rect">
            <a:avLst/>
          </a:prstGeom>
        </p:spPr>
      </p:pic>
      <p:sp>
        <p:nvSpPr>
          <p:cNvPr id="25" name="左矢印 24"/>
          <p:cNvSpPr/>
          <p:nvPr/>
        </p:nvSpPr>
        <p:spPr>
          <a:xfrm rot="10139093">
            <a:off x="4154646" y="4533140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813612" y="3375904"/>
            <a:ext cx="157867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6/2</a:t>
            </a:r>
          </a:p>
          <a:p>
            <a:r>
              <a:rPr lang="en-US" altLang="ja-JP" sz="2400" b="1" dirty="0" smtClean="0"/>
              <a:t>DR storage</a:t>
            </a:r>
            <a:endParaRPr kumimoji="1" lang="ja-JP" altLang="en-US" sz="24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684942" y="2289317"/>
            <a:ext cx="122949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6/2</a:t>
            </a:r>
            <a:r>
              <a:rPr lang="en-US" altLang="ja-JP" sz="2000" b="1" dirty="0"/>
              <a:t> </a:t>
            </a:r>
            <a:r>
              <a:rPr lang="en-US" altLang="ja-JP" sz="2000" b="1" dirty="0" smtClean="0"/>
              <a:t>MS1X</a:t>
            </a:r>
            <a:endParaRPr kumimoji="1" lang="ja-JP" altLang="en-US" sz="20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57316" y="2240810"/>
            <a:ext cx="13236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6/3</a:t>
            </a:r>
            <a:r>
              <a:rPr lang="en-US" altLang="ja-JP" sz="2000" b="1" dirty="0" smtClean="0"/>
              <a:t> MS1FF</a:t>
            </a:r>
            <a:endParaRPr kumimoji="1" lang="ja-JP" altLang="en-US" sz="20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821350" y="2404773"/>
            <a:ext cx="13236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6/3</a:t>
            </a:r>
            <a:r>
              <a:rPr lang="en-US" altLang="ja-JP" sz="2000" b="1" dirty="0" smtClean="0"/>
              <a:t> MS2FF</a:t>
            </a:r>
            <a:endParaRPr kumimoji="1" lang="ja-JP" altLang="en-US" sz="20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133192" y="2204718"/>
            <a:ext cx="129963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6/3</a:t>
            </a:r>
            <a:r>
              <a:rPr lang="en-US" altLang="ja-JP" sz="2000" b="1" dirty="0" smtClean="0"/>
              <a:t> MSPIP</a:t>
            </a:r>
            <a:endParaRPr kumimoji="1" lang="ja-JP" altLang="en-US" sz="2000" b="1" dirty="0"/>
          </a:p>
        </p:txBody>
      </p:sp>
      <p:sp>
        <p:nvSpPr>
          <p:cNvPr id="31" name="左矢印 30"/>
          <p:cNvSpPr/>
          <p:nvPr/>
        </p:nvSpPr>
        <p:spPr>
          <a:xfrm rot="15969932" flipV="1">
            <a:off x="1378374" y="2859819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左矢印 31"/>
          <p:cNvSpPr/>
          <p:nvPr/>
        </p:nvSpPr>
        <p:spPr>
          <a:xfrm rot="19523897" flipV="1">
            <a:off x="1888896" y="2892861"/>
            <a:ext cx="1049880" cy="11380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左矢印 32"/>
          <p:cNvSpPr/>
          <p:nvPr/>
        </p:nvSpPr>
        <p:spPr>
          <a:xfrm rot="20006982" flipV="1">
            <a:off x="3822013" y="2878944"/>
            <a:ext cx="1214995" cy="117304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左矢印 33"/>
          <p:cNvSpPr/>
          <p:nvPr/>
        </p:nvSpPr>
        <p:spPr>
          <a:xfrm rot="18176435" flipV="1">
            <a:off x="6377452" y="2966161"/>
            <a:ext cx="824563" cy="161563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8040383" y="6280153"/>
            <a:ext cx="1024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i="1" dirty="0" smtClean="0">
                <a:solidFill>
                  <a:srgbClr val="000090"/>
                </a:solidFill>
              </a:rPr>
              <a:t>2011/06/03 </a:t>
            </a:r>
          </a:p>
          <a:p>
            <a:r>
              <a:rPr lang="en-US" altLang="ja-JP" sz="1200" b="1" i="1" dirty="0" err="1" smtClean="0">
                <a:solidFill>
                  <a:srgbClr val="000090"/>
                </a:solidFill>
              </a:rPr>
              <a:t>N.Terunuma</a:t>
            </a:r>
            <a:endParaRPr lang="ja-JP" altLang="en-US" sz="1200" i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852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058676"/>
          </a:xfrm>
        </p:spPr>
        <p:txBody>
          <a:bodyPr>
            <a:normAutofit/>
          </a:bodyPr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Works in daytime</a:t>
            </a:r>
            <a:endParaRPr kumimoji="1" lang="ja-JP" altLang="en-US" sz="3100" b="1" dirty="0">
              <a:solidFill>
                <a:srgbClr val="00009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07523" y="1058840"/>
            <a:ext cx="765067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000090"/>
                </a:solidFill>
              </a:rPr>
              <a:t>DR survey</a:t>
            </a:r>
            <a:endParaRPr lang="en-US" altLang="ja-JP" sz="2000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000" b="1" dirty="0" smtClean="0">
                <a:solidFill>
                  <a:srgbClr val="FF0000"/>
                </a:solidFill>
              </a:rPr>
              <a:t>We found the DR is about 3 mm shorter than design. </a:t>
            </a:r>
            <a:r>
              <a:rPr lang="en-US" altLang="ja-JP" sz="2000" dirty="0" smtClean="0">
                <a:solidFill>
                  <a:srgbClr val="000090"/>
                </a:solidFill>
              </a:rPr>
              <a:t>It is confirmed by beam </a:t>
            </a:r>
            <a:r>
              <a:rPr lang="en-US" altLang="ja-JP" sz="2000" dirty="0" smtClean="0">
                <a:solidFill>
                  <a:srgbClr val="000090"/>
                </a:solidFill>
              </a:rPr>
              <a:t>and also by position survey data. 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RF freq. for DR has to be adjusted 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 LINAC freq. = 4xDR’s  Temperature of LINAC cavities have to be change to match the volume against the RF frequency.</a:t>
            </a:r>
            <a:endParaRPr lang="en-US" altLang="ja-JP" sz="2000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000" dirty="0" smtClean="0">
                <a:solidFill>
                  <a:srgbClr val="000090"/>
                </a:solidFill>
              </a:rPr>
              <a:t>No longitudinal alignment was done. Rough alignment, level of 0.3 mm or less, was done only for the transverse position of magnet.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b="1" dirty="0" smtClean="0">
                <a:solidFill>
                  <a:srgbClr val="800000"/>
                </a:solidFill>
              </a:rPr>
              <a:t>Further survey will be continued to prepare the fine alignment in summer.</a:t>
            </a:r>
          </a:p>
          <a:p>
            <a:pPr marL="342900" indent="-342900">
              <a:buFont typeface="Arial"/>
              <a:buChar char="•"/>
            </a:pPr>
            <a:endParaRPr lang="en-US" altLang="ja-JP" sz="2000" dirty="0" smtClean="0">
              <a:solidFill>
                <a:srgbClr val="000090"/>
              </a:solidFill>
            </a:endParaRPr>
          </a:p>
          <a:p>
            <a:r>
              <a:rPr lang="en-US" altLang="ja-JP" sz="2000" dirty="0" smtClean="0">
                <a:solidFill>
                  <a:srgbClr val="000090"/>
                </a:solidFill>
              </a:rPr>
              <a:t>Instruments recovery</a:t>
            </a:r>
            <a:endParaRPr lang="en-US" altLang="ja-JP" sz="2000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000" b="1" dirty="0" smtClean="0">
                <a:solidFill>
                  <a:srgbClr val="000090"/>
                </a:solidFill>
              </a:rPr>
              <a:t>Cavity BPMs </a:t>
            </a:r>
            <a:r>
              <a:rPr lang="en-US" altLang="ja-JP" sz="2000" dirty="0" smtClean="0">
                <a:solidFill>
                  <a:srgbClr val="000090"/>
                </a:solidFill>
              </a:rPr>
              <a:t>will be reported by S. Boogert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b="1" dirty="0">
                <a:solidFill>
                  <a:srgbClr val="000090"/>
                </a:solidFill>
              </a:rPr>
              <a:t>DR-</a:t>
            </a:r>
            <a:r>
              <a:rPr lang="en-US" altLang="ja-JP" sz="2000" b="1" dirty="0" smtClean="0">
                <a:solidFill>
                  <a:srgbClr val="000090"/>
                </a:solidFill>
              </a:rPr>
              <a:t>LW, Compton (2-mirro</a:t>
            </a:r>
            <a:r>
              <a:rPr lang="en-US" altLang="ja-JP" sz="2000" dirty="0" smtClean="0">
                <a:solidFill>
                  <a:srgbClr val="000090"/>
                </a:solidFill>
              </a:rPr>
              <a:t>r): commissioning of the optical cavity was done. Alignment of detector was done.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b="1" dirty="0">
                <a:solidFill>
                  <a:srgbClr val="000090"/>
                </a:solidFill>
              </a:rPr>
              <a:t>Compton </a:t>
            </a:r>
            <a:r>
              <a:rPr lang="en-US" altLang="ja-JP" sz="2000" b="1" dirty="0" smtClean="0">
                <a:solidFill>
                  <a:srgbClr val="000090"/>
                </a:solidFill>
              </a:rPr>
              <a:t>(4-</a:t>
            </a:r>
            <a:r>
              <a:rPr lang="en-US" altLang="ja-JP" sz="2000" b="1" dirty="0">
                <a:solidFill>
                  <a:srgbClr val="000090"/>
                </a:solidFill>
              </a:rPr>
              <a:t>mirror) </a:t>
            </a:r>
            <a:r>
              <a:rPr lang="en-US" altLang="ja-JP" sz="2000" b="1" dirty="0" smtClean="0">
                <a:solidFill>
                  <a:srgbClr val="000090"/>
                </a:solidFill>
              </a:rPr>
              <a:t>: </a:t>
            </a:r>
            <a:r>
              <a:rPr lang="en-US" altLang="ja-JP" sz="2000" dirty="0" smtClean="0">
                <a:solidFill>
                  <a:srgbClr val="000090"/>
                </a:solidFill>
              </a:rPr>
              <a:t>checkout started on last Monday.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b="1" dirty="0" smtClean="0">
                <a:solidFill>
                  <a:srgbClr val="000090"/>
                </a:solidFill>
              </a:rPr>
              <a:t>Shintake-monitor: </a:t>
            </a:r>
            <a:r>
              <a:rPr lang="en-US" altLang="ja-JP" sz="2000" dirty="0" smtClean="0">
                <a:solidFill>
                  <a:srgbClr val="000090"/>
                </a:solidFill>
              </a:rPr>
              <a:t>Cleaning of Optical component wa</a:t>
            </a:r>
            <a:r>
              <a:rPr lang="en-US" altLang="ja-JP" sz="2000" dirty="0" smtClean="0">
                <a:solidFill>
                  <a:srgbClr val="000090"/>
                </a:solidFill>
              </a:rPr>
              <a:t>s done. Reconnecting cables, checkout of mirror tools, performance check of seed laser</a:t>
            </a:r>
            <a:endParaRPr lang="en-US" altLang="ja-JP" sz="2000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615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85800" y="33179"/>
            <a:ext cx="7772400" cy="1058676"/>
          </a:xfrm>
        </p:spPr>
        <p:txBody>
          <a:bodyPr>
            <a:normAutofit/>
          </a:bodyPr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Beam in evening</a:t>
            </a:r>
            <a:endParaRPr kumimoji="1" lang="ja-JP" altLang="en-US" sz="3100" b="1" dirty="0">
              <a:solidFill>
                <a:srgbClr val="00009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3406" y="1082554"/>
            <a:ext cx="821077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 defTabSz="447675">
              <a:tabLst>
                <a:tab pos="630238" algn="l"/>
                <a:tab pos="2155825" algn="l"/>
              </a:tabLst>
            </a:pPr>
            <a:r>
              <a:rPr lang="en-US" altLang="ja-JP" sz="2000" dirty="0" smtClean="0">
                <a:solidFill>
                  <a:srgbClr val="000090"/>
                </a:solidFill>
              </a:rPr>
              <a:t>5/31:	60 </a:t>
            </a:r>
            <a:r>
              <a:rPr lang="en-US" altLang="ja-JP" sz="2000" dirty="0" err="1" smtClean="0">
                <a:solidFill>
                  <a:srgbClr val="000090"/>
                </a:solidFill>
              </a:rPr>
              <a:t>usec</a:t>
            </a:r>
            <a:r>
              <a:rPr lang="en-US" altLang="ja-JP" sz="2000" dirty="0">
                <a:solidFill>
                  <a:srgbClr val="000090"/>
                </a:solidFill>
              </a:rPr>
              <a:t> </a:t>
            </a:r>
            <a:r>
              <a:rPr lang="en-US" altLang="ja-JP" sz="2000" dirty="0" smtClean="0">
                <a:solidFill>
                  <a:srgbClr val="000090"/>
                </a:solidFill>
              </a:rPr>
              <a:t>storage in DR</a:t>
            </a:r>
          </a:p>
          <a:p>
            <a:pPr marL="630238" indent="-630238" defTabSz="447675">
              <a:tabLst>
                <a:tab pos="630238" algn="l"/>
                <a:tab pos="2155825" algn="l"/>
              </a:tabLst>
            </a:pPr>
            <a:endParaRPr lang="en-US" altLang="ja-JP" sz="2000" dirty="0" smtClean="0">
              <a:solidFill>
                <a:srgbClr val="000090"/>
              </a:solidFill>
            </a:endParaRP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 smtClean="0">
                <a:solidFill>
                  <a:srgbClr val="000090"/>
                </a:solidFill>
              </a:rPr>
              <a:t>6/1: 	0.1x10</a:t>
            </a:r>
            <a:r>
              <a:rPr lang="en-US" altLang="ja-JP" sz="2000" baseline="30000" dirty="0" smtClean="0">
                <a:solidFill>
                  <a:srgbClr val="000090"/>
                </a:solidFill>
              </a:rPr>
              <a:t>10</a:t>
            </a:r>
            <a:r>
              <a:rPr lang="en-US" altLang="ja-JP" sz="2000" dirty="0" smtClean="0">
                <a:solidFill>
                  <a:srgbClr val="000090"/>
                </a:solidFill>
              </a:rPr>
              <a:t> (DR),	Freq. 1428.009 MHz 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1427.989  1428.006 (-3 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kHz)</a:t>
            </a:r>
            <a:endParaRPr lang="en-US" altLang="ja-JP" sz="2000" dirty="0">
              <a:solidFill>
                <a:srgbClr val="000090"/>
              </a:solidFill>
            </a:endParaRP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>
                <a:solidFill>
                  <a:srgbClr val="000090"/>
                </a:solidFill>
              </a:rPr>
              <a:t>6/8: </a:t>
            </a:r>
            <a:r>
              <a:rPr lang="en-US" altLang="ja-JP" sz="2000" dirty="0" smtClean="0">
                <a:solidFill>
                  <a:srgbClr val="000090"/>
                </a:solidFill>
              </a:rPr>
              <a:t>	</a:t>
            </a:r>
            <a:r>
              <a:rPr lang="en-US" altLang="ja-JP" sz="2000" dirty="0">
                <a:solidFill>
                  <a:srgbClr val="000090"/>
                </a:solidFill>
              </a:rPr>
              <a:t>0.1x10</a:t>
            </a:r>
            <a:r>
              <a:rPr lang="en-US" altLang="ja-JP" sz="2000" baseline="30000" dirty="0">
                <a:solidFill>
                  <a:srgbClr val="000090"/>
                </a:solidFill>
              </a:rPr>
              <a:t>10</a:t>
            </a:r>
            <a:r>
              <a:rPr lang="en-US" altLang="ja-JP" sz="2000" dirty="0">
                <a:solidFill>
                  <a:srgbClr val="000090"/>
                </a:solidFill>
              </a:rPr>
              <a:t> (DR</a:t>
            </a:r>
            <a:r>
              <a:rPr lang="en-US" altLang="ja-JP" sz="2000" dirty="0" smtClean="0">
                <a:solidFill>
                  <a:srgbClr val="000090"/>
                </a:solidFill>
              </a:rPr>
              <a:t>),	Freq</a:t>
            </a:r>
            <a:r>
              <a:rPr lang="en-US" altLang="ja-JP" sz="2000" dirty="0">
                <a:solidFill>
                  <a:srgbClr val="000090"/>
                </a:solidFill>
              </a:rPr>
              <a:t>. 1428.017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 (+11 kHz), 29.7 degree </a:t>
            </a:r>
            <a:endParaRPr lang="en-US" altLang="ja-JP" sz="2000" dirty="0">
              <a:solidFill>
                <a:srgbClr val="000090"/>
              </a:solidFill>
            </a:endParaRP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>
                <a:solidFill>
                  <a:srgbClr val="000090"/>
                </a:solidFill>
              </a:rPr>
              <a:t>6</a:t>
            </a:r>
            <a:r>
              <a:rPr lang="en-US" altLang="ja-JP" sz="2000" dirty="0" smtClean="0">
                <a:solidFill>
                  <a:srgbClr val="000090"/>
                </a:solidFill>
              </a:rPr>
              <a:t>/9: 	0.1x10</a:t>
            </a:r>
            <a:r>
              <a:rPr lang="en-US" altLang="ja-JP" sz="2000" baseline="30000" dirty="0" smtClean="0">
                <a:solidFill>
                  <a:srgbClr val="000090"/>
                </a:solidFill>
              </a:rPr>
              <a:t>10</a:t>
            </a:r>
            <a:r>
              <a:rPr lang="en-US" altLang="ja-JP" sz="2000" dirty="0" smtClean="0">
                <a:solidFill>
                  <a:srgbClr val="000090"/>
                </a:solidFill>
              </a:rPr>
              <a:t> </a:t>
            </a:r>
            <a:r>
              <a:rPr lang="en-US" altLang="ja-JP" sz="2000" dirty="0">
                <a:solidFill>
                  <a:srgbClr val="000090"/>
                </a:solidFill>
              </a:rPr>
              <a:t>(DR)</a:t>
            </a:r>
            <a:r>
              <a:rPr lang="en-US" altLang="ja-JP" sz="2000" dirty="0" smtClean="0">
                <a:solidFill>
                  <a:srgbClr val="000090"/>
                </a:solidFill>
              </a:rPr>
              <a:t>, 	Freq</a:t>
            </a:r>
            <a:r>
              <a:rPr lang="en-US" altLang="ja-JP" sz="2000" dirty="0">
                <a:solidFill>
                  <a:srgbClr val="000090"/>
                </a:solidFill>
              </a:rPr>
              <a:t>. </a:t>
            </a:r>
            <a:r>
              <a:rPr lang="en-US" altLang="ja-JP" sz="2000" dirty="0" smtClean="0">
                <a:solidFill>
                  <a:srgbClr val="000090"/>
                </a:solidFill>
              </a:rPr>
              <a:t>1428.027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(+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10 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kHz), 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29.5 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degree </a:t>
            </a:r>
            <a:endParaRPr lang="en-US" altLang="ja-JP" sz="2000" dirty="0">
              <a:solidFill>
                <a:srgbClr val="000090"/>
              </a:solidFill>
            </a:endParaRP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>
                <a:solidFill>
                  <a:srgbClr val="000090"/>
                </a:solidFill>
              </a:rPr>
              <a:t>6</a:t>
            </a:r>
            <a:r>
              <a:rPr lang="en-US" altLang="ja-JP" sz="2000" dirty="0" smtClean="0">
                <a:solidFill>
                  <a:srgbClr val="000090"/>
                </a:solidFill>
              </a:rPr>
              <a:t>/10:	0.4x10</a:t>
            </a:r>
            <a:r>
              <a:rPr lang="en-US" altLang="ja-JP" sz="2000" baseline="30000" dirty="0" smtClean="0">
                <a:solidFill>
                  <a:srgbClr val="000090"/>
                </a:solidFill>
              </a:rPr>
              <a:t>10</a:t>
            </a:r>
            <a:r>
              <a:rPr lang="en-US" altLang="ja-JP" sz="2000" dirty="0" smtClean="0">
                <a:solidFill>
                  <a:srgbClr val="000090"/>
                </a:solidFill>
              </a:rPr>
              <a:t> </a:t>
            </a:r>
            <a:r>
              <a:rPr lang="en-US" altLang="ja-JP" sz="2000" dirty="0">
                <a:solidFill>
                  <a:srgbClr val="000090"/>
                </a:solidFill>
              </a:rPr>
              <a:t>(DR)</a:t>
            </a:r>
            <a:r>
              <a:rPr lang="en-US" altLang="ja-JP" sz="2000" dirty="0" smtClean="0">
                <a:solidFill>
                  <a:srgbClr val="000090"/>
                </a:solidFill>
              </a:rPr>
              <a:t>, 	Freq</a:t>
            </a:r>
            <a:r>
              <a:rPr lang="en-US" altLang="ja-JP" sz="2000" dirty="0">
                <a:solidFill>
                  <a:srgbClr val="000090"/>
                </a:solidFill>
              </a:rPr>
              <a:t>. </a:t>
            </a:r>
            <a:r>
              <a:rPr lang="en-US" altLang="ja-JP" sz="2000" dirty="0" smtClean="0">
                <a:solidFill>
                  <a:srgbClr val="000090"/>
                </a:solidFill>
              </a:rPr>
              <a:t>1428.039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(+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12 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kHz), 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29.0 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degree 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, </a:t>
            </a: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	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XSR commissioned </a:t>
            </a:r>
          </a:p>
          <a:p>
            <a:pPr marL="630238" indent="-630238">
              <a:tabLst>
                <a:tab pos="630238" algn="l"/>
                <a:tab pos="2155825" algn="l"/>
              </a:tabLst>
            </a:pPr>
            <a:endParaRPr lang="en-US" altLang="ja-JP" sz="2000" dirty="0" smtClean="0">
              <a:solidFill>
                <a:srgbClr val="000090"/>
              </a:solidFill>
              <a:sym typeface="Wingdings"/>
            </a:endParaRP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 smtClean="0">
                <a:solidFill>
                  <a:srgbClr val="000090"/>
                </a:solidFill>
              </a:rPr>
              <a:t>6/14: 	0.5x10</a:t>
            </a:r>
            <a:r>
              <a:rPr lang="en-US" altLang="ja-JP" sz="2000" baseline="30000" dirty="0" smtClean="0">
                <a:solidFill>
                  <a:srgbClr val="000090"/>
                </a:solidFill>
              </a:rPr>
              <a:t>10</a:t>
            </a:r>
            <a:r>
              <a:rPr lang="en-US" altLang="ja-JP" sz="2000" dirty="0" smtClean="0">
                <a:solidFill>
                  <a:srgbClr val="000090"/>
                </a:solidFill>
              </a:rPr>
              <a:t> </a:t>
            </a:r>
            <a:r>
              <a:rPr lang="en-US" altLang="ja-JP" sz="2000" dirty="0">
                <a:solidFill>
                  <a:srgbClr val="000090"/>
                </a:solidFill>
              </a:rPr>
              <a:t>(</a:t>
            </a:r>
            <a:r>
              <a:rPr lang="en-US" altLang="ja-JP" sz="2000" dirty="0" smtClean="0">
                <a:solidFill>
                  <a:srgbClr val="000090"/>
                </a:solidFill>
              </a:rPr>
              <a:t>DR), 	Freq</a:t>
            </a:r>
            <a:r>
              <a:rPr lang="en-US" altLang="ja-JP" sz="2000" dirty="0">
                <a:solidFill>
                  <a:srgbClr val="000090"/>
                </a:solidFill>
              </a:rPr>
              <a:t>. 1428.035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 (-4 kHz), 28.9 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degree</a:t>
            </a: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	</a:t>
            </a:r>
            <a:r>
              <a:rPr lang="en-US" altLang="ja-JP" sz="2000" dirty="0" smtClean="0">
                <a:solidFill>
                  <a:srgbClr val="000090"/>
                </a:solidFill>
              </a:rPr>
              <a:t>dispersion correction, local bump, XSR 11.3 um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35 pm</a:t>
            </a:r>
            <a:r>
              <a:rPr lang="en-US" altLang="ja-JP" sz="2000" dirty="0" smtClean="0">
                <a:solidFill>
                  <a:srgbClr val="000090"/>
                </a:solidFill>
              </a:rPr>
              <a:t>, 	</a:t>
            </a:r>
            <a:endParaRPr lang="en-US" altLang="ja-JP" sz="2000" dirty="0">
              <a:solidFill>
                <a:srgbClr val="000090"/>
              </a:solidFill>
            </a:endParaRP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>
                <a:solidFill>
                  <a:srgbClr val="000090"/>
                </a:solidFill>
              </a:rPr>
              <a:t>6/</a:t>
            </a:r>
            <a:r>
              <a:rPr lang="en-US" altLang="ja-JP" sz="2000" dirty="0" smtClean="0">
                <a:solidFill>
                  <a:srgbClr val="000090"/>
                </a:solidFill>
              </a:rPr>
              <a:t>15: 	</a:t>
            </a:r>
            <a:r>
              <a:rPr lang="en-US" altLang="ja-JP" sz="2000" b="1" dirty="0">
                <a:solidFill>
                  <a:srgbClr val="0000FF"/>
                </a:solidFill>
              </a:rPr>
              <a:t>1.0x10</a:t>
            </a:r>
            <a:r>
              <a:rPr lang="en-US" altLang="ja-JP" sz="2000" b="1" baseline="30000" dirty="0">
                <a:solidFill>
                  <a:srgbClr val="0000FF"/>
                </a:solidFill>
              </a:rPr>
              <a:t>10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 </a:t>
            </a:r>
            <a:r>
              <a:rPr lang="en-US" altLang="ja-JP" sz="2000" b="1" dirty="0">
                <a:solidFill>
                  <a:srgbClr val="0000FF"/>
                </a:solidFill>
              </a:rPr>
              <a:t>(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DR)</a:t>
            </a:r>
            <a:r>
              <a:rPr lang="en-US" altLang="ja-JP" sz="2000" dirty="0" smtClean="0">
                <a:solidFill>
                  <a:srgbClr val="000090"/>
                </a:solidFill>
              </a:rPr>
              <a:t>, 	</a:t>
            </a:r>
            <a:r>
              <a:rPr lang="en-US" altLang="ja-JP" sz="2000" dirty="0">
                <a:solidFill>
                  <a:srgbClr val="000090"/>
                </a:solidFill>
              </a:rPr>
              <a:t>Freq. 1428.031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 (-4 kHz), 28.9 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degree</a:t>
            </a: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	</a:t>
            </a:r>
            <a:r>
              <a:rPr lang="en-US" altLang="ja-JP" sz="2000" dirty="0" smtClean="0">
                <a:solidFill>
                  <a:srgbClr val="000090"/>
                </a:solidFill>
              </a:rPr>
              <a:t>dispersion </a:t>
            </a:r>
            <a:r>
              <a:rPr lang="en-US" altLang="ja-JP" sz="2000" dirty="0">
                <a:solidFill>
                  <a:srgbClr val="000090"/>
                </a:solidFill>
              </a:rPr>
              <a:t>correction, local bump, XSR 9.9 um</a:t>
            </a:r>
            <a:r>
              <a:rPr lang="en-US" altLang="ja-JP" sz="2000" dirty="0">
                <a:solidFill>
                  <a:srgbClr val="000090"/>
                </a:solidFill>
                <a:sym typeface="Wingdings"/>
              </a:rPr>
              <a:t>32 </a:t>
            </a: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pm. 	</a:t>
            </a: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 smtClean="0">
                <a:solidFill>
                  <a:srgbClr val="000090"/>
                </a:solidFill>
              </a:rPr>
              <a:t>6/17: </a:t>
            </a:r>
            <a:r>
              <a:rPr lang="en-US" altLang="ja-JP" sz="2000" dirty="0">
                <a:solidFill>
                  <a:srgbClr val="000090"/>
                </a:solidFill>
              </a:rPr>
              <a:t>1.0x10</a:t>
            </a:r>
            <a:r>
              <a:rPr lang="en-US" altLang="ja-JP" sz="2000" baseline="30000" dirty="0">
                <a:solidFill>
                  <a:srgbClr val="000090"/>
                </a:solidFill>
              </a:rPr>
              <a:t>10</a:t>
            </a:r>
            <a:r>
              <a:rPr lang="en-US" altLang="ja-JP" sz="2000" dirty="0">
                <a:solidFill>
                  <a:srgbClr val="000090"/>
                </a:solidFill>
              </a:rPr>
              <a:t> (</a:t>
            </a:r>
            <a:r>
              <a:rPr lang="en-US" altLang="ja-JP" sz="2000" dirty="0" smtClean="0">
                <a:solidFill>
                  <a:srgbClr val="000090"/>
                </a:solidFill>
              </a:rPr>
              <a:t>DR)</a:t>
            </a:r>
            <a:r>
              <a:rPr lang="en-US" altLang="ja-JP" sz="2000" dirty="0">
                <a:solidFill>
                  <a:srgbClr val="000090"/>
                </a:solidFill>
              </a:rPr>
              <a:t>, </a:t>
            </a:r>
            <a:r>
              <a:rPr lang="en-US" altLang="ja-JP" sz="2000" dirty="0" smtClean="0">
                <a:solidFill>
                  <a:srgbClr val="000090"/>
                </a:solidFill>
              </a:rPr>
              <a:t>	DR-LW checkout, signal was not found.</a:t>
            </a:r>
          </a:p>
          <a:p>
            <a:pPr marL="630238" indent="-630238">
              <a:tabLst>
                <a:tab pos="630238" algn="l"/>
                <a:tab pos="2155825" algn="l"/>
              </a:tabLst>
            </a:pPr>
            <a:endParaRPr lang="en-US" altLang="ja-JP" sz="2000" dirty="0">
              <a:solidFill>
                <a:srgbClr val="000090"/>
              </a:solidFill>
            </a:endParaRP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>
                <a:solidFill>
                  <a:srgbClr val="000090"/>
                </a:solidFill>
              </a:rPr>
              <a:t>6</a:t>
            </a:r>
            <a:r>
              <a:rPr lang="en-US" altLang="ja-JP" sz="2000" dirty="0" smtClean="0">
                <a:solidFill>
                  <a:srgbClr val="000090"/>
                </a:solidFill>
              </a:rPr>
              <a:t>/20: 	0.3x10</a:t>
            </a:r>
            <a:r>
              <a:rPr lang="en-US" altLang="ja-JP" sz="2000" baseline="30000" dirty="0" smtClean="0">
                <a:solidFill>
                  <a:srgbClr val="000090"/>
                </a:solidFill>
              </a:rPr>
              <a:t>10</a:t>
            </a:r>
            <a:r>
              <a:rPr lang="en-US" altLang="ja-JP" sz="2000" dirty="0" smtClean="0">
                <a:solidFill>
                  <a:srgbClr val="000090"/>
                </a:solidFill>
              </a:rPr>
              <a:t> </a:t>
            </a:r>
            <a:r>
              <a:rPr lang="en-US" altLang="ja-JP" sz="2000" dirty="0">
                <a:solidFill>
                  <a:srgbClr val="000090"/>
                </a:solidFill>
              </a:rPr>
              <a:t>(</a:t>
            </a:r>
            <a:r>
              <a:rPr lang="en-US" altLang="ja-JP" sz="2000" dirty="0" smtClean="0">
                <a:solidFill>
                  <a:srgbClr val="000090"/>
                </a:solidFill>
              </a:rPr>
              <a:t>DR), 	Injection tuning, Cavity BPM checkout</a:t>
            </a: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dirty="0">
                <a:solidFill>
                  <a:srgbClr val="000090"/>
                </a:solidFill>
              </a:rPr>
              <a:t>6/</a:t>
            </a:r>
            <a:r>
              <a:rPr lang="en-US" altLang="ja-JP" sz="2000" dirty="0" smtClean="0">
                <a:solidFill>
                  <a:srgbClr val="000090"/>
                </a:solidFill>
              </a:rPr>
              <a:t>21: 	1.0x10</a:t>
            </a:r>
            <a:r>
              <a:rPr lang="en-US" altLang="ja-JP" sz="2000" baseline="30000" dirty="0" smtClean="0">
                <a:solidFill>
                  <a:srgbClr val="000090"/>
                </a:solidFill>
              </a:rPr>
              <a:t>10</a:t>
            </a:r>
            <a:r>
              <a:rPr lang="en-US" altLang="ja-JP" sz="2000" dirty="0" smtClean="0">
                <a:solidFill>
                  <a:srgbClr val="000090"/>
                </a:solidFill>
              </a:rPr>
              <a:t> </a:t>
            </a:r>
            <a:r>
              <a:rPr lang="en-US" altLang="ja-JP" sz="2000" dirty="0">
                <a:solidFill>
                  <a:srgbClr val="000090"/>
                </a:solidFill>
              </a:rPr>
              <a:t>(</a:t>
            </a:r>
            <a:r>
              <a:rPr lang="en-US" altLang="ja-JP" sz="2000" dirty="0" smtClean="0">
                <a:solidFill>
                  <a:srgbClr val="000090"/>
                </a:solidFill>
              </a:rPr>
              <a:t>DR), 	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Compton(2-mirror) </a:t>
            </a:r>
            <a:r>
              <a:rPr lang="en-US" altLang="ja-JP" sz="2000" b="1" dirty="0" err="1" smtClean="0">
                <a:solidFill>
                  <a:srgbClr val="0000FF"/>
                </a:solidFill>
              </a:rPr>
              <a:t>checkout</a:t>
            </a:r>
            <a:r>
              <a:rPr lang="en-US" altLang="ja-JP" sz="2000" b="1" dirty="0" err="1" smtClean="0">
                <a:solidFill>
                  <a:srgbClr val="0000FF"/>
                </a:solidFill>
                <a:sym typeface="Wingdings"/>
              </a:rPr>
              <a:t>signal</a:t>
            </a:r>
            <a:r>
              <a:rPr lang="en-US" altLang="ja-JP" sz="2000" b="1" dirty="0" smtClean="0">
                <a:solidFill>
                  <a:srgbClr val="0000FF"/>
                </a:solidFill>
                <a:sym typeface="Wingdings"/>
              </a:rPr>
              <a:t> was found.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 </a:t>
            </a:r>
          </a:p>
          <a:p>
            <a:pPr marL="630238" indent="-630238">
              <a:tabLst>
                <a:tab pos="630238" algn="l"/>
                <a:tab pos="2155825" algn="l"/>
              </a:tabLst>
            </a:pPr>
            <a:r>
              <a:rPr lang="en-US" altLang="ja-JP" sz="2000" b="1" dirty="0">
                <a:solidFill>
                  <a:srgbClr val="0000FF"/>
                </a:solidFill>
              </a:rPr>
              <a:t>	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	Cavity BPM(S-band) </a:t>
            </a:r>
            <a:r>
              <a:rPr lang="en-US" altLang="ja-JP" sz="2000" b="1" dirty="0" err="1" smtClean="0">
                <a:solidFill>
                  <a:srgbClr val="0000FF"/>
                </a:solidFill>
              </a:rPr>
              <a:t>checkout</a:t>
            </a:r>
            <a:r>
              <a:rPr lang="en-US" altLang="ja-JP" sz="2000" b="1" dirty="0" err="1" smtClean="0">
                <a:solidFill>
                  <a:srgbClr val="0000FF"/>
                </a:solidFill>
                <a:sym typeface="Wingdings"/>
              </a:rPr>
              <a:t>done</a:t>
            </a:r>
            <a:endParaRPr lang="en-US" altLang="ja-JP" sz="2000" b="1" dirty="0">
              <a:solidFill>
                <a:srgbClr val="0000FF"/>
              </a:solidFill>
            </a:endParaRPr>
          </a:p>
          <a:p>
            <a:pPr marL="630238" indent="-630238">
              <a:tabLst>
                <a:tab pos="630238" algn="l"/>
                <a:tab pos="2155825" algn="l"/>
              </a:tabLst>
            </a:pPr>
            <a:endParaRPr lang="en-US" altLang="ja-JP" sz="2000" dirty="0">
              <a:solidFill>
                <a:srgbClr val="000090"/>
              </a:solidFill>
            </a:endParaRPr>
          </a:p>
          <a:p>
            <a:pPr marL="630238" indent="-630238">
              <a:tabLst>
                <a:tab pos="630238" algn="l"/>
                <a:tab pos="2155825" algn="l"/>
              </a:tabLst>
            </a:pPr>
            <a:endParaRPr lang="en-US" altLang="ja-JP" sz="2000" dirty="0">
              <a:solidFill>
                <a:srgbClr val="000090"/>
              </a:solidFill>
            </a:endParaRPr>
          </a:p>
          <a:p>
            <a:pPr marL="630238" indent="-630238">
              <a:tabLst>
                <a:tab pos="630238" algn="l"/>
                <a:tab pos="2155825" algn="l"/>
              </a:tabLst>
            </a:pPr>
            <a:endParaRPr lang="en-US" altLang="ja-JP" sz="2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08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Stored beam in DR (x10</a:t>
            </a:r>
            <a:r>
              <a:rPr kumimoji="1" lang="en-US" altLang="ja-JP" baseline="30000" dirty="0" smtClean="0"/>
              <a:t>10</a:t>
            </a:r>
            <a:r>
              <a:rPr kumimoji="1" lang="en-US" altLang="ja-JP" dirty="0" smtClean="0"/>
              <a:t> e/bunch)</a:t>
            </a:r>
            <a:br>
              <a:rPr kumimoji="1" lang="en-US" altLang="ja-JP" dirty="0" smtClean="0"/>
            </a:br>
            <a:r>
              <a:rPr lang="en-US" altLang="ja-JP" sz="2200" dirty="0" smtClean="0">
                <a:solidFill>
                  <a:srgbClr val="800000"/>
                </a:solidFill>
              </a:rPr>
              <a:t>beam was delivered to ATF2 dump without a significant loss</a:t>
            </a:r>
            <a:endParaRPr kumimoji="1" lang="ja-JP" altLang="en-US" sz="3100" dirty="0">
              <a:solidFill>
                <a:srgbClr val="800000"/>
              </a:solidFill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13951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0602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3610</TotalTime>
  <Words>275</Words>
  <Application>Microsoft Macintosh PowerPoint</Application>
  <PresentationFormat>画面に合わせる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Recovery Status</vt:lpstr>
      <vt:lpstr>Test Beam ran the whole ATF beamline</vt:lpstr>
      <vt:lpstr>Works in daytime</vt:lpstr>
      <vt:lpstr>Beam in evening</vt:lpstr>
      <vt:lpstr>Stored beam in DR (x1010 e/bunch) beam was delivered to ATF2 dump without a significant loss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照沼 信浩</dc:creator>
  <cp:lastModifiedBy>Nobuhiro Terunuma</cp:lastModifiedBy>
  <cp:revision>216</cp:revision>
  <cp:lastPrinted>2011-01-14T09:22:12Z</cp:lastPrinted>
  <dcterms:created xsi:type="dcterms:W3CDTF">2010-07-01T12:41:14Z</dcterms:created>
  <dcterms:modified xsi:type="dcterms:W3CDTF">2011-06-22T04:19:34Z</dcterms:modified>
</cp:coreProperties>
</file>