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
  </p:notesMasterIdLst>
  <p:handoutMasterIdLst>
    <p:handoutMasterId r:id="rId14"/>
  </p:handoutMasterIdLst>
  <p:sldIdLst>
    <p:sldId id="256" r:id="rId2"/>
    <p:sldId id="260" r:id="rId3"/>
    <p:sldId id="261" r:id="rId4"/>
    <p:sldId id="262" r:id="rId5"/>
    <p:sldId id="259" r:id="rId6"/>
    <p:sldId id="257" r:id="rId7"/>
    <p:sldId id="258" r:id="rId8"/>
    <p:sldId id="263" r:id="rId9"/>
    <p:sldId id="264" r:id="rId10"/>
    <p:sldId id="266" r:id="rId11"/>
    <p:sldId id="265" r:id="rId12"/>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98" autoAdjust="0"/>
  </p:normalViewPr>
  <p:slideViewPr>
    <p:cSldViewPr>
      <p:cViewPr varScale="1">
        <p:scale>
          <a:sx n="65" d="100"/>
          <a:sy n="65" d="100"/>
        </p:scale>
        <p:origin x="-96"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9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AEC6AE0-A76A-4571-8B58-A338DA854169}" type="datetimeFigureOut">
              <a:rPr lang="fr-FR"/>
              <a:pPr>
                <a:defRPr/>
              </a:pPr>
              <a:t>29/06/2011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r-FR"/>
              <a:t>Entrez votre nom</a:t>
            </a: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B7564C5-49F1-424B-8328-678E2107A455}" type="slidenum">
              <a:rPr lang="fr-FR"/>
              <a:pPr>
                <a:defRPr/>
              </a:pPr>
              <a:t>‹N°›</a:t>
            </a:fld>
            <a:endParaRPr lang="fr-FR"/>
          </a:p>
        </p:txBody>
      </p:sp>
    </p:spTree>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87E105-89C5-4F0E-986A-F5E85A5B8CA1}" type="datetimeFigureOut">
              <a:rPr lang="fr-FR"/>
              <a:pPr>
                <a:defRPr/>
              </a:pPr>
              <a:t>29/06/2011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r-FR"/>
              <a:t>Entrez votre nom</a:t>
            </a: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343239E-5CFC-4EA3-9F9C-DF60679EE927}" type="slidenum">
              <a:rPr lang="fr-FR"/>
              <a:pPr>
                <a:defRPr/>
              </a:pPr>
              <a:t>‹N°›</a:t>
            </a:fld>
            <a:endParaRPr lang="fr-FR"/>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e de titre">
    <p:bg>
      <p:bgPr>
        <a:solidFill>
          <a:schemeClr val="bg1"/>
        </a:solidFill>
        <a:effectLst/>
      </p:bgPr>
    </p:bg>
    <p:spTree>
      <p:nvGrpSpPr>
        <p:cNvPr id="1" name=""/>
        <p:cNvGrpSpPr/>
        <p:nvPr/>
      </p:nvGrpSpPr>
      <p:grpSpPr>
        <a:xfrm>
          <a:off x="0" y="0"/>
          <a:ext cx="0" cy="0"/>
          <a:chOff x="0" y="0"/>
          <a:chExt cx="0" cy="0"/>
        </a:xfrm>
      </p:grpSpPr>
      <p:pic>
        <p:nvPicPr>
          <p:cNvPr id="4" name="Image 6" descr="lapp2.jpg"/>
          <p:cNvPicPr>
            <a:picLocks noChangeAspect="1"/>
          </p:cNvPicPr>
          <p:nvPr/>
        </p:nvPicPr>
        <p:blipFill>
          <a:blip r:embed="rId2" cstate="print"/>
          <a:srcRect/>
          <a:stretch>
            <a:fillRect/>
          </a:stretch>
        </p:blipFill>
        <p:spPr bwMode="auto">
          <a:xfrm>
            <a:off x="777875" y="6075363"/>
            <a:ext cx="1077913" cy="639762"/>
          </a:xfrm>
          <a:prstGeom prst="rect">
            <a:avLst/>
          </a:prstGeom>
          <a:noFill/>
          <a:ln w="9525">
            <a:noFill/>
            <a:miter lim="800000"/>
            <a:headEnd/>
            <a:tailEnd/>
          </a:ln>
        </p:spPr>
      </p:pic>
      <p:pic>
        <p:nvPicPr>
          <p:cNvPr id="5" name="Image 8" descr="Courbe.jpg"/>
          <p:cNvPicPr>
            <a:picLocks noChangeAspect="1"/>
          </p:cNvPicPr>
          <p:nvPr userDrawn="1"/>
        </p:nvPicPr>
        <p:blipFill>
          <a:blip r:embed="rId3" cstate="print"/>
          <a:srcRect/>
          <a:stretch>
            <a:fillRect/>
          </a:stretch>
        </p:blipFill>
        <p:spPr bwMode="auto">
          <a:xfrm>
            <a:off x="0" y="0"/>
            <a:ext cx="1890713" cy="6858000"/>
          </a:xfrm>
          <a:prstGeom prst="rect">
            <a:avLst/>
          </a:prstGeom>
          <a:noFill/>
          <a:ln w="9525">
            <a:noFill/>
            <a:miter lim="800000"/>
            <a:headEnd/>
            <a:tailEnd/>
          </a:ln>
        </p:spPr>
      </p:pic>
      <p:pic>
        <p:nvPicPr>
          <p:cNvPr id="6" name="Image 6" descr="Logo LAPP + texte.jpg"/>
          <p:cNvPicPr>
            <a:picLocks noChangeAspect="1"/>
          </p:cNvPicPr>
          <p:nvPr userDrawn="1"/>
        </p:nvPicPr>
        <p:blipFill>
          <a:blip r:embed="rId4" cstate="print"/>
          <a:srcRect/>
          <a:stretch>
            <a:fillRect/>
          </a:stretch>
        </p:blipFill>
        <p:spPr bwMode="auto">
          <a:xfrm>
            <a:off x="1100138" y="319088"/>
            <a:ext cx="1254125" cy="965200"/>
          </a:xfrm>
          <a:prstGeom prst="rect">
            <a:avLst/>
          </a:prstGeom>
          <a:noFill/>
          <a:ln w="9525">
            <a:noFill/>
            <a:miter lim="800000"/>
            <a:headEnd/>
            <a:tailEnd/>
          </a:ln>
        </p:spPr>
      </p:pic>
      <p:pic>
        <p:nvPicPr>
          <p:cNvPr id="9" name="Image 11" descr="logo-universite.jpg"/>
          <p:cNvPicPr>
            <a:picLocks noChangeAspect="1"/>
          </p:cNvPicPr>
          <p:nvPr userDrawn="1"/>
        </p:nvPicPr>
        <p:blipFill>
          <a:blip r:embed="rId5" cstate="print"/>
          <a:srcRect/>
          <a:stretch>
            <a:fillRect/>
          </a:stretch>
        </p:blipFill>
        <p:spPr bwMode="auto">
          <a:xfrm>
            <a:off x="6643702" y="6286520"/>
            <a:ext cx="1079500" cy="358775"/>
          </a:xfrm>
          <a:prstGeom prst="rect">
            <a:avLst/>
          </a:prstGeom>
          <a:noFill/>
          <a:ln w="9525">
            <a:noFill/>
            <a:miter lim="800000"/>
            <a:headEnd/>
            <a:tailEnd/>
          </a:ln>
        </p:spPr>
      </p:pic>
      <p:sp>
        <p:nvSpPr>
          <p:cNvPr id="25603" name="Espace réservé du titre 1"/>
          <p:cNvSpPr>
            <a:spLocks noGrp="1"/>
          </p:cNvSpPr>
          <p:nvPr>
            <p:ph type="ctrTitle"/>
          </p:nvPr>
        </p:nvSpPr>
        <p:spPr>
          <a:xfrm>
            <a:off x="685800" y="2130425"/>
            <a:ext cx="7772400" cy="1470025"/>
          </a:xfrm>
        </p:spPr>
        <p:txBody>
          <a:bodyPr/>
          <a:lstStyle>
            <a:lvl1pPr>
              <a:defRPr smtClean="0">
                <a:latin typeface="Arial" charset="0"/>
              </a:defRPr>
            </a:lvl1pPr>
          </a:lstStyle>
          <a:p>
            <a:r>
              <a:rPr lang="fr-FR" smtClean="0"/>
              <a:t>Cliquez pour modifier le style du titre</a:t>
            </a:r>
          </a:p>
        </p:txBody>
      </p:sp>
      <p:sp>
        <p:nvSpPr>
          <p:cNvPr id="25604" name="Espace réservé du texte 2"/>
          <p:cNvSpPr>
            <a:spLocks noGrp="1"/>
          </p:cNvSpPr>
          <p:nvPr>
            <p:ph type="subTitle" idx="1"/>
          </p:nvPr>
        </p:nvSpPr>
        <p:spPr>
          <a:xfrm>
            <a:off x="1371600" y="3886200"/>
            <a:ext cx="6400800" cy="1752600"/>
          </a:xfrm>
        </p:spPr>
        <p:txBody>
          <a:bodyPr/>
          <a:lstStyle>
            <a:lvl1pPr marL="0" indent="0" algn="ctr">
              <a:buFont typeface="Arial" charset="0"/>
              <a:buNone/>
              <a:defRPr smtClean="0"/>
            </a:lvl1pPr>
          </a:lstStyle>
          <a:p>
            <a:r>
              <a:rPr lang="fr-FR" smtClean="0"/>
              <a:t>Cliquez pour modifier le style des sous-titres du masque</a:t>
            </a:r>
          </a:p>
        </p:txBody>
      </p:sp>
      <p:pic>
        <p:nvPicPr>
          <p:cNvPr id="10" name="Image 9" descr="logo_CNRS_In2p3_simple.eps"/>
          <p:cNvPicPr>
            <a:picLocks noChangeAspect="1"/>
          </p:cNvPicPr>
          <p:nvPr userDrawn="1"/>
        </p:nvPicPr>
        <p:blipFill>
          <a:blip r:embed="rId6" cstate="print"/>
          <a:stretch>
            <a:fillRect/>
          </a:stretch>
        </p:blipFill>
        <p:spPr>
          <a:xfrm>
            <a:off x="7929586" y="5500702"/>
            <a:ext cx="796461" cy="108747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73596EA-B54B-4A09-9054-3B319823781E}"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97285F1-92F9-4C4C-8FCC-473031D4A1F1}"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5E1A597-3041-4709-9B3F-CF8E9DE4805F}"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Cliquez pour modifier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21825B1-1A2E-433B-AF23-4B95C0D57853}"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2B79BF3-24A6-4750-AE05-1AA372DB2E47}"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A9B6404-B907-44DC-A863-292450976C67}"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73AE195-00B8-4076-86CB-B5E358FBF5EB}"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8"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2A19AD89-17DE-4EAC-B060-CF86C17F7722}"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4"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9130B205-3984-46F8-A31F-DD10BEA33E33}"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3"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F0722D0-6A26-4700-92D2-75E3B120BB7E}"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r>
              <a:rPr lang="fr-FR" smtClean="0"/>
              <a:t>29/06/2011</a:t>
            </a:r>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A.Jeremie</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EEACB8A-E48D-4E53-819B-F795AC2893B0}"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Image 8" descr="Courbe.jpg"/>
          <p:cNvPicPr>
            <a:picLocks noChangeAspect="1"/>
          </p:cNvPicPr>
          <p:nvPr/>
        </p:nvPicPr>
        <p:blipFill>
          <a:blip r:embed="rId14" cstate="print"/>
          <a:srcRect/>
          <a:stretch>
            <a:fillRect/>
          </a:stretch>
        </p:blipFill>
        <p:spPr bwMode="auto">
          <a:xfrm>
            <a:off x="0" y="0"/>
            <a:ext cx="1890713" cy="6858000"/>
          </a:xfrm>
          <a:prstGeom prst="rect">
            <a:avLst/>
          </a:prstGeom>
          <a:noFill/>
          <a:ln w="9525">
            <a:noFill/>
            <a:miter lim="800000"/>
            <a:headEnd/>
            <a:tailEnd/>
          </a:ln>
        </p:spPr>
      </p:pic>
      <p:sp>
        <p:nvSpPr>
          <p:cNvPr id="1027" name="Espace réservé du titre 1"/>
          <p:cNvSpPr>
            <a:spLocks noGrp="1"/>
          </p:cNvSpPr>
          <p:nvPr>
            <p:ph type="title"/>
          </p:nvPr>
        </p:nvSpPr>
        <p:spPr bwMode="auto">
          <a:xfrm>
            <a:off x="1285875" y="274638"/>
            <a:ext cx="74009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8" name="Espace réservé du texte 2"/>
          <p:cNvSpPr>
            <a:spLocks noGrp="1"/>
          </p:cNvSpPr>
          <p:nvPr>
            <p:ph type="body" idx="1"/>
          </p:nvPr>
        </p:nvSpPr>
        <p:spPr bwMode="auto">
          <a:xfrm>
            <a:off x="1285875" y="1600200"/>
            <a:ext cx="74009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pic>
        <p:nvPicPr>
          <p:cNvPr id="1029" name="Image 6" descr="lapp2.jpg"/>
          <p:cNvPicPr>
            <a:picLocks noChangeAspect="1"/>
          </p:cNvPicPr>
          <p:nvPr/>
        </p:nvPicPr>
        <p:blipFill>
          <a:blip r:embed="rId15" cstate="print"/>
          <a:srcRect/>
          <a:stretch>
            <a:fillRect/>
          </a:stretch>
        </p:blipFill>
        <p:spPr bwMode="auto">
          <a:xfrm>
            <a:off x="714375" y="6215063"/>
            <a:ext cx="900113" cy="533400"/>
          </a:xfrm>
          <a:prstGeom prst="rect">
            <a:avLst/>
          </a:prstGeom>
          <a:noFill/>
          <a:ln w="9525">
            <a:noFill/>
            <a:miter lim="800000"/>
            <a:headEnd/>
            <a:tailEnd/>
          </a:ln>
        </p:spPr>
      </p:pic>
      <p:sp>
        <p:nvSpPr>
          <p:cNvPr id="4" name="Espace réservé de la date 3"/>
          <p:cNvSpPr>
            <a:spLocks noGrp="1"/>
          </p:cNvSpPr>
          <p:nvPr>
            <p:ph type="dt" sz="half" idx="2"/>
          </p:nvPr>
        </p:nvSpPr>
        <p:spPr>
          <a:xfrm>
            <a:off x="1938338" y="6356350"/>
            <a:ext cx="1062037"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fr-FR" smtClean="0"/>
              <a:t>29/06/2011</a:t>
            </a:r>
            <a:endParaRPr lang="fr-FR"/>
          </a:p>
        </p:txBody>
      </p:sp>
      <p:sp>
        <p:nvSpPr>
          <p:cNvPr id="5" name="Espace réservé du pied de page 4"/>
          <p:cNvSpPr>
            <a:spLocks noGrp="1"/>
          </p:cNvSpPr>
          <p:nvPr>
            <p:ph type="ftr" sz="quarter" idx="3"/>
          </p:nvPr>
        </p:nvSpPr>
        <p:spPr>
          <a:xfrm>
            <a:off x="3357563"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fr-FR" smtClean="0"/>
              <a:t>A.Jeremie</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47CBBCE-5E90-4066-BD8F-A005DF7D0284}"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88"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fr-FR" dirty="0" smtClean="0"/>
              <a:t>First quick </a:t>
            </a:r>
            <a:r>
              <a:rPr lang="fr-FR" dirty="0" err="1" smtClean="0"/>
              <a:t>Sensor</a:t>
            </a:r>
            <a:r>
              <a:rPr lang="fr-FR" dirty="0" smtClean="0"/>
              <a:t> Evaluation for </a:t>
            </a:r>
            <a:r>
              <a:rPr lang="fr-FR" dirty="0" err="1" smtClean="0"/>
              <a:t>Ground</a:t>
            </a:r>
            <a:r>
              <a:rPr lang="fr-FR" dirty="0" smtClean="0"/>
              <a:t> Motion </a:t>
            </a:r>
            <a:r>
              <a:rPr lang="fr-FR" dirty="0" err="1" smtClean="0"/>
              <a:t>Detection</a:t>
            </a:r>
            <a:r>
              <a:rPr lang="fr-FR" dirty="0" smtClean="0"/>
              <a:t> and </a:t>
            </a:r>
            <a:r>
              <a:rPr lang="fr-FR" dirty="0" err="1" smtClean="0"/>
              <a:t>Feedforward</a:t>
            </a:r>
            <a:endParaRPr lang="fr-FR" dirty="0"/>
          </a:p>
        </p:txBody>
      </p:sp>
      <p:sp>
        <p:nvSpPr>
          <p:cNvPr id="3075" name="Rectangle 3"/>
          <p:cNvSpPr>
            <a:spLocks noGrp="1" noChangeArrowheads="1"/>
          </p:cNvSpPr>
          <p:nvPr>
            <p:ph type="subTitle" idx="1"/>
          </p:nvPr>
        </p:nvSpPr>
        <p:spPr/>
        <p:txBody>
          <a:bodyPr/>
          <a:lstStyle/>
          <a:p>
            <a:r>
              <a:rPr lang="fr-FR" dirty="0" err="1" smtClean="0"/>
              <a:t>A.Jeremie</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Constraints</a:t>
            </a:r>
            <a:endParaRPr lang="en-CA" dirty="0"/>
          </a:p>
        </p:txBody>
      </p:sp>
      <p:sp>
        <p:nvSpPr>
          <p:cNvPr id="3" name="Espace réservé du contenu 2"/>
          <p:cNvSpPr>
            <a:spLocks noGrp="1"/>
          </p:cNvSpPr>
          <p:nvPr>
            <p:ph idx="1"/>
          </p:nvPr>
        </p:nvSpPr>
        <p:spPr/>
        <p:txBody>
          <a:bodyPr/>
          <a:lstStyle/>
          <a:p>
            <a:r>
              <a:rPr lang="en-CA" sz="2800" dirty="0" smtClean="0"/>
              <a:t>End of spending period: November 5, 2011</a:t>
            </a:r>
          </a:p>
          <a:p>
            <a:r>
              <a:rPr lang="en-CA" sz="2800" dirty="0" smtClean="0"/>
              <a:t>So if we go back in time: Payment (30 days</a:t>
            </a:r>
            <a:r>
              <a:rPr lang="en-CA" sz="2800" smtClean="0"/>
              <a:t>) =&gt; October </a:t>
            </a:r>
            <a:r>
              <a:rPr lang="en-CA" sz="2800" dirty="0" smtClean="0"/>
              <a:t>5, 3 months </a:t>
            </a:r>
            <a:r>
              <a:rPr lang="en-CA" sz="2800" smtClean="0"/>
              <a:t>delivery =&gt; July </a:t>
            </a:r>
            <a:r>
              <a:rPr lang="en-CA" sz="2800" dirty="0" smtClean="0"/>
              <a:t>5!</a:t>
            </a:r>
          </a:p>
          <a:p>
            <a:r>
              <a:rPr lang="en-CA" sz="2800" dirty="0" smtClean="0"/>
              <a:t>We thus have to order now!</a:t>
            </a:r>
          </a:p>
          <a:p>
            <a:r>
              <a:rPr lang="en-CA" sz="2800" dirty="0" smtClean="0"/>
              <a:t>=&gt; need to decide if the risk is too big to buy all these sensors even if the study is not mature and use it for something else, or we go ahead with the risk to buy now for a test in a few years?</a:t>
            </a:r>
            <a:endParaRPr lang="en-CA" sz="2800" dirty="0"/>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10</a:t>
            </a:fld>
            <a:endParaRPr 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SP500</a:t>
            </a:r>
            <a:endParaRPr lang="fr-FR" dirty="0"/>
          </a:p>
        </p:txBody>
      </p:sp>
      <p:sp>
        <p:nvSpPr>
          <p:cNvPr id="3" name="Espace réservé du contenu 2"/>
          <p:cNvSpPr>
            <a:spLocks noGrp="1"/>
          </p:cNvSpPr>
          <p:nvPr>
            <p:ph idx="1"/>
          </p:nvPr>
        </p:nvSpPr>
        <p:spPr>
          <a:xfrm>
            <a:off x="1285875" y="1500174"/>
            <a:ext cx="7400925" cy="4525963"/>
          </a:xfrm>
        </p:spPr>
        <p:txBody>
          <a:bodyPr/>
          <a:lstStyle/>
          <a:p>
            <a:pPr>
              <a:buNone/>
            </a:pPr>
            <a:r>
              <a:rPr lang="fr-FR" sz="2000" dirty="0" err="1" smtClean="0"/>
              <a:t>Sensor</a:t>
            </a:r>
            <a:r>
              <a:rPr lang="fr-FR" sz="2000" dirty="0" smtClean="0"/>
              <a:t> type: </a:t>
            </a:r>
            <a:r>
              <a:rPr lang="fr-FR" sz="2000" dirty="0" err="1" smtClean="0"/>
              <a:t>electrochemical</a:t>
            </a:r>
            <a:r>
              <a:rPr lang="fr-FR" sz="2000" dirty="0" smtClean="0"/>
              <a:t>, </a:t>
            </a:r>
            <a:r>
              <a:rPr lang="fr-FR" sz="2000" dirty="0" err="1" smtClean="0"/>
              <a:t>special</a:t>
            </a:r>
            <a:r>
              <a:rPr lang="fr-FR" sz="2000" dirty="0" smtClean="0"/>
              <a:t> </a:t>
            </a:r>
            <a:r>
              <a:rPr lang="fr-FR" sz="2000" dirty="0" err="1" smtClean="0"/>
              <a:t>electrolyte</a:t>
            </a:r>
            <a:endParaRPr lang="fr-FR" sz="2000" dirty="0" smtClean="0"/>
          </a:p>
          <a:p>
            <a:pPr>
              <a:buNone/>
            </a:pPr>
            <a:r>
              <a:rPr lang="fr-FR" sz="2000" dirty="0" smtClean="0"/>
              <a:t>Signal: </a:t>
            </a:r>
            <a:r>
              <a:rPr lang="fr-FR" sz="2000" dirty="0" err="1" smtClean="0"/>
              <a:t>velocity</a:t>
            </a:r>
            <a:endParaRPr lang="fr-FR" sz="2000" dirty="0" smtClean="0"/>
          </a:p>
          <a:p>
            <a:pPr>
              <a:buNone/>
            </a:pPr>
            <a:r>
              <a:rPr lang="fr-FR" sz="2000" dirty="0" err="1" smtClean="0"/>
              <a:t>Sensitivity</a:t>
            </a:r>
            <a:r>
              <a:rPr lang="fr-FR" sz="2000" dirty="0" smtClean="0"/>
              <a:t>: 20000V/m/s</a:t>
            </a:r>
          </a:p>
          <a:p>
            <a:pPr>
              <a:buNone/>
            </a:pPr>
            <a:r>
              <a:rPr lang="fr-FR" sz="2000" dirty="0" err="1" smtClean="0"/>
              <a:t>Frequency</a:t>
            </a:r>
            <a:r>
              <a:rPr lang="fr-FR" sz="2000" dirty="0" smtClean="0"/>
              <a:t> range: 0,016-75Hz</a:t>
            </a:r>
          </a:p>
          <a:p>
            <a:pPr>
              <a:buNone/>
            </a:pPr>
            <a:r>
              <a:rPr lang="fr-FR" sz="2000" dirty="0" smtClean="0"/>
              <a:t>Mass: 750g</a:t>
            </a:r>
          </a:p>
          <a:p>
            <a:pPr>
              <a:buNone/>
            </a:pPr>
            <a:r>
              <a:rPr lang="fr-FR" sz="2000" dirty="0" smtClean="0"/>
              <a:t>Radiation: no </a:t>
            </a:r>
            <a:r>
              <a:rPr lang="fr-FR" sz="2000" dirty="0" err="1" smtClean="0"/>
              <a:t>effect</a:t>
            </a:r>
            <a:r>
              <a:rPr lang="fr-FR" sz="2000" dirty="0" smtClean="0"/>
              <a:t> </a:t>
            </a:r>
            <a:r>
              <a:rPr lang="fr-FR" sz="2000" dirty="0" err="1" smtClean="0"/>
              <a:t>around</a:t>
            </a:r>
            <a:r>
              <a:rPr lang="fr-FR" sz="2000" dirty="0" smtClean="0"/>
              <a:t> </a:t>
            </a:r>
            <a:r>
              <a:rPr lang="fr-FR" sz="2000" dirty="0" err="1" smtClean="0"/>
              <a:t>BaBar</a:t>
            </a:r>
            <a:r>
              <a:rPr lang="fr-FR" sz="2000" dirty="0" smtClean="0"/>
              <a:t> (</a:t>
            </a:r>
            <a:r>
              <a:rPr lang="fr-FR" sz="2000" dirty="0" err="1" smtClean="0"/>
              <a:t>don’t</a:t>
            </a:r>
            <a:r>
              <a:rPr lang="fr-FR" sz="2000" dirty="0" smtClean="0"/>
              <a:t> know exact conditions)</a:t>
            </a:r>
          </a:p>
          <a:p>
            <a:pPr>
              <a:buNone/>
            </a:pPr>
            <a:r>
              <a:rPr lang="fr-FR" sz="2000" dirty="0" err="1" smtClean="0"/>
              <a:t>Magnetic</a:t>
            </a:r>
            <a:r>
              <a:rPr lang="fr-FR" sz="2000" dirty="0" smtClean="0"/>
              <a:t> </a:t>
            </a:r>
            <a:r>
              <a:rPr lang="fr-FR" sz="2000" dirty="0" err="1" smtClean="0"/>
              <a:t>field</a:t>
            </a:r>
            <a:r>
              <a:rPr lang="fr-FR" sz="2000" dirty="0" smtClean="0"/>
              <a:t>: </a:t>
            </a:r>
            <a:r>
              <a:rPr lang="fr-FR" sz="2000" dirty="0" err="1" smtClean="0"/>
              <a:t>tested</a:t>
            </a:r>
            <a:r>
              <a:rPr lang="fr-FR" sz="2000" dirty="0" smtClean="0"/>
              <a:t> in 1T </a:t>
            </a:r>
            <a:r>
              <a:rPr lang="fr-FR" sz="2000" dirty="0" err="1" smtClean="0"/>
              <a:t>magnet</a:t>
            </a:r>
            <a:r>
              <a:rPr lang="fr-FR" sz="2000" dirty="0" smtClean="0"/>
              <a:t> =&gt; </a:t>
            </a:r>
            <a:r>
              <a:rPr lang="fr-FR" sz="2000" dirty="0" err="1" smtClean="0"/>
              <a:t>same</a:t>
            </a:r>
            <a:r>
              <a:rPr lang="fr-FR" sz="2000" dirty="0" smtClean="0"/>
              <a:t> </a:t>
            </a:r>
            <a:r>
              <a:rPr lang="fr-FR" sz="2000" dirty="0" err="1" smtClean="0"/>
              <a:t>coherence</a:t>
            </a:r>
            <a:r>
              <a:rPr lang="fr-FR" sz="2000" dirty="0" smtClean="0"/>
              <a:t>, amplitude? </a:t>
            </a:r>
          </a:p>
          <a:p>
            <a:pPr>
              <a:buNone/>
            </a:pPr>
            <a:r>
              <a:rPr lang="fr-FR" sz="2000" dirty="0" smtClean="0"/>
              <a:t>Feedback </a:t>
            </a:r>
            <a:r>
              <a:rPr lang="fr-FR" sz="2000" dirty="0" err="1" smtClean="0"/>
              <a:t>loop</a:t>
            </a:r>
            <a:endParaRPr lang="fr-FR" sz="2000" dirty="0" smtClean="0"/>
          </a:p>
          <a:p>
            <a:pPr>
              <a:buNone/>
            </a:pPr>
            <a:r>
              <a:rPr lang="fr-FR" sz="2000" dirty="0" smtClean="0"/>
              <a:t>First </a:t>
            </a:r>
            <a:r>
              <a:rPr lang="fr-FR" sz="2000" dirty="0" err="1" smtClean="0"/>
              <a:t>resonance</a:t>
            </a:r>
            <a:r>
              <a:rPr lang="fr-FR" sz="2000" dirty="0" smtClean="0"/>
              <a:t> &gt;200Hz</a:t>
            </a:r>
          </a:p>
          <a:p>
            <a:pPr>
              <a:buNone/>
            </a:pPr>
            <a:r>
              <a:rPr lang="fr-FR" sz="2000" dirty="0" err="1" smtClean="0"/>
              <a:t>Electronic</a:t>
            </a:r>
            <a:r>
              <a:rPr lang="fr-FR" sz="2000" dirty="0" smtClean="0"/>
              <a:t> noise </a:t>
            </a:r>
            <a:r>
              <a:rPr lang="fr-FR" sz="2000" dirty="0" err="1" smtClean="0"/>
              <a:t>measured</a:t>
            </a:r>
            <a:r>
              <a:rPr lang="fr-FR" sz="2000" dirty="0" smtClean="0"/>
              <a:t> </a:t>
            </a:r>
            <a:r>
              <a:rPr lang="fr-FR" sz="2000" dirty="0" err="1" smtClean="0"/>
              <a:t>at</a:t>
            </a:r>
            <a:r>
              <a:rPr lang="fr-FR" sz="2000" dirty="0" smtClean="0"/>
              <a:t> &gt;5Hz: 0,05nm</a:t>
            </a:r>
          </a:p>
          <a:p>
            <a:pPr>
              <a:buNone/>
            </a:pPr>
            <a:r>
              <a:rPr lang="fr-FR" sz="2000" dirty="0" err="1" smtClean="0"/>
              <a:t>Unstable</a:t>
            </a:r>
            <a:r>
              <a:rPr lang="fr-FR" sz="2000" dirty="0" smtClean="0"/>
              <a:t> calibration, </a:t>
            </a:r>
            <a:r>
              <a:rPr lang="fr-FR" sz="2000" dirty="0" err="1" smtClean="0"/>
              <a:t>response</a:t>
            </a:r>
            <a:r>
              <a:rPr lang="fr-FR" sz="2000" dirty="0" smtClean="0"/>
              <a:t> not flat</a:t>
            </a:r>
          </a:p>
          <a:p>
            <a:pPr>
              <a:buNone/>
            </a:pPr>
            <a:r>
              <a:rPr lang="fr-FR" sz="2000" dirty="0" err="1" smtClean="0"/>
              <a:t>Robust</a:t>
            </a:r>
            <a:endParaRPr lang="fr-FR" sz="2000" dirty="0" smtClean="0"/>
          </a:p>
          <a:p>
            <a:pPr>
              <a:buNone/>
            </a:pPr>
            <a:endParaRPr lang="fr-FR" sz="2800" dirty="0" smtClean="0"/>
          </a:p>
          <a:p>
            <a:pPr>
              <a:buNone/>
            </a:pPr>
            <a:endParaRPr lang="fr-FR" dirty="0" smtClean="0"/>
          </a:p>
          <a:p>
            <a:pPr>
              <a:buNone/>
            </a:pPr>
            <a:endParaRPr lang="fr-FR" dirty="0" smtClean="0"/>
          </a:p>
          <a:p>
            <a:pPr>
              <a:buNone/>
            </a:pPr>
            <a:endParaRPr lang="fr-FR" dirty="0"/>
          </a:p>
        </p:txBody>
      </p:sp>
      <p:sp>
        <p:nvSpPr>
          <p:cNvPr id="5" name="Espace réservé du pied de page 4"/>
          <p:cNvSpPr>
            <a:spLocks noGrp="1"/>
          </p:cNvSpPr>
          <p:nvPr>
            <p:ph type="ftr" sz="quarter" idx="12"/>
          </p:nvPr>
        </p:nvSpPr>
        <p:spPr>
          <a:xfrm>
            <a:off x="3357563" y="6356350"/>
            <a:ext cx="2895600" cy="365125"/>
          </a:xfrm>
        </p:spPr>
        <p:txBody>
          <a:bodyPr/>
          <a:lstStyle/>
          <a:p>
            <a:r>
              <a:rPr lang="en-US" smtClean="0"/>
              <a:t>A.Jeremie</a:t>
            </a:r>
            <a:endParaRPr lang="en-CA" dirty="0"/>
          </a:p>
        </p:txBody>
      </p:sp>
      <p:sp>
        <p:nvSpPr>
          <p:cNvPr id="6" name="Espace réservé du numéro de diapositive 5"/>
          <p:cNvSpPr>
            <a:spLocks noGrp="1"/>
          </p:cNvSpPr>
          <p:nvPr>
            <p:ph type="sldNum" sz="quarter" idx="11"/>
          </p:nvPr>
        </p:nvSpPr>
        <p:spPr>
          <a:xfrm>
            <a:off x="6553200" y="6356350"/>
            <a:ext cx="2133600" cy="365125"/>
          </a:xfrm>
        </p:spPr>
        <p:txBody>
          <a:bodyPr/>
          <a:lstStyle/>
          <a:p>
            <a:pPr>
              <a:defRPr/>
            </a:pPr>
            <a:fld id="{DFA456F1-D9C6-4A93-91ED-064613AF814C}" type="slidenum">
              <a:rPr lang="fr-FR" smtClean="0"/>
              <a:pPr>
                <a:defRPr/>
              </a:pPr>
              <a:t>11</a:t>
            </a:fld>
            <a:endParaRPr lang="fr-FR"/>
          </a:p>
        </p:txBody>
      </p:sp>
      <p:pic>
        <p:nvPicPr>
          <p:cNvPr id="86019" name="Picture 3"/>
          <p:cNvPicPr>
            <a:picLocks noChangeAspect="1" noChangeArrowheads="1"/>
          </p:cNvPicPr>
          <p:nvPr/>
        </p:nvPicPr>
        <p:blipFill>
          <a:blip r:embed="rId2" cstate="print"/>
          <a:srcRect l="51278" t="2500" r="28279" b="75000"/>
          <a:stretch>
            <a:fillRect/>
          </a:stretch>
        </p:blipFill>
        <p:spPr bwMode="auto">
          <a:xfrm>
            <a:off x="7715272" y="214290"/>
            <a:ext cx="1143008" cy="1285884"/>
          </a:xfrm>
          <a:prstGeom prst="rect">
            <a:avLst/>
          </a:prstGeom>
          <a:noFill/>
          <a:ln w="9525">
            <a:noFill/>
            <a:miter lim="800000"/>
            <a:headEnd/>
            <a:tailEnd/>
          </a:ln>
        </p:spPr>
      </p:pic>
      <p:pic>
        <p:nvPicPr>
          <p:cNvPr id="10" name="Picture 2"/>
          <p:cNvPicPr>
            <a:picLocks noChangeAspect="1" noChangeArrowheads="1"/>
          </p:cNvPicPr>
          <p:nvPr/>
        </p:nvPicPr>
        <p:blipFill>
          <a:blip r:embed="rId2" cstate="print"/>
          <a:srcRect l="28279" t="2500" r="50000" b="75000"/>
          <a:stretch>
            <a:fillRect/>
          </a:stretch>
        </p:blipFill>
        <p:spPr bwMode="auto">
          <a:xfrm>
            <a:off x="5929322" y="5072074"/>
            <a:ext cx="742161" cy="785818"/>
          </a:xfrm>
          <a:prstGeom prst="rect">
            <a:avLst/>
          </a:prstGeom>
          <a:noFill/>
          <a:ln w="9525">
            <a:noFill/>
            <a:miter lim="800000"/>
            <a:headEnd/>
            <a:tailEnd/>
          </a:ln>
        </p:spPr>
      </p:pic>
      <p:pic>
        <p:nvPicPr>
          <p:cNvPr id="88066" name="Picture 2"/>
          <p:cNvPicPr>
            <a:picLocks noChangeAspect="1" noChangeArrowheads="1"/>
          </p:cNvPicPr>
          <p:nvPr/>
        </p:nvPicPr>
        <p:blipFill>
          <a:blip r:embed="rId3" cstate="print"/>
          <a:srcRect/>
          <a:stretch>
            <a:fillRect/>
          </a:stretch>
        </p:blipFill>
        <p:spPr bwMode="auto">
          <a:xfrm>
            <a:off x="7754000" y="4143380"/>
            <a:ext cx="1390000" cy="1952619"/>
          </a:xfrm>
          <a:prstGeom prst="rect">
            <a:avLst/>
          </a:prstGeom>
          <a:noFill/>
          <a:ln w="9525">
            <a:noFill/>
            <a:miter lim="800000"/>
            <a:headEnd/>
            <a:tailEnd/>
          </a:ln>
        </p:spPr>
      </p:pic>
      <p:sp>
        <p:nvSpPr>
          <p:cNvPr id="9" name="Espace réservé de la date 8"/>
          <p:cNvSpPr>
            <a:spLocks noGrp="1"/>
          </p:cNvSpPr>
          <p:nvPr>
            <p:ph type="dt" sz="half" idx="10"/>
          </p:nvPr>
        </p:nvSpPr>
        <p:spPr/>
        <p:txBody>
          <a:bodyPr/>
          <a:lstStyle/>
          <a:p>
            <a:pPr>
              <a:defRPr/>
            </a:pPr>
            <a:r>
              <a:rPr lang="fr-FR" smtClean="0"/>
              <a:t>29/06/2011</a:t>
            </a: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CA"/>
          </a:p>
        </p:txBody>
      </p:sp>
      <p:sp>
        <p:nvSpPr>
          <p:cNvPr id="3" name="Espace réservé du contenu 2"/>
          <p:cNvSpPr>
            <a:spLocks noGrp="1"/>
          </p:cNvSpPr>
          <p:nvPr>
            <p:ph idx="1"/>
          </p:nvPr>
        </p:nvSpPr>
        <p:spPr/>
        <p:txBody>
          <a:bodyPr/>
          <a:lstStyle/>
          <a:p>
            <a:endParaRPr lang="en-CA"/>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2</a:t>
            </a:fld>
            <a:endParaRPr lang="fr-FR"/>
          </a:p>
        </p:txBody>
      </p:sp>
      <p:pic>
        <p:nvPicPr>
          <p:cNvPr id="1026" name="Picture 2"/>
          <p:cNvPicPr>
            <a:picLocks noChangeAspect="1" noChangeArrowheads="1"/>
          </p:cNvPicPr>
          <p:nvPr/>
        </p:nvPicPr>
        <p:blipFill>
          <a:blip r:embed="rId2" cstate="print"/>
          <a:srcRect/>
          <a:stretch>
            <a:fillRect/>
          </a:stretch>
        </p:blipFill>
        <p:spPr bwMode="auto">
          <a:xfrm>
            <a:off x="0" y="0"/>
            <a:ext cx="9144000" cy="6870964"/>
          </a:xfrm>
          <a:prstGeom prst="rect">
            <a:avLst/>
          </a:prstGeom>
          <a:noFill/>
          <a:ln w="9525">
            <a:noFill/>
            <a:miter lim="800000"/>
            <a:headEnd/>
            <a:tailEnd/>
          </a:ln>
        </p:spPr>
      </p:pic>
      <p:sp>
        <p:nvSpPr>
          <p:cNvPr id="8" name="ZoneTexte 7"/>
          <p:cNvSpPr txBox="1"/>
          <p:nvPr/>
        </p:nvSpPr>
        <p:spPr>
          <a:xfrm>
            <a:off x="467544" y="5589240"/>
            <a:ext cx="6840760" cy="369332"/>
          </a:xfrm>
          <a:prstGeom prst="rect">
            <a:avLst/>
          </a:prstGeom>
          <a:noFill/>
        </p:spPr>
        <p:txBody>
          <a:bodyPr wrap="square" rtlCol="0">
            <a:spAutoFit/>
          </a:bodyPr>
          <a:lstStyle/>
          <a:p>
            <a:r>
              <a:rPr lang="en-CA" dirty="0" smtClean="0"/>
              <a:t>Coherence lost above 4m =&gt; Need a sensor every ~4m</a:t>
            </a:r>
            <a:endParaRPr lang="en-CA" dirty="0"/>
          </a:p>
        </p:txBody>
      </p:sp>
      <p:cxnSp>
        <p:nvCxnSpPr>
          <p:cNvPr id="10" name="Connecteur droit avec flèche 9"/>
          <p:cNvCxnSpPr/>
          <p:nvPr/>
        </p:nvCxnSpPr>
        <p:spPr>
          <a:xfrm rot="5400000" flipH="1" flipV="1">
            <a:off x="863588" y="4905164"/>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0" y="6488668"/>
            <a:ext cx="2287806" cy="369332"/>
          </a:xfrm>
          <a:prstGeom prst="rect">
            <a:avLst/>
          </a:prstGeom>
          <a:noFill/>
        </p:spPr>
        <p:txBody>
          <a:bodyPr wrap="none" rtlCol="0">
            <a:spAutoFit/>
          </a:bodyPr>
          <a:lstStyle/>
          <a:p>
            <a:r>
              <a:rPr lang="en-CA" dirty="0" err="1" smtClean="0"/>
              <a:t>Sugahara</a:t>
            </a:r>
            <a:r>
              <a:rPr lang="en-CA" dirty="0" smtClean="0"/>
              <a:t>-san 2006</a:t>
            </a: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CA"/>
          </a:p>
        </p:txBody>
      </p:sp>
      <p:sp>
        <p:nvSpPr>
          <p:cNvPr id="3" name="Espace réservé du contenu 2"/>
          <p:cNvSpPr>
            <a:spLocks noGrp="1"/>
          </p:cNvSpPr>
          <p:nvPr>
            <p:ph idx="1"/>
          </p:nvPr>
        </p:nvSpPr>
        <p:spPr/>
        <p:txBody>
          <a:bodyPr/>
          <a:lstStyle/>
          <a:p>
            <a:endParaRPr lang="en-CA"/>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3</a:t>
            </a:fld>
            <a:endParaRPr lang="fr-FR"/>
          </a:p>
        </p:txBody>
      </p:sp>
      <p:pic>
        <p:nvPicPr>
          <p:cNvPr id="2050" name="Picture 2"/>
          <p:cNvPicPr>
            <a:picLocks noChangeAspect="1" noChangeArrowheads="1"/>
          </p:cNvPicPr>
          <p:nvPr/>
        </p:nvPicPr>
        <p:blipFill>
          <a:blip r:embed="rId2" cstate="print"/>
          <a:srcRect/>
          <a:stretch>
            <a:fillRect/>
          </a:stretch>
        </p:blipFill>
        <p:spPr bwMode="auto">
          <a:xfrm>
            <a:off x="35496" y="-27384"/>
            <a:ext cx="9088388" cy="6799143"/>
          </a:xfrm>
          <a:prstGeom prst="rect">
            <a:avLst/>
          </a:prstGeom>
          <a:noFill/>
          <a:ln w="9525">
            <a:noFill/>
            <a:miter lim="800000"/>
            <a:headEnd/>
            <a:tailEnd/>
          </a:ln>
        </p:spPr>
      </p:pic>
      <p:sp>
        <p:nvSpPr>
          <p:cNvPr id="8" name="ZoneTexte 7"/>
          <p:cNvSpPr txBox="1"/>
          <p:nvPr/>
        </p:nvSpPr>
        <p:spPr>
          <a:xfrm>
            <a:off x="683568" y="6165304"/>
            <a:ext cx="6984776" cy="369332"/>
          </a:xfrm>
          <a:prstGeom prst="rect">
            <a:avLst/>
          </a:prstGeom>
          <a:noFill/>
        </p:spPr>
        <p:txBody>
          <a:bodyPr wrap="square" rtlCol="0">
            <a:spAutoFit/>
          </a:bodyPr>
          <a:lstStyle/>
          <a:p>
            <a:r>
              <a:rPr lang="en-CA" dirty="0" smtClean="0"/>
              <a:t>In frequency range of interest, the ground velocity is about 40 m/s</a:t>
            </a:r>
            <a:endParaRPr lang="en-CA" dirty="0"/>
          </a:p>
        </p:txBody>
      </p:sp>
      <p:cxnSp>
        <p:nvCxnSpPr>
          <p:cNvPr id="12" name="Connecteur droit avec flèche 11"/>
          <p:cNvCxnSpPr/>
          <p:nvPr/>
        </p:nvCxnSpPr>
        <p:spPr>
          <a:xfrm rot="5400000" flipH="1" flipV="1">
            <a:off x="431540" y="5049180"/>
            <a:ext cx="165618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0" y="6488668"/>
            <a:ext cx="2287806" cy="369332"/>
          </a:xfrm>
          <a:prstGeom prst="rect">
            <a:avLst/>
          </a:prstGeom>
          <a:noFill/>
        </p:spPr>
        <p:txBody>
          <a:bodyPr wrap="none" rtlCol="0">
            <a:spAutoFit/>
          </a:bodyPr>
          <a:lstStyle/>
          <a:p>
            <a:r>
              <a:rPr lang="en-CA" dirty="0" err="1" smtClean="0"/>
              <a:t>Sugahara</a:t>
            </a:r>
            <a:r>
              <a:rPr lang="en-CA" dirty="0" smtClean="0"/>
              <a:t>-san 2006</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CA"/>
          </a:p>
        </p:txBody>
      </p:sp>
      <p:sp>
        <p:nvSpPr>
          <p:cNvPr id="3" name="Espace réservé du contenu 2"/>
          <p:cNvSpPr>
            <a:spLocks noGrp="1"/>
          </p:cNvSpPr>
          <p:nvPr>
            <p:ph idx="1"/>
          </p:nvPr>
        </p:nvSpPr>
        <p:spPr/>
        <p:txBody>
          <a:bodyPr/>
          <a:lstStyle/>
          <a:p>
            <a:endParaRPr lang="en-CA"/>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4</a:t>
            </a:fld>
            <a:endParaRPr lang="fr-FR"/>
          </a:p>
        </p:txBody>
      </p:sp>
      <p:pic>
        <p:nvPicPr>
          <p:cNvPr id="3074" name="Picture 2"/>
          <p:cNvPicPr>
            <a:picLocks noChangeAspect="1" noChangeArrowheads="1"/>
          </p:cNvPicPr>
          <p:nvPr/>
        </p:nvPicPr>
        <p:blipFill>
          <a:blip r:embed="rId2" cstate="print"/>
          <a:srcRect/>
          <a:stretch>
            <a:fillRect/>
          </a:stretch>
        </p:blipFill>
        <p:spPr bwMode="auto">
          <a:xfrm>
            <a:off x="463914" y="0"/>
            <a:ext cx="7996518" cy="6858000"/>
          </a:xfrm>
          <a:prstGeom prst="rect">
            <a:avLst/>
          </a:prstGeom>
          <a:noFill/>
          <a:ln w="9525">
            <a:noFill/>
            <a:miter lim="800000"/>
            <a:headEnd/>
            <a:tailEnd/>
          </a:ln>
        </p:spPr>
      </p:pic>
      <p:sp>
        <p:nvSpPr>
          <p:cNvPr id="8" name="ZoneTexte 7"/>
          <p:cNvSpPr txBox="1"/>
          <p:nvPr/>
        </p:nvSpPr>
        <p:spPr>
          <a:xfrm>
            <a:off x="423139" y="6488668"/>
            <a:ext cx="1988621" cy="369332"/>
          </a:xfrm>
          <a:prstGeom prst="rect">
            <a:avLst/>
          </a:prstGeom>
          <a:noFill/>
        </p:spPr>
        <p:txBody>
          <a:bodyPr wrap="none" rtlCol="0">
            <a:spAutoFit/>
          </a:bodyPr>
          <a:lstStyle/>
          <a:p>
            <a:r>
              <a:rPr lang="en-CA" dirty="0" smtClean="0"/>
              <a:t>Yves Renier 2011</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mtClean="0"/>
              <a:t>Characteristics of needs</a:t>
            </a:r>
            <a:endParaRPr lang="en-CA" dirty="0"/>
          </a:p>
        </p:txBody>
      </p:sp>
      <p:sp>
        <p:nvSpPr>
          <p:cNvPr id="3" name="Espace réservé du contenu 2"/>
          <p:cNvSpPr>
            <a:spLocks noGrp="1"/>
          </p:cNvSpPr>
          <p:nvPr>
            <p:ph idx="1"/>
          </p:nvPr>
        </p:nvSpPr>
        <p:spPr/>
        <p:txBody>
          <a:bodyPr/>
          <a:lstStyle/>
          <a:p>
            <a:r>
              <a:rPr lang="en-CA" dirty="0" smtClean="0"/>
              <a:t>Need sensors that can measure ATF2 ground motion (nanometre range)</a:t>
            </a:r>
          </a:p>
          <a:p>
            <a:r>
              <a:rPr lang="en-CA" dirty="0" smtClean="0"/>
              <a:t>in frequency range 0.1Hz to 50Hz (to 100Hz better)</a:t>
            </a:r>
          </a:p>
          <a:p>
            <a:r>
              <a:rPr lang="en-CA" dirty="0" smtClean="0"/>
              <a:t>Magnetic field resistant</a:t>
            </a:r>
          </a:p>
          <a:p>
            <a:r>
              <a:rPr lang="en-CA" dirty="0" smtClean="0"/>
              <a:t>Radiation hard</a:t>
            </a:r>
            <a:endParaRPr lang="en-CA" dirty="0"/>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dirty="0"/>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5</a:t>
            </a:fld>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p:txBody>
          <a:bodyPr/>
          <a:lstStyle/>
          <a:p>
            <a:r>
              <a:rPr lang="fr-FR" dirty="0" err="1" smtClean="0"/>
              <a:t>Prices</a:t>
            </a:r>
            <a:endParaRPr lang="fr-FR" dirty="0" smtClean="0"/>
          </a:p>
        </p:txBody>
      </p:sp>
      <p:sp>
        <p:nvSpPr>
          <p:cNvPr id="4099" name="Rectangle 3"/>
          <p:cNvSpPr>
            <a:spLocks noGrp="1"/>
          </p:cNvSpPr>
          <p:nvPr>
            <p:ph type="body" idx="1"/>
          </p:nvPr>
        </p:nvSpPr>
        <p:spPr/>
        <p:txBody>
          <a:bodyPr/>
          <a:lstStyle/>
          <a:p>
            <a:r>
              <a:rPr lang="fr-FR" sz="2800" dirty="0" smtClean="0"/>
              <a:t>DAQ: « cheap » 6 </a:t>
            </a:r>
            <a:r>
              <a:rPr lang="fr-FR" sz="2800" dirty="0" err="1" smtClean="0"/>
              <a:t>channels</a:t>
            </a:r>
            <a:r>
              <a:rPr lang="fr-FR" sz="2800" dirty="0" smtClean="0"/>
              <a:t> (2 </a:t>
            </a:r>
            <a:r>
              <a:rPr lang="fr-FR" sz="2800" dirty="0" err="1" smtClean="0"/>
              <a:t>sensors</a:t>
            </a:r>
            <a:r>
              <a:rPr lang="fr-FR" sz="2800" dirty="0" smtClean="0"/>
              <a:t> if 3 directions </a:t>
            </a:r>
            <a:r>
              <a:rPr lang="fr-FR" sz="2800" dirty="0" err="1" smtClean="0"/>
              <a:t>acquired</a:t>
            </a:r>
            <a:r>
              <a:rPr lang="fr-FR" sz="2800" dirty="0" smtClean="0"/>
              <a:t>) by </a:t>
            </a:r>
            <a:r>
              <a:rPr lang="fr-FR" sz="2800" dirty="0" err="1" smtClean="0"/>
              <a:t>Güralp</a:t>
            </a:r>
            <a:r>
              <a:rPr lang="fr-FR" sz="2800" dirty="0" smtClean="0"/>
              <a:t> 3500 € but no file </a:t>
            </a:r>
            <a:r>
              <a:rPr lang="fr-FR" sz="2800" dirty="0" err="1" smtClean="0"/>
              <a:t>saving</a:t>
            </a:r>
            <a:r>
              <a:rPr lang="fr-FR" sz="2800" dirty="0" smtClean="0"/>
              <a:t> (</a:t>
            </a:r>
            <a:r>
              <a:rPr lang="fr-FR" sz="2800" dirty="0" err="1" smtClean="0"/>
              <a:t>still</a:t>
            </a:r>
            <a:r>
              <a:rPr lang="fr-FR" sz="2800" dirty="0" smtClean="0"/>
              <a:t> </a:t>
            </a:r>
            <a:r>
              <a:rPr lang="fr-FR" sz="2800" dirty="0" err="1" smtClean="0"/>
              <a:t>needs</a:t>
            </a:r>
            <a:r>
              <a:rPr lang="fr-FR" sz="2800" dirty="0" smtClean="0"/>
              <a:t> </a:t>
            </a:r>
            <a:r>
              <a:rPr lang="fr-FR" sz="2800" dirty="0" err="1" smtClean="0"/>
              <a:t>some</a:t>
            </a:r>
            <a:r>
              <a:rPr lang="fr-FR" sz="2800" dirty="0" smtClean="0"/>
              <a:t> </a:t>
            </a:r>
            <a:r>
              <a:rPr lang="fr-FR" sz="2800" dirty="0" err="1" smtClean="0"/>
              <a:t>explanation</a:t>
            </a:r>
            <a:r>
              <a:rPr lang="fr-FR" sz="2800" dirty="0" smtClean="0"/>
              <a:t>…!) or </a:t>
            </a:r>
            <a:r>
              <a:rPr lang="fr-FR" sz="2800" dirty="0" err="1" smtClean="0"/>
              <a:t>expensive</a:t>
            </a:r>
            <a:r>
              <a:rPr lang="fr-FR" sz="2800" dirty="0" smtClean="0"/>
              <a:t> 30 000 € for 12 </a:t>
            </a:r>
            <a:r>
              <a:rPr lang="fr-FR" sz="2800" dirty="0" err="1" smtClean="0"/>
              <a:t>channels</a:t>
            </a:r>
            <a:r>
              <a:rPr lang="fr-FR" sz="2800" dirty="0" smtClean="0"/>
              <a:t> or 20 000€ (?) 16 </a:t>
            </a:r>
            <a:r>
              <a:rPr lang="fr-FR" sz="2800" dirty="0" err="1" smtClean="0"/>
              <a:t>channels</a:t>
            </a:r>
            <a:r>
              <a:rPr lang="fr-FR" sz="2800" dirty="0" smtClean="0"/>
              <a:t> by Müller-BBM.</a:t>
            </a:r>
          </a:p>
          <a:p>
            <a:r>
              <a:rPr lang="fr-FR" sz="2800" dirty="0" err="1" smtClean="0"/>
              <a:t>Accelerometer</a:t>
            </a:r>
            <a:r>
              <a:rPr lang="fr-FR" sz="2800" dirty="0" smtClean="0"/>
              <a:t>: 1200€</a:t>
            </a:r>
          </a:p>
          <a:p>
            <a:r>
              <a:rPr lang="fr-FR" sz="2800" dirty="0" err="1" smtClean="0"/>
              <a:t>Güralp</a:t>
            </a:r>
            <a:r>
              <a:rPr lang="fr-FR" sz="2800" dirty="0" smtClean="0"/>
              <a:t>: 4200€ (or 3300€ </a:t>
            </a:r>
            <a:r>
              <a:rPr lang="fr-FR" sz="2800" dirty="0" err="1" smtClean="0"/>
              <a:t>alum</a:t>
            </a:r>
            <a:r>
              <a:rPr lang="fr-FR" sz="2800" dirty="0" smtClean="0"/>
              <a:t>)</a:t>
            </a:r>
          </a:p>
          <a:p>
            <a:r>
              <a:rPr lang="fr-FR" sz="2800" dirty="0" smtClean="0"/>
              <a:t>SP500: 5000€</a:t>
            </a:r>
          </a:p>
          <a:p>
            <a:r>
              <a:rPr lang="fr-FR" sz="2800" dirty="0" smtClean="0"/>
              <a:t>Signal </a:t>
            </a:r>
            <a:r>
              <a:rPr lang="fr-FR" sz="2800" dirty="0" err="1" smtClean="0"/>
              <a:t>filter</a:t>
            </a:r>
            <a:r>
              <a:rPr lang="fr-FR" sz="2800" dirty="0" smtClean="0"/>
              <a:t>: 5000€</a:t>
            </a:r>
          </a:p>
          <a:p>
            <a:r>
              <a:rPr lang="fr-FR" sz="2800" dirty="0" err="1" smtClean="0"/>
              <a:t>Delivery</a:t>
            </a:r>
            <a:r>
              <a:rPr lang="fr-FR" sz="2800" dirty="0" smtClean="0"/>
              <a:t> in 3 </a:t>
            </a:r>
            <a:r>
              <a:rPr lang="fr-FR" sz="2800" dirty="0" err="1" smtClean="0"/>
              <a:t>months</a:t>
            </a:r>
            <a:endParaRPr lang="fr-FR" sz="2800" dirty="0" smtClean="0"/>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numéro de diapositive 4"/>
          <p:cNvSpPr>
            <a:spLocks noGrp="1"/>
          </p:cNvSpPr>
          <p:nvPr>
            <p:ph type="sldNum" sz="quarter" idx="12"/>
          </p:nvPr>
        </p:nvSpPr>
        <p:spPr/>
        <p:txBody>
          <a:bodyPr/>
          <a:lstStyle/>
          <a:p>
            <a:pPr>
              <a:defRPr/>
            </a:pPr>
            <a:fld id="{B2B79BF3-24A6-4750-AE05-1AA372DB2E47}" type="slidenum">
              <a:rPr lang="fr-FR" smtClean="0"/>
              <a:pPr>
                <a:defRPr/>
              </a:pPr>
              <a:t>6</a:t>
            </a:fld>
            <a:endParaRPr lang="fr-FR"/>
          </a:p>
        </p:txBody>
      </p:sp>
      <p:sp>
        <p:nvSpPr>
          <p:cNvPr id="6" name="Espace réservé du pied de page 5"/>
          <p:cNvSpPr>
            <a:spLocks noGrp="1"/>
          </p:cNvSpPr>
          <p:nvPr>
            <p:ph type="ftr" sz="quarter" idx="11"/>
          </p:nvPr>
        </p:nvSpPr>
        <p:spPr/>
        <p:txBody>
          <a:bodyPr/>
          <a:lstStyle/>
          <a:p>
            <a:pPr>
              <a:defRPr/>
            </a:pPr>
            <a:r>
              <a:rPr lang="fr-FR" smtClean="0"/>
              <a:t>A.Jeremie</a:t>
            </a: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5" y="274638"/>
            <a:ext cx="7859216" cy="1143000"/>
          </a:xfrm>
        </p:spPr>
        <p:txBody>
          <a:bodyPr/>
          <a:lstStyle/>
          <a:p>
            <a:r>
              <a:rPr lang="en-CA" dirty="0" smtClean="0"/>
              <a:t>Proposal</a:t>
            </a:r>
            <a:br>
              <a:rPr lang="en-CA" dirty="0" smtClean="0"/>
            </a:br>
            <a:r>
              <a:rPr lang="en-CA" dirty="0" smtClean="0"/>
              <a:t>Total available (LAPP) : ~50 000€</a:t>
            </a:r>
            <a:br>
              <a:rPr lang="en-CA" dirty="0" smtClean="0"/>
            </a:br>
            <a:endParaRPr lang="en-CA" dirty="0"/>
          </a:p>
        </p:txBody>
      </p:sp>
      <p:sp>
        <p:nvSpPr>
          <p:cNvPr id="3" name="Espace réservé du contenu 2"/>
          <p:cNvSpPr>
            <a:spLocks noGrp="1"/>
          </p:cNvSpPr>
          <p:nvPr>
            <p:ph idx="1"/>
          </p:nvPr>
        </p:nvSpPr>
        <p:spPr/>
        <p:txBody>
          <a:bodyPr/>
          <a:lstStyle/>
          <a:p>
            <a:pPr>
              <a:buNone/>
            </a:pPr>
            <a:r>
              <a:rPr lang="en-CA" dirty="0" smtClean="0"/>
              <a:t>Total for 1 DAQ, 1 filter = 25 000€</a:t>
            </a:r>
          </a:p>
          <a:p>
            <a:pPr>
              <a:buNone/>
            </a:pPr>
            <a:r>
              <a:rPr lang="en-CA" dirty="0" smtClean="0"/>
              <a:t>Total for sensors:</a:t>
            </a:r>
          </a:p>
          <a:p>
            <a:pPr>
              <a:buNone/>
            </a:pPr>
            <a:r>
              <a:rPr lang="en-CA" dirty="0" smtClean="0"/>
              <a:t>Either 5 </a:t>
            </a:r>
            <a:r>
              <a:rPr lang="en-CA" dirty="0" err="1" smtClean="0"/>
              <a:t>Güralp</a:t>
            </a:r>
            <a:r>
              <a:rPr lang="en-CA" dirty="0" smtClean="0"/>
              <a:t> = 21 000€</a:t>
            </a:r>
          </a:p>
          <a:p>
            <a:pPr>
              <a:buNone/>
            </a:pPr>
            <a:r>
              <a:rPr lang="en-CA" dirty="0" smtClean="0"/>
              <a:t>Either 20 </a:t>
            </a:r>
            <a:r>
              <a:rPr lang="en-CA" dirty="0" err="1" smtClean="0"/>
              <a:t>accel</a:t>
            </a:r>
            <a:r>
              <a:rPr lang="en-CA" dirty="0" smtClean="0"/>
              <a:t>.= 24 000€</a:t>
            </a:r>
          </a:p>
          <a:p>
            <a:pPr>
              <a:buNone/>
            </a:pPr>
            <a:r>
              <a:rPr lang="en-CA" dirty="0" smtClean="0"/>
              <a:t>Or a combination of the 2 types of sensors</a:t>
            </a:r>
          </a:p>
        </p:txBody>
      </p:sp>
      <p:sp>
        <p:nvSpPr>
          <p:cNvPr id="4" name="Espace réservé de la date 3"/>
          <p:cNvSpPr>
            <a:spLocks noGrp="1"/>
          </p:cNvSpPr>
          <p:nvPr>
            <p:ph type="dt" sz="half" idx="10"/>
          </p:nvPr>
        </p:nvSpPr>
        <p:spPr/>
        <p:txBody>
          <a:bodyPr/>
          <a:lstStyle/>
          <a:p>
            <a:pPr>
              <a:defRPr/>
            </a:pPr>
            <a:r>
              <a:rPr lang="fr-FR" smtClean="0"/>
              <a:t>29/06/2011</a:t>
            </a:r>
            <a:endParaRPr lang="fr-FR"/>
          </a:p>
        </p:txBody>
      </p:sp>
      <p:sp>
        <p:nvSpPr>
          <p:cNvPr id="5" name="Espace réservé du pied de page 4"/>
          <p:cNvSpPr>
            <a:spLocks noGrp="1"/>
          </p:cNvSpPr>
          <p:nvPr>
            <p:ph type="ftr" sz="quarter" idx="11"/>
          </p:nvPr>
        </p:nvSpPr>
        <p:spPr/>
        <p:txBody>
          <a:bodyPr/>
          <a:lstStyle/>
          <a:p>
            <a:pPr>
              <a:defRPr/>
            </a:pPr>
            <a:r>
              <a:rPr lang="fr-FR" smtClean="0"/>
              <a:t>A.Jeremie</a:t>
            </a:r>
            <a:endParaRPr lang="fr-FR"/>
          </a:p>
        </p:txBody>
      </p:sp>
      <p:sp>
        <p:nvSpPr>
          <p:cNvPr id="6" name="Espace réservé du numéro de diapositive 5"/>
          <p:cNvSpPr>
            <a:spLocks noGrp="1"/>
          </p:cNvSpPr>
          <p:nvPr>
            <p:ph type="sldNum" sz="quarter" idx="12"/>
          </p:nvPr>
        </p:nvSpPr>
        <p:spPr/>
        <p:txBody>
          <a:bodyPr/>
          <a:lstStyle/>
          <a:p>
            <a:pPr>
              <a:defRPr/>
            </a:pPr>
            <a:fld id="{B2B79BF3-24A6-4750-AE05-1AA372DB2E47}" type="slidenum">
              <a:rPr lang="fr-FR" smtClean="0"/>
              <a:pPr>
                <a:defRPr/>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Güralp</a:t>
            </a:r>
            <a:r>
              <a:rPr lang="fr-FR" dirty="0" smtClean="0"/>
              <a:t> CMG-40T</a:t>
            </a:r>
            <a:endParaRPr lang="fr-FR" dirty="0"/>
          </a:p>
        </p:txBody>
      </p:sp>
      <p:sp>
        <p:nvSpPr>
          <p:cNvPr id="3" name="Espace réservé du contenu 2"/>
          <p:cNvSpPr>
            <a:spLocks noGrp="1"/>
          </p:cNvSpPr>
          <p:nvPr>
            <p:ph idx="1"/>
          </p:nvPr>
        </p:nvSpPr>
        <p:spPr/>
        <p:txBody>
          <a:bodyPr/>
          <a:lstStyle/>
          <a:p>
            <a:pPr>
              <a:buNone/>
            </a:pPr>
            <a:r>
              <a:rPr lang="fr-FR" sz="2000" dirty="0" err="1" smtClean="0"/>
              <a:t>Sensor</a:t>
            </a:r>
            <a:r>
              <a:rPr lang="fr-FR" sz="2000" dirty="0" smtClean="0"/>
              <a:t> type: </a:t>
            </a:r>
            <a:r>
              <a:rPr lang="fr-FR" sz="2000" dirty="0" err="1" smtClean="0"/>
              <a:t>electromagnetic</a:t>
            </a:r>
            <a:r>
              <a:rPr lang="fr-FR" sz="2000" dirty="0" smtClean="0"/>
              <a:t> </a:t>
            </a:r>
            <a:r>
              <a:rPr lang="fr-FR" sz="2000" dirty="0" err="1" smtClean="0"/>
              <a:t>geophone</a:t>
            </a:r>
            <a:r>
              <a:rPr lang="fr-FR" sz="2000" dirty="0" smtClean="0"/>
              <a:t> </a:t>
            </a:r>
            <a:r>
              <a:rPr lang="fr-FR" sz="2000" dirty="0" err="1" smtClean="0"/>
              <a:t>broadband</a:t>
            </a:r>
            <a:endParaRPr lang="fr-FR" sz="2000" dirty="0" smtClean="0"/>
          </a:p>
          <a:p>
            <a:pPr>
              <a:buNone/>
            </a:pPr>
            <a:r>
              <a:rPr lang="fr-FR" sz="2000" dirty="0" smtClean="0"/>
              <a:t>Signal: </a:t>
            </a:r>
            <a:r>
              <a:rPr lang="fr-FR" sz="2000" dirty="0" err="1" smtClean="0"/>
              <a:t>velocity</a:t>
            </a:r>
            <a:r>
              <a:rPr lang="fr-FR" sz="2000" dirty="0" smtClean="0"/>
              <a:t> </a:t>
            </a:r>
            <a:r>
              <a:rPr lang="fr-FR" sz="2000" dirty="0" err="1" smtClean="0"/>
              <a:t>x,y,z</a:t>
            </a:r>
            <a:endParaRPr lang="fr-FR" sz="2000" dirty="0" smtClean="0"/>
          </a:p>
          <a:p>
            <a:pPr>
              <a:buNone/>
            </a:pPr>
            <a:r>
              <a:rPr lang="fr-FR" sz="2000" dirty="0" err="1" smtClean="0"/>
              <a:t>Sensitivity</a:t>
            </a:r>
            <a:r>
              <a:rPr lang="fr-FR" sz="2000" dirty="0" smtClean="0"/>
              <a:t>: 1600V/m/s</a:t>
            </a:r>
          </a:p>
          <a:p>
            <a:pPr>
              <a:buNone/>
            </a:pPr>
            <a:r>
              <a:rPr lang="fr-FR" sz="2000" dirty="0" err="1" smtClean="0"/>
              <a:t>Frequency</a:t>
            </a:r>
            <a:r>
              <a:rPr lang="fr-FR" sz="2000" dirty="0" smtClean="0"/>
              <a:t> range: 0,033-50Hz</a:t>
            </a:r>
          </a:p>
          <a:p>
            <a:pPr>
              <a:buNone/>
            </a:pPr>
            <a:r>
              <a:rPr lang="fr-FR" sz="2000" dirty="0" smtClean="0"/>
              <a:t>Mass: 7,5kg</a:t>
            </a:r>
          </a:p>
          <a:p>
            <a:pPr>
              <a:buNone/>
            </a:pPr>
            <a:r>
              <a:rPr lang="fr-FR" sz="2000" dirty="0" smtClean="0"/>
              <a:t>Radiation: Feedback </a:t>
            </a:r>
            <a:r>
              <a:rPr lang="fr-FR" sz="2000" dirty="0" err="1" smtClean="0"/>
              <a:t>loop</a:t>
            </a:r>
            <a:r>
              <a:rPr lang="fr-FR" sz="2000" dirty="0" smtClean="0"/>
              <a:t> </a:t>
            </a:r>
            <a:r>
              <a:rPr lang="fr-FR" sz="2000" dirty="0" err="1" smtClean="0"/>
              <a:t>so</a:t>
            </a:r>
            <a:r>
              <a:rPr lang="fr-FR" sz="2000" dirty="0" smtClean="0"/>
              <a:t> no</a:t>
            </a:r>
          </a:p>
          <a:p>
            <a:pPr>
              <a:buNone/>
            </a:pPr>
            <a:r>
              <a:rPr lang="fr-FR" sz="2000" dirty="0" err="1" smtClean="0"/>
              <a:t>Magnetic</a:t>
            </a:r>
            <a:r>
              <a:rPr lang="fr-FR" sz="2000" dirty="0" smtClean="0"/>
              <a:t> </a:t>
            </a:r>
            <a:r>
              <a:rPr lang="fr-FR" sz="2000" dirty="0" err="1" smtClean="0"/>
              <a:t>field</a:t>
            </a:r>
            <a:r>
              <a:rPr lang="fr-FR" sz="2000" dirty="0" smtClean="0"/>
              <a:t>: no</a:t>
            </a:r>
          </a:p>
          <a:p>
            <a:pPr>
              <a:buNone/>
            </a:pPr>
            <a:r>
              <a:rPr lang="fr-FR" sz="2000" dirty="0" smtClean="0"/>
              <a:t>Feedback </a:t>
            </a:r>
            <a:r>
              <a:rPr lang="fr-FR" sz="2000" dirty="0" err="1" smtClean="0"/>
              <a:t>loop</a:t>
            </a:r>
            <a:endParaRPr lang="fr-FR" sz="2000" dirty="0" smtClean="0"/>
          </a:p>
          <a:p>
            <a:pPr>
              <a:buNone/>
            </a:pPr>
            <a:r>
              <a:rPr lang="fr-FR" sz="2000" dirty="0" smtClean="0"/>
              <a:t>First </a:t>
            </a:r>
            <a:r>
              <a:rPr lang="fr-FR" sz="2000" dirty="0" err="1" smtClean="0"/>
              <a:t>resonance</a:t>
            </a:r>
            <a:r>
              <a:rPr lang="fr-FR" sz="2000" dirty="0" smtClean="0"/>
              <a:t> 440Hz</a:t>
            </a:r>
          </a:p>
          <a:p>
            <a:pPr>
              <a:buNone/>
            </a:pPr>
            <a:r>
              <a:rPr lang="fr-FR" sz="2000" dirty="0" err="1" smtClean="0"/>
              <a:t>Temperature</a:t>
            </a:r>
            <a:r>
              <a:rPr lang="fr-FR" sz="2000" dirty="0" smtClean="0"/>
              <a:t> </a:t>
            </a:r>
            <a:r>
              <a:rPr lang="fr-FR" sz="2000" dirty="0" err="1" smtClean="0"/>
              <a:t>sensitivity</a:t>
            </a:r>
            <a:r>
              <a:rPr lang="fr-FR" sz="2000" dirty="0" smtClean="0"/>
              <a:t>: 0,6V/10°C</a:t>
            </a:r>
          </a:p>
          <a:p>
            <a:pPr>
              <a:buNone/>
            </a:pPr>
            <a:r>
              <a:rPr lang="fr-FR" sz="2000" dirty="0" err="1" smtClean="0"/>
              <a:t>Electronic</a:t>
            </a:r>
            <a:r>
              <a:rPr lang="fr-FR" sz="2000" dirty="0" smtClean="0"/>
              <a:t> noise </a:t>
            </a:r>
            <a:r>
              <a:rPr lang="fr-FR" sz="2000" dirty="0" err="1" smtClean="0"/>
              <a:t>measured</a:t>
            </a:r>
            <a:r>
              <a:rPr lang="fr-FR" sz="2000" dirty="0" smtClean="0"/>
              <a:t> </a:t>
            </a:r>
            <a:r>
              <a:rPr lang="fr-FR" sz="2000" dirty="0" err="1" smtClean="0"/>
              <a:t>at</a:t>
            </a:r>
            <a:r>
              <a:rPr lang="fr-FR" sz="2000" dirty="0" smtClean="0"/>
              <a:t> &gt;5Hz: 0,05nm</a:t>
            </a:r>
          </a:p>
          <a:p>
            <a:pPr>
              <a:buNone/>
            </a:pPr>
            <a:r>
              <a:rPr lang="fr-FR" sz="2000" dirty="0" smtClean="0"/>
              <a:t>Stable calibration</a:t>
            </a:r>
          </a:p>
          <a:p>
            <a:pPr>
              <a:buNone/>
            </a:pPr>
            <a:endParaRPr lang="fr-FR" sz="2800" dirty="0" smtClean="0"/>
          </a:p>
          <a:p>
            <a:pPr>
              <a:buNone/>
            </a:pPr>
            <a:endParaRPr lang="fr-FR" dirty="0" smtClean="0"/>
          </a:p>
          <a:p>
            <a:pPr>
              <a:buNone/>
            </a:pPr>
            <a:endParaRPr lang="fr-FR" dirty="0" smtClean="0"/>
          </a:p>
          <a:p>
            <a:pPr>
              <a:buNone/>
            </a:pPr>
            <a:endParaRPr lang="fr-FR" dirty="0"/>
          </a:p>
        </p:txBody>
      </p:sp>
      <p:sp>
        <p:nvSpPr>
          <p:cNvPr id="5" name="Espace réservé du pied de page 4"/>
          <p:cNvSpPr>
            <a:spLocks noGrp="1"/>
          </p:cNvSpPr>
          <p:nvPr>
            <p:ph type="ftr" sz="quarter" idx="12"/>
          </p:nvPr>
        </p:nvSpPr>
        <p:spPr>
          <a:xfrm>
            <a:off x="3357563" y="6356350"/>
            <a:ext cx="2895600" cy="365125"/>
          </a:xfrm>
        </p:spPr>
        <p:txBody>
          <a:bodyPr/>
          <a:lstStyle/>
          <a:p>
            <a:r>
              <a:rPr lang="en-US" smtClean="0"/>
              <a:t>A.Jeremie</a:t>
            </a:r>
            <a:endParaRPr lang="en-CA" dirty="0"/>
          </a:p>
        </p:txBody>
      </p:sp>
      <p:sp>
        <p:nvSpPr>
          <p:cNvPr id="6" name="Espace réservé du numéro de diapositive 5"/>
          <p:cNvSpPr>
            <a:spLocks noGrp="1"/>
          </p:cNvSpPr>
          <p:nvPr>
            <p:ph type="sldNum" sz="quarter" idx="11"/>
          </p:nvPr>
        </p:nvSpPr>
        <p:spPr>
          <a:xfrm>
            <a:off x="6553200" y="6356350"/>
            <a:ext cx="2133600" cy="365125"/>
          </a:xfrm>
        </p:spPr>
        <p:txBody>
          <a:bodyPr/>
          <a:lstStyle/>
          <a:p>
            <a:pPr>
              <a:defRPr/>
            </a:pPr>
            <a:fld id="{DFA456F1-D9C6-4A93-91ED-064613AF814C}" type="slidenum">
              <a:rPr lang="fr-FR" smtClean="0"/>
              <a:pPr>
                <a:defRPr/>
              </a:pPr>
              <a:t>8</a:t>
            </a:fld>
            <a:endParaRPr lang="fr-FR"/>
          </a:p>
        </p:txBody>
      </p:sp>
      <p:pic>
        <p:nvPicPr>
          <p:cNvPr id="84994" name="Picture 2"/>
          <p:cNvPicPr>
            <a:picLocks noChangeAspect="1" noChangeArrowheads="1"/>
          </p:cNvPicPr>
          <p:nvPr/>
        </p:nvPicPr>
        <p:blipFill>
          <a:blip r:embed="rId2" cstate="print"/>
          <a:srcRect/>
          <a:stretch>
            <a:fillRect/>
          </a:stretch>
        </p:blipFill>
        <p:spPr bwMode="auto">
          <a:xfrm>
            <a:off x="5857884" y="2071702"/>
            <a:ext cx="2922923" cy="3714752"/>
          </a:xfrm>
          <a:prstGeom prst="rect">
            <a:avLst/>
          </a:prstGeom>
          <a:noFill/>
          <a:ln w="9525">
            <a:noFill/>
            <a:miter lim="800000"/>
            <a:headEnd/>
            <a:tailEnd/>
          </a:ln>
        </p:spPr>
      </p:pic>
      <p:pic>
        <p:nvPicPr>
          <p:cNvPr id="11" name="Picture 3"/>
          <p:cNvPicPr>
            <a:picLocks noChangeAspect="1" noChangeArrowheads="1"/>
          </p:cNvPicPr>
          <p:nvPr/>
        </p:nvPicPr>
        <p:blipFill>
          <a:blip r:embed="rId3" cstate="print"/>
          <a:srcRect l="51278" t="2500" r="28279" b="75000"/>
          <a:stretch>
            <a:fillRect/>
          </a:stretch>
        </p:blipFill>
        <p:spPr bwMode="auto">
          <a:xfrm>
            <a:off x="7715272" y="214290"/>
            <a:ext cx="1143008" cy="1285884"/>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28279" t="2500" r="50000" b="75000"/>
          <a:stretch>
            <a:fillRect/>
          </a:stretch>
        </p:blipFill>
        <p:spPr bwMode="auto">
          <a:xfrm>
            <a:off x="4615657" y="2928934"/>
            <a:ext cx="742161" cy="785818"/>
          </a:xfrm>
          <a:prstGeom prst="rect">
            <a:avLst/>
          </a:prstGeom>
          <a:noFill/>
          <a:ln w="9525">
            <a:noFill/>
            <a:miter lim="800000"/>
            <a:headEnd/>
            <a:tailEnd/>
          </a:ln>
        </p:spPr>
      </p:pic>
      <p:sp>
        <p:nvSpPr>
          <p:cNvPr id="9" name="Espace réservé de la date 8"/>
          <p:cNvSpPr>
            <a:spLocks noGrp="1"/>
          </p:cNvSpPr>
          <p:nvPr>
            <p:ph type="dt" sz="half" idx="10"/>
          </p:nvPr>
        </p:nvSpPr>
        <p:spPr/>
        <p:txBody>
          <a:bodyPr/>
          <a:lstStyle/>
          <a:p>
            <a:pPr>
              <a:defRPr/>
            </a:pPr>
            <a:r>
              <a:rPr lang="fr-FR" smtClean="0"/>
              <a:t>29/06/2011</a:t>
            </a: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Wilcoxon</a:t>
            </a:r>
            <a:endParaRPr lang="fr-FR" dirty="0"/>
          </a:p>
        </p:txBody>
      </p:sp>
      <p:sp>
        <p:nvSpPr>
          <p:cNvPr id="3" name="Espace réservé du contenu 2"/>
          <p:cNvSpPr>
            <a:spLocks noGrp="1"/>
          </p:cNvSpPr>
          <p:nvPr>
            <p:ph idx="1"/>
          </p:nvPr>
        </p:nvSpPr>
        <p:spPr>
          <a:xfrm>
            <a:off x="1285875" y="1500174"/>
            <a:ext cx="7400925" cy="4525963"/>
          </a:xfrm>
        </p:spPr>
        <p:txBody>
          <a:bodyPr/>
          <a:lstStyle/>
          <a:p>
            <a:pPr>
              <a:buNone/>
            </a:pPr>
            <a:r>
              <a:rPr lang="fr-FR" sz="2000" dirty="0" err="1" smtClean="0"/>
              <a:t>Sensor</a:t>
            </a:r>
            <a:r>
              <a:rPr lang="fr-FR" sz="2000" dirty="0" smtClean="0"/>
              <a:t> type: </a:t>
            </a:r>
            <a:r>
              <a:rPr lang="fr-FR" sz="2000" dirty="0" err="1" smtClean="0"/>
              <a:t>piezoelectric</a:t>
            </a:r>
            <a:r>
              <a:rPr lang="fr-FR" sz="2000" dirty="0" smtClean="0"/>
              <a:t> </a:t>
            </a:r>
            <a:r>
              <a:rPr lang="fr-FR" sz="2000" dirty="0" err="1" smtClean="0"/>
              <a:t>accelerometer</a:t>
            </a:r>
            <a:endParaRPr lang="fr-FR" sz="2000" dirty="0" smtClean="0"/>
          </a:p>
          <a:p>
            <a:pPr>
              <a:buNone/>
            </a:pPr>
            <a:r>
              <a:rPr lang="fr-FR" sz="2000" dirty="0" smtClean="0"/>
              <a:t>Signal: </a:t>
            </a:r>
            <a:r>
              <a:rPr lang="fr-FR" sz="2000" dirty="0" err="1" smtClean="0"/>
              <a:t>acceleration</a:t>
            </a:r>
            <a:r>
              <a:rPr lang="fr-FR" sz="2000" dirty="0" smtClean="0"/>
              <a:t> z</a:t>
            </a:r>
          </a:p>
          <a:p>
            <a:pPr>
              <a:buNone/>
            </a:pPr>
            <a:r>
              <a:rPr lang="fr-FR" sz="2000" dirty="0" err="1" smtClean="0"/>
              <a:t>Sensitivity</a:t>
            </a:r>
            <a:r>
              <a:rPr lang="fr-FR" sz="2000" dirty="0" smtClean="0"/>
              <a:t>: 10V/g</a:t>
            </a:r>
          </a:p>
          <a:p>
            <a:pPr>
              <a:buNone/>
            </a:pPr>
            <a:r>
              <a:rPr lang="fr-FR" sz="2000" dirty="0" err="1" smtClean="0"/>
              <a:t>Frequency</a:t>
            </a:r>
            <a:r>
              <a:rPr lang="fr-FR" sz="2000" dirty="0" smtClean="0"/>
              <a:t> range: 0, 1-300Hz but </a:t>
            </a:r>
            <a:r>
              <a:rPr lang="fr-FR" sz="2000" dirty="0" err="1" smtClean="0"/>
              <a:t>useful</a:t>
            </a:r>
            <a:r>
              <a:rPr lang="fr-FR" sz="2000" dirty="0" smtClean="0"/>
              <a:t> </a:t>
            </a:r>
            <a:r>
              <a:rPr lang="fr-FR" sz="2000" dirty="0" err="1" smtClean="0"/>
              <a:t>from</a:t>
            </a:r>
            <a:r>
              <a:rPr lang="fr-FR" sz="2000" dirty="0" smtClean="0"/>
              <a:t> 7Hz</a:t>
            </a:r>
          </a:p>
          <a:p>
            <a:pPr>
              <a:buNone/>
            </a:pPr>
            <a:r>
              <a:rPr lang="fr-FR" sz="2000" dirty="0" smtClean="0"/>
              <a:t>Mass: 670g</a:t>
            </a:r>
          </a:p>
          <a:p>
            <a:pPr>
              <a:buNone/>
            </a:pPr>
            <a:r>
              <a:rPr lang="fr-FR" sz="2000" dirty="0" smtClean="0"/>
              <a:t>Radiation: </a:t>
            </a:r>
            <a:r>
              <a:rPr lang="fr-FR" sz="2000" dirty="0" err="1" smtClean="0"/>
              <a:t>piezo</a:t>
            </a:r>
            <a:r>
              <a:rPr lang="fr-FR" sz="2000" dirty="0" smtClean="0"/>
              <a:t> OK, but </a:t>
            </a:r>
            <a:r>
              <a:rPr lang="fr-FR" sz="2000" dirty="0" err="1" smtClean="0"/>
              <a:t>resin</a:t>
            </a:r>
            <a:r>
              <a:rPr lang="fr-FR" sz="2000" dirty="0" smtClean="0"/>
              <a:t>?</a:t>
            </a:r>
          </a:p>
          <a:p>
            <a:pPr>
              <a:buNone/>
            </a:pPr>
            <a:r>
              <a:rPr lang="fr-FR" sz="2000" dirty="0" err="1" smtClean="0"/>
              <a:t>Magnetic</a:t>
            </a:r>
            <a:r>
              <a:rPr lang="fr-FR" sz="2000" dirty="0" smtClean="0"/>
              <a:t> </a:t>
            </a:r>
            <a:r>
              <a:rPr lang="fr-FR" sz="2000" dirty="0" err="1" smtClean="0"/>
              <a:t>field</a:t>
            </a:r>
            <a:r>
              <a:rPr lang="fr-FR" sz="2000" dirty="0" smtClean="0"/>
              <a:t>: </a:t>
            </a:r>
            <a:r>
              <a:rPr lang="fr-FR" sz="2000" dirty="0" err="1" smtClean="0"/>
              <a:t>probably</a:t>
            </a:r>
            <a:r>
              <a:rPr lang="fr-FR" sz="2000" dirty="0" smtClean="0"/>
              <a:t> OK but </a:t>
            </a:r>
            <a:r>
              <a:rPr lang="fr-FR" sz="2000" dirty="0" err="1" smtClean="0"/>
              <a:t>acoustic</a:t>
            </a:r>
            <a:r>
              <a:rPr lang="fr-FR" sz="2000" dirty="0" smtClean="0"/>
              <a:t> vibrations?</a:t>
            </a:r>
          </a:p>
          <a:p>
            <a:pPr>
              <a:buNone/>
            </a:pPr>
            <a:r>
              <a:rPr lang="fr-FR" sz="2000" dirty="0" smtClean="0"/>
              <a:t>Feedback </a:t>
            </a:r>
            <a:r>
              <a:rPr lang="fr-FR" sz="2000" dirty="0" err="1" smtClean="0"/>
              <a:t>loop</a:t>
            </a:r>
            <a:endParaRPr lang="fr-FR" sz="2000" dirty="0" smtClean="0"/>
          </a:p>
          <a:p>
            <a:pPr>
              <a:buNone/>
            </a:pPr>
            <a:r>
              <a:rPr lang="fr-FR" sz="2000" dirty="0" smtClean="0"/>
              <a:t>First </a:t>
            </a:r>
            <a:r>
              <a:rPr lang="fr-FR" sz="2000" dirty="0" err="1" smtClean="0"/>
              <a:t>resonance</a:t>
            </a:r>
            <a:r>
              <a:rPr lang="fr-FR" sz="2000" dirty="0" smtClean="0"/>
              <a:t> 815Hz</a:t>
            </a:r>
          </a:p>
          <a:p>
            <a:pPr>
              <a:buNone/>
            </a:pPr>
            <a:r>
              <a:rPr lang="fr-FR" sz="2000" dirty="0" err="1" smtClean="0"/>
              <a:t>Temperature</a:t>
            </a:r>
            <a:r>
              <a:rPr lang="fr-FR" sz="2000" dirty="0" smtClean="0"/>
              <a:t> </a:t>
            </a:r>
            <a:r>
              <a:rPr lang="fr-FR" sz="2000" dirty="0" err="1" smtClean="0"/>
              <a:t>sensitivity</a:t>
            </a:r>
            <a:r>
              <a:rPr lang="fr-FR" sz="2000" dirty="0" smtClean="0"/>
              <a:t>: &lt;1%</a:t>
            </a:r>
          </a:p>
          <a:p>
            <a:pPr>
              <a:buNone/>
            </a:pPr>
            <a:r>
              <a:rPr lang="fr-FR" sz="2000" dirty="0" err="1" smtClean="0"/>
              <a:t>Electronic</a:t>
            </a:r>
            <a:r>
              <a:rPr lang="fr-FR" sz="2000" dirty="0" smtClean="0"/>
              <a:t> noise </a:t>
            </a:r>
            <a:r>
              <a:rPr lang="fr-FR" sz="2000" dirty="0" err="1" smtClean="0"/>
              <a:t>at</a:t>
            </a:r>
            <a:r>
              <a:rPr lang="fr-FR" sz="2000" dirty="0" smtClean="0"/>
              <a:t> 2Hz 0.03microg/</a:t>
            </a:r>
            <a:r>
              <a:rPr lang="fr-FR" sz="2000" dirty="0" smtClean="0">
                <a:sym typeface="Symbol"/>
              </a:rPr>
              <a:t></a:t>
            </a:r>
            <a:r>
              <a:rPr lang="fr-FR" sz="2000" dirty="0" smtClean="0"/>
              <a:t>Hz</a:t>
            </a:r>
          </a:p>
          <a:p>
            <a:pPr>
              <a:buNone/>
            </a:pPr>
            <a:r>
              <a:rPr lang="fr-FR" sz="2000" dirty="0" smtClean="0"/>
              <a:t>Stable calibration, flat </a:t>
            </a:r>
            <a:r>
              <a:rPr lang="fr-FR" sz="2000" dirty="0" err="1" smtClean="0"/>
              <a:t>response</a:t>
            </a:r>
            <a:endParaRPr lang="fr-FR" sz="2000" dirty="0" smtClean="0"/>
          </a:p>
          <a:p>
            <a:pPr>
              <a:buNone/>
            </a:pPr>
            <a:r>
              <a:rPr lang="fr-FR" sz="2000" dirty="0" err="1" smtClean="0"/>
              <a:t>Doesn’t</a:t>
            </a:r>
            <a:r>
              <a:rPr lang="fr-FR" sz="2000" dirty="0" smtClean="0"/>
              <a:t> </a:t>
            </a:r>
            <a:r>
              <a:rPr lang="fr-FR" sz="2000" dirty="0" err="1" smtClean="0"/>
              <a:t>like</a:t>
            </a:r>
            <a:r>
              <a:rPr lang="fr-FR" sz="2000" dirty="0" smtClean="0"/>
              <a:t> </a:t>
            </a:r>
            <a:r>
              <a:rPr lang="fr-FR" sz="2000" dirty="0" err="1" smtClean="0"/>
              <a:t>shocks</a:t>
            </a:r>
            <a:endParaRPr lang="fr-FR" sz="2000" dirty="0" smtClean="0"/>
          </a:p>
          <a:p>
            <a:pPr>
              <a:buNone/>
            </a:pPr>
            <a:endParaRPr lang="fr-FR" sz="2800" dirty="0" smtClean="0"/>
          </a:p>
          <a:p>
            <a:pPr>
              <a:buNone/>
            </a:pPr>
            <a:endParaRPr lang="fr-FR" dirty="0" smtClean="0"/>
          </a:p>
          <a:p>
            <a:pPr>
              <a:buNone/>
            </a:pPr>
            <a:endParaRPr lang="fr-FR" dirty="0" smtClean="0"/>
          </a:p>
          <a:p>
            <a:pPr>
              <a:buNone/>
            </a:pPr>
            <a:endParaRPr lang="fr-FR" dirty="0"/>
          </a:p>
        </p:txBody>
      </p:sp>
      <p:sp>
        <p:nvSpPr>
          <p:cNvPr id="5" name="Espace réservé du pied de page 4"/>
          <p:cNvSpPr>
            <a:spLocks noGrp="1"/>
          </p:cNvSpPr>
          <p:nvPr>
            <p:ph type="ftr" sz="quarter" idx="12"/>
          </p:nvPr>
        </p:nvSpPr>
        <p:spPr>
          <a:xfrm>
            <a:off x="3357563" y="6356350"/>
            <a:ext cx="2895600" cy="365125"/>
          </a:xfrm>
        </p:spPr>
        <p:txBody>
          <a:bodyPr/>
          <a:lstStyle/>
          <a:p>
            <a:r>
              <a:rPr lang="en-US" smtClean="0"/>
              <a:t>A.Jeremie</a:t>
            </a:r>
            <a:endParaRPr lang="en-CA" dirty="0"/>
          </a:p>
        </p:txBody>
      </p:sp>
      <p:sp>
        <p:nvSpPr>
          <p:cNvPr id="6" name="Espace réservé du numéro de diapositive 5"/>
          <p:cNvSpPr>
            <a:spLocks noGrp="1"/>
          </p:cNvSpPr>
          <p:nvPr>
            <p:ph type="sldNum" sz="quarter" idx="11"/>
          </p:nvPr>
        </p:nvSpPr>
        <p:spPr>
          <a:xfrm>
            <a:off x="6553200" y="6356350"/>
            <a:ext cx="2133600" cy="365125"/>
          </a:xfrm>
        </p:spPr>
        <p:txBody>
          <a:bodyPr/>
          <a:lstStyle/>
          <a:p>
            <a:pPr>
              <a:defRPr/>
            </a:pPr>
            <a:fld id="{DFA456F1-D9C6-4A93-91ED-064613AF814C}" type="slidenum">
              <a:rPr lang="fr-FR" smtClean="0"/>
              <a:pPr>
                <a:defRPr/>
              </a:pPr>
              <a:t>9</a:t>
            </a:fld>
            <a:endParaRPr lang="fr-FR" dirty="0"/>
          </a:p>
        </p:txBody>
      </p:sp>
      <p:pic>
        <p:nvPicPr>
          <p:cNvPr id="86019" name="Picture 3"/>
          <p:cNvPicPr>
            <a:picLocks noChangeAspect="1" noChangeArrowheads="1"/>
          </p:cNvPicPr>
          <p:nvPr/>
        </p:nvPicPr>
        <p:blipFill>
          <a:blip r:embed="rId2" cstate="print"/>
          <a:srcRect l="51278" t="2500" r="28279" b="75000"/>
          <a:stretch>
            <a:fillRect/>
          </a:stretch>
        </p:blipFill>
        <p:spPr bwMode="auto">
          <a:xfrm>
            <a:off x="7715272" y="214290"/>
            <a:ext cx="1143008" cy="1285884"/>
          </a:xfrm>
          <a:prstGeom prst="rect">
            <a:avLst/>
          </a:prstGeom>
          <a:noFill/>
          <a:ln w="9525">
            <a:noFill/>
            <a:miter lim="800000"/>
            <a:headEnd/>
            <a:tailEnd/>
          </a:ln>
        </p:spPr>
      </p:pic>
      <p:pic>
        <p:nvPicPr>
          <p:cNvPr id="10" name="Picture 2"/>
          <p:cNvPicPr>
            <a:picLocks noChangeAspect="1" noChangeArrowheads="1"/>
          </p:cNvPicPr>
          <p:nvPr/>
        </p:nvPicPr>
        <p:blipFill>
          <a:blip r:embed="rId2" cstate="print"/>
          <a:srcRect l="28279" t="2500" r="50000" b="75000"/>
          <a:stretch>
            <a:fillRect/>
          </a:stretch>
        </p:blipFill>
        <p:spPr bwMode="auto">
          <a:xfrm>
            <a:off x="6572264" y="2428868"/>
            <a:ext cx="742161" cy="785818"/>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7375828" y="2708921"/>
            <a:ext cx="1508293" cy="1944216"/>
          </a:xfrm>
          <a:prstGeom prst="rect">
            <a:avLst/>
          </a:prstGeom>
          <a:noFill/>
          <a:ln w="9525">
            <a:noFill/>
            <a:miter lim="800000"/>
            <a:headEnd/>
            <a:tailEnd/>
          </a:ln>
        </p:spPr>
      </p:pic>
      <p:sp>
        <p:nvSpPr>
          <p:cNvPr id="9" name="Espace réservé de la date 8"/>
          <p:cNvSpPr>
            <a:spLocks noGrp="1"/>
          </p:cNvSpPr>
          <p:nvPr>
            <p:ph type="dt" sz="half" idx="10"/>
          </p:nvPr>
        </p:nvSpPr>
        <p:spPr/>
        <p:txBody>
          <a:bodyPr/>
          <a:lstStyle/>
          <a:p>
            <a:pPr>
              <a:defRPr/>
            </a:pPr>
            <a:r>
              <a:rPr lang="fr-FR" smtClean="0"/>
              <a:t>29/06/2011</a:t>
            </a:r>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TotalTime>
  <Words>422</Words>
  <Application>Microsoft Office PowerPoint</Application>
  <PresentationFormat>Affichage à l'écran (4:3)</PresentationFormat>
  <Paragraphs>106</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Conception personnalisée</vt:lpstr>
      <vt:lpstr>First quick Sensor Evaluation for Ground Motion Detection and Feedforward</vt:lpstr>
      <vt:lpstr>Diapositive 2</vt:lpstr>
      <vt:lpstr>Diapositive 3</vt:lpstr>
      <vt:lpstr>Diapositive 4</vt:lpstr>
      <vt:lpstr>Characteristics of needs</vt:lpstr>
      <vt:lpstr>Prices</vt:lpstr>
      <vt:lpstr>Proposal Total available (LAPP) : ~50 000€ </vt:lpstr>
      <vt:lpstr>Güralp CMG-40T</vt:lpstr>
      <vt:lpstr>Wilcoxon</vt:lpstr>
      <vt:lpstr>Constraints</vt:lpstr>
      <vt:lpstr>SP500</vt:lpstr>
    </vt:vector>
  </TitlesOfParts>
  <Company>CNRS IN2P3 LAPP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orand</dc:creator>
  <cp:lastModifiedBy>andrea</cp:lastModifiedBy>
  <cp:revision>20</cp:revision>
  <dcterms:created xsi:type="dcterms:W3CDTF">2007-11-12T09:58:39Z</dcterms:created>
  <dcterms:modified xsi:type="dcterms:W3CDTF">2011-06-29T05:16:09Z</dcterms:modified>
</cp:coreProperties>
</file>