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82" r:id="rId3"/>
    <p:sldId id="305" r:id="rId4"/>
    <p:sldId id="299" r:id="rId5"/>
    <p:sldId id="307" r:id="rId6"/>
    <p:sldId id="308" r:id="rId7"/>
    <p:sldId id="313" r:id="rId8"/>
    <p:sldId id="291" r:id="rId9"/>
    <p:sldId id="310" r:id="rId10"/>
    <p:sldId id="309" r:id="rId11"/>
    <p:sldId id="318" r:id="rId12"/>
    <p:sldId id="315" r:id="rId13"/>
    <p:sldId id="316" r:id="rId14"/>
    <p:sldId id="297" r:id="rId15"/>
    <p:sldId id="296" r:id="rId16"/>
  </p:sldIdLst>
  <p:sldSz cx="9144000" cy="6858000" type="screen4x3"/>
  <p:notesSz cx="9601200" cy="73152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8" autoAdjust="0"/>
    <p:restoredTop sz="94493" autoAdjust="0"/>
  </p:normalViewPr>
  <p:slideViewPr>
    <p:cSldViewPr>
      <p:cViewPr>
        <p:scale>
          <a:sx n="80" d="100"/>
          <a:sy n="80" d="100"/>
        </p:scale>
        <p:origin x="-107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8" d="100"/>
          <a:sy n="108" d="100"/>
        </p:scale>
        <p:origin x="-1140" y="-84"/>
      </p:cViewPr>
      <p:guideLst>
        <p:guide orient="horz" pos="2304"/>
        <p:guide pos="30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B1AC9F0-E674-4D71-879D-6B1BCED4D20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A9FF811-4FC3-427E-835A-F44262550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08D0E5-AE94-4227-9519-AE3F7F4142A6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5213F2C-AE72-484F-B5B3-351562273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9275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3F2C-AE72-484F-B5B3-3515622731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8E346A-F383-4044-A1E4-A53488FBB7E8}" type="slidenum">
              <a:rPr lang="en-US"/>
              <a:pPr/>
              <a:t>7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021013" y="557213"/>
            <a:ext cx="3636962" cy="2727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263" y="3471662"/>
            <a:ext cx="7106451" cy="32857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7803" tIns="48902" rIns="97803" bIns="48902"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lide_Background_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144000" cy="3214710"/>
          </a:xfrm>
          <a:prstGeom prst="rect">
            <a:avLst/>
          </a:prstGeom>
        </p:spPr>
      </p:pic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214283" y="4337051"/>
            <a:ext cx="8686800" cy="2378098"/>
            <a:chOff x="0" y="2640"/>
            <a:chExt cx="5760" cy="168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785785" y="500042"/>
            <a:ext cx="7772400" cy="1066800"/>
          </a:xfrm>
        </p:spPr>
        <p:txBody>
          <a:bodyPr/>
          <a:lstStyle>
            <a:lvl1pPr algn="ctr">
              <a:defRPr sz="4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547" y="4500571"/>
            <a:ext cx="6572296" cy="1571636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3991BB-D7D3-4F0E-99FD-BFC886215BF0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© 2004 – 2009 PAVAC Industries Inc. All rights reserved</a:t>
            </a:r>
            <a:endParaRPr lang="en-CA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675E7C-2A12-4DF5-AEE5-952852581688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24" name="Picture 23" descr="PII-LOGO-COL_2009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0035" y="5429265"/>
            <a:ext cx="1404939" cy="584455"/>
          </a:xfrm>
          <a:prstGeom prst="rect">
            <a:avLst/>
          </a:prstGeom>
        </p:spPr>
      </p:pic>
      <p:pic>
        <p:nvPicPr>
          <p:cNvPr id="20" name="Picture 19" descr="JET_ENGI_20090624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571744"/>
            <a:ext cx="2438400" cy="1828800"/>
          </a:xfrm>
          <a:prstGeom prst="rect">
            <a:avLst/>
          </a:prstGeom>
        </p:spPr>
      </p:pic>
      <p:pic>
        <p:nvPicPr>
          <p:cNvPr id="27" name="Picture 26" descr="Cavity_Weld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786051" y="2571744"/>
            <a:ext cx="2745312" cy="1828800"/>
          </a:xfrm>
          <a:prstGeom prst="rect">
            <a:avLst/>
          </a:prstGeom>
        </p:spPr>
      </p:pic>
      <p:pic>
        <p:nvPicPr>
          <p:cNvPr id="26" name="Picture 25" descr="PVD_Front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929453" y="2571744"/>
            <a:ext cx="2214547" cy="1828800"/>
          </a:xfrm>
          <a:prstGeom prst="rect">
            <a:avLst/>
          </a:prstGeom>
        </p:spPr>
      </p:pic>
      <p:pic>
        <p:nvPicPr>
          <p:cNvPr id="25" name="Picture 24" descr="PLANT_SHADOW_20090624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500694" y="2571744"/>
            <a:ext cx="1552463" cy="1828800"/>
          </a:xfrm>
          <a:prstGeom prst="rect">
            <a:avLst/>
          </a:prstGeom>
        </p:spPr>
      </p:pic>
      <p:pic>
        <p:nvPicPr>
          <p:cNvPr id="21" name="Picture 20" descr="BEAM_20090624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928795" y="2571744"/>
            <a:ext cx="999744" cy="1828800"/>
          </a:xfrm>
          <a:prstGeom prst="rect">
            <a:avLst/>
          </a:prstGeom>
        </p:spPr>
      </p:pic>
      <p:sp>
        <p:nvSpPr>
          <p:cNvPr id="22" name="Rectangle 15"/>
          <p:cNvSpPr>
            <a:spLocks noChangeArrowheads="1"/>
          </p:cNvSpPr>
          <p:nvPr userDrawn="1"/>
        </p:nvSpPr>
        <p:spPr bwMode="gray">
          <a:xfrm>
            <a:off x="1588" y="0"/>
            <a:ext cx="9144000" cy="13716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86CF64-BAB8-4EE7-A48F-B88798B77972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808A9-9F97-463B-955F-80BD6FF6AD7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6122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122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87E0E-433C-4343-A165-9613787DA932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E5940-37DA-491B-8A31-6DAF117086B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1"/>
            <a:ext cx="8229600" cy="49498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1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03760D8-40C2-42E3-BE4B-7274F4A703AD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1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1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F54379CB-BD54-4F59-9229-6CC20941908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A4CC52-1C55-4BB5-911E-36CE909D0BE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7A8A7-E206-4F7A-8FA8-F263AAB6D9BA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DA56CA-0EC6-4065-9071-77DFAD3E4D26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EA668-5FDB-4B67-9669-15C3FC65EDD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1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87E0A2-5FFE-439A-8B87-A4DA0D106CD4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DFD2-6EB0-42BB-9ECC-71581D79C29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A2E370-8692-4A0F-B08A-6541FB794466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C6574-AD6C-4D0C-9845-14AE1788F5C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199072-B98B-451D-BF1B-F000E45824F8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E0EAA-6177-4E40-AB32-A3E212228D02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852C2-DC7F-49B5-9EEA-1ED0CEE92A3A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291BE-A55A-48D8-9B47-90D61FD650D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E1D568-31FF-40EC-B176-7E06858280C0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A0757-EEC7-4DB3-8342-737971CC22F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AF827-8030-40F5-BC3C-F118B02781CE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2004 – 2009 PAVAC Industries Inc. All rights reserved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ABFA7-57C2-4966-A814-1BCE2AF807C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" y="1142985"/>
            <a:ext cx="9145588" cy="250841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pic>
        <p:nvPicPr>
          <p:cNvPr id="16" name="Picture 15" descr="Slide_Background_3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142852"/>
            <a:ext cx="9144000" cy="1071570"/>
          </a:xfrm>
          <a:prstGeom prst="rect">
            <a:avLst/>
          </a:prstGeom>
        </p:spPr>
      </p:pic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13716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76401" y="274638"/>
            <a:ext cx="7039004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CA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1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1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2C4B750D-77B9-402D-985B-23D6DE00B25A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1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r>
              <a:rPr lang="en-US" dirty="0" smtClean="0"/>
              <a:t>© 2004 – 2009 PAVAC Industries Inc. All rights reserved</a:t>
            </a: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1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r>
              <a:rPr lang="en-CA" dirty="0" smtClean="0"/>
              <a:t>Slide </a:t>
            </a:r>
            <a:fld id="{AD2B0C43-4DD4-4D32-8AC1-4114F1D5E1D6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5" name="Picture 14" descr="PII-LOGO-MOON_2009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14283" y="428605"/>
            <a:ext cx="638175" cy="676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260648"/>
            <a:ext cx="9036495" cy="2088232"/>
          </a:xfrm>
        </p:spPr>
        <p:txBody>
          <a:bodyPr/>
          <a:lstStyle/>
          <a:p>
            <a:r>
              <a:rPr lang="en-CA" sz="3200" b="1" dirty="0" smtClean="0">
                <a:solidFill>
                  <a:srgbClr val="000000"/>
                </a:solidFill>
              </a:rPr>
              <a:t>Utilization of Industrial Electron Beam Processing in Order to Optimize Fabrication of </a:t>
            </a:r>
            <a:r>
              <a:rPr lang="en-CA" sz="3200" b="1" dirty="0" err="1" smtClean="0">
                <a:solidFill>
                  <a:srgbClr val="000000"/>
                </a:solidFill>
              </a:rPr>
              <a:t>SRF</a:t>
            </a:r>
            <a:r>
              <a:rPr lang="en-CA" sz="3200" b="1" dirty="0" smtClean="0">
                <a:solidFill>
                  <a:srgbClr val="000000"/>
                </a:solidFill>
              </a:rPr>
              <a:t> Cavities in Larger Quantities</a:t>
            </a:r>
            <a:r>
              <a:rPr lang="en-CA" sz="3200" b="1" i="1" dirty="0" smtClean="0">
                <a:solidFill>
                  <a:srgbClr val="000000"/>
                </a:solidFill>
              </a:rPr>
              <a:t> </a:t>
            </a:r>
            <a:endParaRPr lang="en-CA" sz="3200" b="1" dirty="0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500571"/>
            <a:ext cx="8391307" cy="1571636"/>
          </a:xfrm>
        </p:spPr>
        <p:txBody>
          <a:bodyPr/>
          <a:lstStyle/>
          <a:p>
            <a:r>
              <a:rPr lang="en-CA" sz="2000" b="1" dirty="0" smtClean="0"/>
              <a:t>The 2nd Workshop on </a:t>
            </a:r>
            <a:r>
              <a:rPr lang="en-CA" sz="2000" b="1" dirty="0" err="1" smtClean="0"/>
              <a:t>SCRF</a:t>
            </a:r>
            <a:r>
              <a:rPr lang="en-CA" sz="2000" b="1" dirty="0" smtClean="0"/>
              <a:t> Cavity Technology and Industrialization for the </a:t>
            </a:r>
            <a:r>
              <a:rPr lang="en-CA" sz="2000" b="1" dirty="0" err="1" smtClean="0"/>
              <a:t>ILC</a:t>
            </a:r>
            <a:endParaRPr lang="en-CA" sz="2000" b="1" dirty="0" smtClean="0"/>
          </a:p>
          <a:p>
            <a:r>
              <a:rPr lang="en-CA" sz="1800" dirty="0" smtClean="0"/>
              <a:t>By Ralf </a:t>
            </a:r>
            <a:r>
              <a:rPr lang="en-CA" sz="1800" dirty="0" err="1" smtClean="0"/>
              <a:t>Edinger</a:t>
            </a:r>
            <a:r>
              <a:rPr lang="en-CA" sz="1800" dirty="0" smtClean="0"/>
              <a:t>, </a:t>
            </a:r>
            <a:r>
              <a:rPr lang="en-CA" sz="1800" dirty="0" err="1" smtClean="0"/>
              <a:t>PAVAC</a:t>
            </a:r>
            <a:endParaRPr lang="en-CA" sz="1800" dirty="0" smtClean="0"/>
          </a:p>
          <a:p>
            <a:r>
              <a:rPr lang="en-CA" sz="1800" dirty="0" smtClean="0"/>
              <a:t>July 24, 2011, Chicago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43EDAA-DC2D-42AA-A4BB-20636835DC3C}" type="datetime1">
              <a:rPr lang="en-US" smtClean="0"/>
              <a:pPr/>
              <a:t>7/23/2011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5675E7C-2A12-4DF5-AEE5-952852581688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280119"/>
          </a:xfrm>
        </p:spPr>
        <p:txBody>
          <a:bodyPr/>
          <a:lstStyle/>
          <a:p>
            <a:r>
              <a:rPr lang="en-US" dirty="0" smtClean="0"/>
              <a:t>© 2004 – </a:t>
            </a:r>
            <a:r>
              <a:rPr lang="en-US" dirty="0" smtClean="0"/>
              <a:t>2011 </a:t>
            </a:r>
            <a:r>
              <a:rPr lang="en-US" dirty="0" err="1" smtClean="0"/>
              <a:t>PAVAC</a:t>
            </a:r>
            <a:r>
              <a:rPr lang="en-US" dirty="0" smtClean="0"/>
              <a:t> </a:t>
            </a:r>
            <a:r>
              <a:rPr lang="en-US" dirty="0" smtClean="0"/>
              <a:t>Industries </a:t>
            </a:r>
            <a:r>
              <a:rPr lang="en-US" dirty="0" smtClean="0"/>
              <a:t>Inc. </a:t>
            </a:r>
            <a:r>
              <a:rPr lang="en-US" dirty="0" smtClean="0"/>
              <a:t>All rights reserved</a:t>
            </a:r>
            <a:endParaRPr lang="en-CA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Process Optimization 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10</a:t>
            </a:fld>
            <a:endParaRPr lang="en-CA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</p:nvPr>
        </p:nvGraphicFramePr>
        <p:xfrm>
          <a:off x="179512" y="1556792"/>
          <a:ext cx="6120680" cy="4042947"/>
        </p:xfrm>
        <a:graphic>
          <a:graphicData uri="http://schemas.openxmlformats.org/drawingml/2006/table">
            <a:tbl>
              <a:tblPr/>
              <a:tblGrid>
                <a:gridCol w="1781663"/>
                <a:gridCol w="1442299"/>
                <a:gridCol w="1418059"/>
                <a:gridCol w="1478659"/>
              </a:tblGrid>
              <a:tr h="412440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LARGE CHAMBER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MEDIUM CHAMBER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614709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COMPLEX PROCESS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SIMPLIFIED PROCESS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SIMPLIFIED PROCESS SPECIAL EBW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412440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LOADING/ASSEMBLY TIME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PRE-WELD TEST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VACUUM TIME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LAST CHECK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EBW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COOLING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37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UNLOADING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endParaRPr lang="en-CA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MINUTES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250831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HOURS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sp>
        <p:nvSpPr>
          <p:cNvPr id="16" name="Flowchart: Alternate Process 15"/>
          <p:cNvSpPr/>
          <p:nvPr/>
        </p:nvSpPr>
        <p:spPr>
          <a:xfrm>
            <a:off x="6588224" y="1556792"/>
            <a:ext cx="2376264" cy="4176464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For producing cavity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elements,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 dedicated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medium size chamber </a:t>
            </a:r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EBW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  is more economical in operating costs and capital investment.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Therefore,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costs for parts are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lower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and production yield can be increased due to shorter production time. 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Cavity welds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impact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each other in complex setups.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Thus,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QC checks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are required.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Weld Performance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11</a:t>
            </a:fld>
            <a:endParaRPr lang="en-CA" dirty="0"/>
          </a:p>
        </p:txBody>
      </p:sp>
      <p:pic>
        <p:nvPicPr>
          <p:cNvPr id="9" name="Picture 8" descr="9_cell_c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321868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520" y="3717032"/>
            <a:ext cx="8229600" cy="2645569"/>
          </a:xfrm>
        </p:spPr>
        <p:txBody>
          <a:bodyPr/>
          <a:lstStyle/>
          <a:p>
            <a:r>
              <a:rPr lang="en-CA" sz="2400" dirty="0" smtClean="0">
                <a:solidFill>
                  <a:srgbClr val="000000"/>
                </a:solidFill>
              </a:rPr>
              <a:t>Weld performance is related to the quality of tools and machines used during </a:t>
            </a:r>
            <a:r>
              <a:rPr lang="en-CA" sz="2400" dirty="0" smtClean="0">
                <a:solidFill>
                  <a:srgbClr val="000000"/>
                </a:solidFill>
              </a:rPr>
              <a:t>production. Some </a:t>
            </a:r>
            <a:r>
              <a:rPr lang="en-CA" sz="2400" dirty="0" smtClean="0">
                <a:solidFill>
                  <a:srgbClr val="000000"/>
                </a:solidFill>
              </a:rPr>
              <a:t>features to consider:</a:t>
            </a:r>
          </a:p>
          <a:p>
            <a:pPr lvl="1"/>
            <a:r>
              <a:rPr lang="en-CA" sz="2000" dirty="0" smtClean="0">
                <a:solidFill>
                  <a:srgbClr val="000000"/>
                </a:solidFill>
              </a:rPr>
              <a:t>Machine accuracy and repeatability </a:t>
            </a:r>
          </a:p>
          <a:p>
            <a:pPr lvl="1"/>
            <a:r>
              <a:rPr lang="en-CA" sz="2000" dirty="0" smtClean="0">
                <a:solidFill>
                  <a:srgbClr val="000000"/>
                </a:solidFill>
              </a:rPr>
              <a:t>Weld joint detection – tracking </a:t>
            </a:r>
            <a:endParaRPr lang="en-CA" sz="2000" dirty="0">
              <a:solidFill>
                <a:srgbClr val="000000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8" descr="MOTION_COMPLE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" y="1340767"/>
            <a:ext cx="3459929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r"/>
            <a:r>
              <a:rPr lang="en-CA" dirty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Accuracy </a:t>
            </a:r>
            <a:r>
              <a:rPr lang="en-CA" dirty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CA" dirty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Repeatability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pic>
        <p:nvPicPr>
          <p:cNvPr id="7" name="Content Placeholder 6" descr="TABLE_DETAILS_SCAL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1340768"/>
            <a:ext cx="3059831" cy="2297227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12</a:t>
            </a:fld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3527375" y="2982702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 smtClean="0">
                <a:solidFill>
                  <a:schemeClr val="bg1"/>
                </a:solidFill>
              </a:rPr>
              <a:t>Linear Scales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rot="16200000" flipV="1">
            <a:off x="3526952" y="2191037"/>
            <a:ext cx="720080" cy="863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Flowchart: Alternate Process 17"/>
          <p:cNvSpPr/>
          <p:nvPr/>
        </p:nvSpPr>
        <p:spPr>
          <a:xfrm>
            <a:off x="5580112" y="1340768"/>
            <a:ext cx="3312368" cy="4608512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PAVAC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 uses AC linear motors combined with linear scales. Linear motors have no contact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and, therefore,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lubrication is not required. 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Linear scales have a resolution of 0.001mm  and allow a repeatability of less than 0.005mm. 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The increased machine accuracy allows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better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positioning of the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beam for welding. 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In order to form a consistent under bead in cavity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areas,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the beam requires a positioning accuracy of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plus/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minus 0.025mm. Therefore the machine requires for control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purposes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a 10 times higher process resolution, which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is 0.0025mm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Alternate Process 17"/>
          <p:cNvSpPr/>
          <p:nvPr/>
        </p:nvSpPr>
        <p:spPr>
          <a:xfrm>
            <a:off x="179512" y="1484784"/>
            <a:ext cx="2843808" cy="482453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err="1" smtClean="0">
                <a:latin typeface="Arial" pitchFamily="34" charset="0"/>
                <a:cs typeface="Arial" pitchFamily="34" charset="0"/>
              </a:rPr>
              <a:t>CCD</a:t>
            </a:r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 Camera + Machine Vision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Machine Vision System takes real time </a:t>
            </a:r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CCD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 images and processes data and displays key information for user. 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203848" y="1484784"/>
            <a:ext cx="2880320" cy="482453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Reflective Electrons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/>
              <a:t>Seam tracker (electron trap) mounted isolated in chamber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Software analysis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the returned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electrons and finds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the gap.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CC52-1C55-4BB5-911E-36CE909D0BE9}" type="slidenum">
              <a:rPr lang="en-CA" smtClean="0"/>
              <a:pPr/>
              <a:t>13</a:t>
            </a:fld>
            <a:endParaRPr lang="en-CA" dirty="0"/>
          </a:p>
        </p:txBody>
      </p:sp>
      <p:pic>
        <p:nvPicPr>
          <p:cNvPr id="10" name="Picture 9" descr="WELD-GAP-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1978424" cy="1368152"/>
          </a:xfrm>
          <a:prstGeom prst="rect">
            <a:avLst/>
          </a:prstGeom>
        </p:spPr>
      </p:pic>
      <p:pic>
        <p:nvPicPr>
          <p:cNvPr id="9" name="Picture 8" descr="LIGHTS_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384" y="1988840"/>
            <a:ext cx="2143140" cy="1500198"/>
          </a:xfrm>
          <a:prstGeom prst="rect">
            <a:avLst/>
          </a:prstGeom>
        </p:spPr>
      </p:pic>
      <p:pic>
        <p:nvPicPr>
          <p:cNvPr id="11" name="Picture 10" descr="GUI_SEAM_TRACKER_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99384" y="4149080"/>
            <a:ext cx="2154742" cy="1393927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676401" y="274638"/>
            <a:ext cx="7039004" cy="868362"/>
          </a:xfrm>
        </p:spPr>
        <p:txBody>
          <a:bodyPr/>
          <a:lstStyle/>
          <a:p>
            <a:r>
              <a:rPr lang="en-US" dirty="0" smtClean="0"/>
              <a:t>Weld Gap Detection </a:t>
            </a:r>
            <a:endParaRPr lang="en-US" dirty="0"/>
          </a:p>
        </p:txBody>
      </p:sp>
      <p:pic>
        <p:nvPicPr>
          <p:cNvPr id="19" name="Picture 18" descr="C:\Documents and Settings\xpuser\My Documents\My Pictures\Control_GUI\Machine-Vision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09120"/>
            <a:ext cx="2379668" cy="166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owchart: Alternate Process 19"/>
          <p:cNvSpPr/>
          <p:nvPr/>
        </p:nvSpPr>
        <p:spPr>
          <a:xfrm>
            <a:off x="6228184" y="1484784"/>
            <a:ext cx="2699792" cy="482453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Under Development </a:t>
            </a:r>
          </a:p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X-Ray Detection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X-Rays from electron beam show structural changes on X- ray chip below weld parts. X-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ray image (array)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transferred to Machine Vision software for processing. 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948264" y="2132856"/>
            <a:ext cx="1368152" cy="2016224"/>
            <a:chOff x="2987824" y="2996952"/>
            <a:chExt cx="1368152" cy="2016224"/>
          </a:xfrm>
        </p:grpSpPr>
        <p:sp>
          <p:nvSpPr>
            <p:cNvPr id="27" name="Rectangle 26"/>
            <p:cNvSpPr/>
            <p:nvPr/>
          </p:nvSpPr>
          <p:spPr>
            <a:xfrm>
              <a:off x="3059832" y="3861048"/>
              <a:ext cx="576064" cy="1440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3491880" y="2996952"/>
              <a:ext cx="432048" cy="72008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>
                  <a:solidFill>
                    <a:srgbClr val="000000"/>
                  </a:solidFill>
                </a:rPr>
                <a:t>e</a:t>
              </a:r>
              <a:endParaRPr lang="en-CA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707904" y="3861048"/>
              <a:ext cx="576064" cy="1440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987824" y="4221088"/>
              <a:ext cx="1368152" cy="79208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/>
                <a:t>X-Ray </a:t>
              </a:r>
              <a:r>
                <a:rPr lang="en-CA" dirty="0" err="1" smtClean="0"/>
                <a:t>CCD</a:t>
              </a:r>
              <a:endParaRPr lang="en-CA" dirty="0"/>
            </a:p>
          </p:txBody>
        </p:sp>
      </p:grpSp>
      <p:sp>
        <p:nvSpPr>
          <p:cNvPr id="1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Vacuum Inside Cavity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600474"/>
          </a:xfrm>
        </p:spPr>
        <p:txBody>
          <a:bodyPr/>
          <a:lstStyle/>
          <a:p>
            <a:r>
              <a:rPr lang="en-CA" sz="2000" dirty="0" smtClean="0">
                <a:solidFill>
                  <a:srgbClr val="000000"/>
                </a:solidFill>
              </a:rPr>
              <a:t>Smart fixtures for better alignment and faster weld assembly</a:t>
            </a:r>
          </a:p>
          <a:p>
            <a:r>
              <a:rPr lang="en-CA" sz="2000" dirty="0" smtClean="0">
                <a:solidFill>
                  <a:srgbClr val="000000"/>
                </a:solidFill>
              </a:rPr>
              <a:t>Vacuum pressure inside the cavity during weld procedures requires </a:t>
            </a:r>
            <a:r>
              <a:rPr lang="en-CA" sz="2000" dirty="0" smtClean="0">
                <a:solidFill>
                  <a:srgbClr val="000000"/>
                </a:solidFill>
              </a:rPr>
              <a:t>optimal tool </a:t>
            </a:r>
            <a:r>
              <a:rPr lang="en-CA" sz="2000" dirty="0" smtClean="0">
                <a:solidFill>
                  <a:srgbClr val="000000"/>
                </a:solidFill>
              </a:rPr>
              <a:t>design    </a:t>
            </a:r>
            <a:endParaRPr lang="en-CA" sz="2000" dirty="0">
              <a:solidFill>
                <a:srgbClr val="000000"/>
              </a:solidFill>
            </a:endParaRPr>
          </a:p>
        </p:txBody>
      </p:sp>
      <p:pic>
        <p:nvPicPr>
          <p:cNvPr id="10" name="Content Placeholder 6" descr="DUAL_CENTER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44298" y="1268760"/>
            <a:ext cx="469970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DUAL_ROT_FRO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59"/>
            <a:ext cx="4716016" cy="3540639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 smtClean="0"/>
              <a:t>Prototyping and production strategies differ from each other and require to change machine and process requirements</a:t>
            </a:r>
          </a:p>
          <a:p>
            <a:r>
              <a:rPr lang="en-CA" sz="2800" dirty="0" smtClean="0"/>
              <a:t>Single-simple jobs are preferable to complex setups</a:t>
            </a:r>
          </a:p>
          <a:p>
            <a:r>
              <a:rPr lang="en-CA" sz="2800" dirty="0" smtClean="0"/>
              <a:t>Production concepts will allow to lower costs for cavity components and </a:t>
            </a:r>
            <a:r>
              <a:rPr lang="en-CA" sz="2800" dirty="0" smtClean="0"/>
              <a:t>increase </a:t>
            </a:r>
            <a:r>
              <a:rPr lang="en-CA" sz="2800" dirty="0" smtClean="0"/>
              <a:t>production yields</a:t>
            </a:r>
          </a:p>
          <a:p>
            <a:r>
              <a:rPr lang="en-CA" sz="2800" dirty="0" err="1" smtClean="0"/>
              <a:t>PAVAC</a:t>
            </a:r>
            <a:r>
              <a:rPr lang="en-CA" sz="2800" dirty="0" smtClean="0"/>
              <a:t> continues to use its own </a:t>
            </a:r>
            <a:r>
              <a:rPr lang="en-CA" sz="2800" dirty="0" err="1" smtClean="0"/>
              <a:t>EBW</a:t>
            </a:r>
            <a:r>
              <a:rPr lang="en-CA" sz="2800" dirty="0" smtClean="0"/>
              <a:t> systems for cavity production and to improve machine functionality  </a:t>
            </a:r>
          </a:p>
          <a:p>
            <a:endParaRPr lang="en-CA" sz="2800" dirty="0" smtClean="0"/>
          </a:p>
          <a:p>
            <a:endParaRPr lang="en-CA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15</a:t>
            </a:fld>
            <a:endParaRPr lang="en-CA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</a:p>
          <a:p>
            <a:r>
              <a:rPr lang="en-CA" dirty="0" smtClean="0"/>
              <a:t>Prototyping versus Production  </a:t>
            </a:r>
          </a:p>
          <a:p>
            <a:r>
              <a:rPr lang="en-CA" dirty="0" smtClean="0"/>
              <a:t>Cavity structures and methods</a:t>
            </a:r>
          </a:p>
          <a:p>
            <a:r>
              <a:rPr lang="en-CA" dirty="0" err="1" smtClean="0"/>
              <a:t>EB</a:t>
            </a:r>
            <a:r>
              <a:rPr lang="en-CA" dirty="0" smtClean="0"/>
              <a:t> – Production Systems</a:t>
            </a:r>
          </a:p>
          <a:p>
            <a:r>
              <a:rPr lang="en-CA" dirty="0" smtClean="0"/>
              <a:t>Process and weld performance </a:t>
            </a:r>
          </a:p>
          <a:p>
            <a:r>
              <a:rPr lang="en-CA" dirty="0" smtClean="0"/>
              <a:t>Machine requirements and solutions </a:t>
            </a:r>
          </a:p>
          <a:p>
            <a:r>
              <a:rPr lang="en-CA" dirty="0" smtClean="0"/>
              <a:t>Summary 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Alternate Process 17"/>
          <p:cNvSpPr/>
          <p:nvPr/>
        </p:nvSpPr>
        <p:spPr>
          <a:xfrm>
            <a:off x="5940152" y="1412776"/>
            <a:ext cx="3059832" cy="482453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Electron Beam</a:t>
            </a: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SRF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-Cavities 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216025" y="1412776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sz="1400" dirty="0" smtClean="0">
              <a:latin typeface="Arial Black" pitchFamily="34" charset="0"/>
            </a:endParaRPr>
          </a:p>
        </p:txBody>
      </p:sp>
      <p:sp>
        <p:nvSpPr>
          <p:cNvPr id="13" name="Flowchart: Alternate Process 12"/>
          <p:cNvSpPr/>
          <p:nvPr/>
        </p:nvSpPr>
        <p:spPr>
          <a:xfrm>
            <a:off x="179512" y="4293096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sz="1400" dirty="0" smtClean="0">
              <a:latin typeface="Arial Blac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3</a:t>
            </a:fld>
            <a:endParaRPr lang="en-CA" dirty="0"/>
          </a:p>
        </p:txBody>
      </p:sp>
      <p:pic>
        <p:nvPicPr>
          <p:cNvPr id="7" name="Content Placeholder 6" descr="PEC_Lo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016" y="4365104"/>
            <a:ext cx="2520280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" descr="S:\PAVAC-Industries-Inc\Marketing\Marketing-2007\Presentation\Pictures-April\Facility-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2550283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Flowchart: Alternate Process 10"/>
          <p:cNvSpPr/>
          <p:nvPr/>
        </p:nvSpPr>
        <p:spPr>
          <a:xfrm>
            <a:off x="3059832" y="4293096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PAVAC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 Energy Corp.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204 S. Water Street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Batavia, IL, 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60510, USA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Phone 1 (630) 326 9012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Fax 1 (630) 326 9078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3059832" y="1412776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PAVAC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Industries Inc.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12371 Horseshoe Way, Unit 105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Richmond, BC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V7A 4X6, Canada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Phone 1 (604) 231 0014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Fax 1 (604) 326 9078</a:t>
            </a:r>
          </a:p>
        </p:txBody>
      </p:sp>
      <p:pic>
        <p:nvPicPr>
          <p:cNvPr id="17" name="Picture 16" descr="NB_SING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0312" y="4365104"/>
            <a:ext cx="1440160" cy="1081228"/>
          </a:xfrm>
          <a:prstGeom prst="rect">
            <a:avLst/>
          </a:prstGeom>
        </p:spPr>
      </p:pic>
      <p:pic>
        <p:nvPicPr>
          <p:cNvPr id="16" name="Picture 15" descr="PII_CAVITY_2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4005064"/>
            <a:ext cx="1512168" cy="1007337"/>
          </a:xfrm>
          <a:prstGeom prst="rect">
            <a:avLst/>
          </a:prstGeom>
        </p:spPr>
      </p:pic>
      <p:pic>
        <p:nvPicPr>
          <p:cNvPr id="1026" name="Picture 2" descr="S:\2_PROPOSALS\FERMILAB\ILC\FERMI_CAVITY\9-cell cut aw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869160"/>
            <a:ext cx="1512168" cy="1209734"/>
          </a:xfrm>
          <a:prstGeom prst="rect">
            <a:avLst/>
          </a:prstGeom>
          <a:noFill/>
        </p:spPr>
      </p:pic>
      <p:pic>
        <p:nvPicPr>
          <p:cNvPr id="19" name="Content Placeholder 21" descr="EBW_ISO_REIGH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228184" y="1916832"/>
            <a:ext cx="1553772" cy="116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 descr="GU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68344" y="2348880"/>
            <a:ext cx="755412" cy="1347630"/>
          </a:xfrm>
          <a:prstGeom prst="rect">
            <a:avLst/>
          </a:prstGeom>
        </p:spPr>
      </p:pic>
      <p:pic>
        <p:nvPicPr>
          <p:cNvPr id="22" name="Picture 21" descr="Gun-Open-S"/>
          <p:cNvPicPr/>
          <p:nvPr/>
        </p:nvPicPr>
        <p:blipFill>
          <a:blip r:embed="rId9" cstate="print"/>
          <a:stretch>
            <a:fillRect/>
          </a:stretch>
        </p:blipFill>
        <p:spPr bwMode="auto">
          <a:xfrm>
            <a:off x="8172400" y="1988840"/>
            <a:ext cx="720080" cy="84870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323528" y="350100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>
                <a:solidFill>
                  <a:srgbClr val="000000"/>
                </a:solidFill>
              </a:rPr>
              <a:t>PAVAC</a:t>
            </a:r>
            <a:r>
              <a:rPr lang="en-CA" dirty="0" smtClean="0">
                <a:solidFill>
                  <a:srgbClr val="000000"/>
                </a:solidFill>
              </a:rPr>
              <a:t> produces Electron Beam Machines (</a:t>
            </a:r>
            <a:r>
              <a:rPr lang="en-CA" dirty="0" err="1" smtClean="0">
                <a:solidFill>
                  <a:srgbClr val="000000"/>
                </a:solidFill>
              </a:rPr>
              <a:t>EBW</a:t>
            </a:r>
            <a:r>
              <a:rPr lang="en-CA" dirty="0" smtClean="0">
                <a:solidFill>
                  <a:srgbClr val="000000"/>
                </a:solidFill>
              </a:rPr>
              <a:t>, </a:t>
            </a:r>
            <a:r>
              <a:rPr lang="en-CA" dirty="0" err="1" smtClean="0">
                <a:solidFill>
                  <a:srgbClr val="000000"/>
                </a:solidFill>
              </a:rPr>
              <a:t>EB-PVD</a:t>
            </a:r>
            <a:r>
              <a:rPr lang="en-CA" dirty="0" smtClean="0">
                <a:solidFill>
                  <a:srgbClr val="000000"/>
                </a:solidFill>
              </a:rPr>
              <a:t>...) and fabricates </a:t>
            </a:r>
            <a:r>
              <a:rPr lang="en-CA" dirty="0" err="1" smtClean="0">
                <a:solidFill>
                  <a:srgbClr val="000000"/>
                </a:solidFill>
              </a:rPr>
              <a:t>SRF</a:t>
            </a:r>
            <a:r>
              <a:rPr lang="en-CA" dirty="0" smtClean="0">
                <a:solidFill>
                  <a:srgbClr val="000000"/>
                </a:solidFill>
              </a:rPr>
              <a:t> cavities.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ermi 9-c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47525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Production Definitions 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949825"/>
          </a:xfrm>
        </p:spPr>
        <p:txBody>
          <a:bodyPr/>
          <a:lstStyle/>
          <a:p>
            <a:r>
              <a:rPr lang="en-CA" sz="2400" dirty="0" smtClean="0">
                <a:solidFill>
                  <a:srgbClr val="000000"/>
                </a:solidFill>
              </a:rPr>
              <a:t>In hardware design, a prototype is a "hand-built" model that represents a manufactured </a:t>
            </a:r>
            <a:r>
              <a:rPr lang="en-CA" sz="2400" dirty="0" smtClean="0">
                <a:solidFill>
                  <a:srgbClr val="000000"/>
                </a:solidFill>
              </a:rPr>
              <a:t>product to </a:t>
            </a:r>
            <a:r>
              <a:rPr lang="en-CA" sz="2400" dirty="0" smtClean="0">
                <a:solidFill>
                  <a:srgbClr val="000000"/>
                </a:solidFill>
              </a:rPr>
              <a:t>visualize and test the design. </a:t>
            </a: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endParaRPr lang="en-CA" sz="2400" dirty="0" smtClean="0">
              <a:solidFill>
                <a:srgbClr val="000000"/>
              </a:solidFill>
            </a:endParaRPr>
          </a:p>
          <a:p>
            <a:r>
              <a:rPr lang="en-CA" sz="2400" dirty="0" smtClean="0">
                <a:solidFill>
                  <a:srgbClr val="000000"/>
                </a:solidFill>
              </a:rPr>
              <a:t>Mass </a:t>
            </a:r>
            <a:r>
              <a:rPr lang="en-CA" sz="2400" dirty="0" smtClean="0">
                <a:solidFill>
                  <a:srgbClr val="000000"/>
                </a:solidFill>
              </a:rPr>
              <a:t>production </a:t>
            </a:r>
            <a:r>
              <a:rPr lang="en-CA" sz="2400" dirty="0" smtClean="0">
                <a:solidFill>
                  <a:srgbClr val="000000"/>
                </a:solidFill>
              </a:rPr>
              <a:t>(or </a:t>
            </a:r>
            <a:r>
              <a:rPr lang="en-CA" sz="2400" dirty="0" smtClean="0">
                <a:solidFill>
                  <a:srgbClr val="000000"/>
                </a:solidFill>
              </a:rPr>
              <a:t>serial production) is the production of large amounts of standardized </a:t>
            </a:r>
            <a:r>
              <a:rPr lang="en-CA" sz="2400" dirty="0" smtClean="0">
                <a:solidFill>
                  <a:srgbClr val="000000"/>
                </a:solidFill>
              </a:rPr>
              <a:t>products.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Cavity Structures 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5</a:t>
            </a:fld>
            <a:endParaRPr lang="en-CA" dirty="0"/>
          </a:p>
        </p:txBody>
      </p:sp>
      <p:pic>
        <p:nvPicPr>
          <p:cNvPr id="11" name="Picture 10" descr="CENTER_FULL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5119850" cy="1872208"/>
          </a:xfrm>
          <a:prstGeom prst="rect">
            <a:avLst/>
          </a:prstGeom>
        </p:spPr>
      </p:pic>
      <p:pic>
        <p:nvPicPr>
          <p:cNvPr id="12" name="Picture 11" descr="COUPLER_END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63769" y="1556792"/>
            <a:ext cx="2080231" cy="1872208"/>
          </a:xfrm>
          <a:prstGeom prst="rect">
            <a:avLst/>
          </a:prstGeom>
        </p:spPr>
      </p:pic>
      <p:pic>
        <p:nvPicPr>
          <p:cNvPr id="13" name="Picture 12" descr="TUNER_END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556793"/>
            <a:ext cx="2087366" cy="1872207"/>
          </a:xfrm>
          <a:prstGeom prst="rect">
            <a:avLst/>
          </a:prstGeom>
        </p:spPr>
      </p:pic>
      <p:sp>
        <p:nvSpPr>
          <p:cNvPr id="15" name="Flowchart: Alternate Process 14"/>
          <p:cNvSpPr/>
          <p:nvPr/>
        </p:nvSpPr>
        <p:spPr>
          <a:xfrm>
            <a:off x="107504" y="3717032"/>
            <a:ext cx="1944216" cy="889299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Long End Cell:</a:t>
            </a: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15 Welds</a:t>
            </a:r>
          </a:p>
        </p:txBody>
      </p:sp>
      <p:sp>
        <p:nvSpPr>
          <p:cNvPr id="16" name="Flowchart: Alternate Process 15"/>
          <p:cNvSpPr/>
          <p:nvPr/>
        </p:nvSpPr>
        <p:spPr>
          <a:xfrm>
            <a:off x="2483768" y="3717032"/>
            <a:ext cx="3960440" cy="936104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dirty="0" smtClean="0">
                <a:latin typeface="Arial" pitchFamily="34" charset="0"/>
                <a:cs typeface="Arial" pitchFamily="34" charset="0"/>
              </a:rPr>
              <a:t>Center Section:</a:t>
            </a:r>
          </a:p>
          <a:p>
            <a:pPr algn="ctr"/>
            <a:r>
              <a:rPr lang="en-CA" dirty="0" smtClean="0">
                <a:latin typeface="Arial" pitchFamily="34" charset="0"/>
                <a:cs typeface="Arial" pitchFamily="34" charset="0"/>
              </a:rPr>
              <a:t>31 Welds</a:t>
            </a:r>
          </a:p>
        </p:txBody>
      </p:sp>
      <p:sp>
        <p:nvSpPr>
          <p:cNvPr id="17" name="Flowchart: Alternate Process 16"/>
          <p:cNvSpPr/>
          <p:nvPr/>
        </p:nvSpPr>
        <p:spPr>
          <a:xfrm>
            <a:off x="7092280" y="3717032"/>
            <a:ext cx="1944216" cy="936104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Short End Cell:</a:t>
            </a: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17 Welds</a:t>
            </a:r>
          </a:p>
        </p:txBody>
      </p:sp>
      <p:sp>
        <p:nvSpPr>
          <p:cNvPr id="18" name="Flowchart: Alternate Process 17"/>
          <p:cNvSpPr/>
          <p:nvPr/>
        </p:nvSpPr>
        <p:spPr>
          <a:xfrm>
            <a:off x="179512" y="4797152"/>
            <a:ext cx="8784976" cy="86409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CA" dirty="0" smtClean="0">
                <a:latin typeface="Arial" pitchFamily="34" charset="0"/>
                <a:cs typeface="Arial" pitchFamily="34" charset="0"/>
              </a:rPr>
              <a:t>Total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EB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Welds in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a 9 cell cavity: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65</a:t>
            </a: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Cavity Elements 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3717032"/>
            <a:ext cx="8229600" cy="26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Simplifying assembly methods and procedure steps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CA" sz="2400" kern="0" dirty="0" smtClean="0">
                <a:latin typeface="+mn-lt"/>
              </a:rPr>
              <a:t>Optimization of fixtures for faster assembly and minimizing alignment errors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</a:t>
            </a:r>
            <a:r>
              <a:rPr kumimoji="0" lang="en-CA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quality and reduction of cost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en-CA" sz="2400" kern="0" baseline="0" dirty="0" smtClean="0">
                <a:latin typeface="+mn-lt"/>
              </a:rPr>
              <a:t>Elimination of </a:t>
            </a:r>
            <a:r>
              <a:rPr lang="en-CA" sz="2400" kern="0" dirty="0" smtClean="0">
                <a:latin typeface="+mn-lt"/>
              </a:rPr>
              <a:t>unnecessary </a:t>
            </a:r>
            <a:r>
              <a:rPr lang="en-CA" sz="2400" kern="0" dirty="0" smtClean="0">
                <a:latin typeface="+mn-lt"/>
              </a:rPr>
              <a:t>production </a:t>
            </a:r>
            <a:r>
              <a:rPr lang="en-CA" sz="2400" kern="0" baseline="0" dirty="0" smtClean="0">
                <a:latin typeface="+mn-lt"/>
              </a:rPr>
              <a:t>steps </a:t>
            </a:r>
            <a:r>
              <a:rPr lang="en-CA" sz="2400" kern="0" baseline="0" dirty="0" smtClean="0">
                <a:latin typeface="+mn-lt"/>
              </a:rPr>
              <a:t>(if possible)</a:t>
            </a:r>
            <a:endParaRPr kumimoji="0" lang="en-C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CA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COUPLER_TU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7406" y="1340768"/>
            <a:ext cx="1814155" cy="1800200"/>
          </a:xfrm>
          <a:prstGeom prst="rect">
            <a:avLst/>
          </a:prstGeom>
        </p:spPr>
      </p:pic>
      <p:pic>
        <p:nvPicPr>
          <p:cNvPr id="9" name="Picture 8" descr="DUMBELL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340768"/>
            <a:ext cx="1656184" cy="1800200"/>
          </a:xfrm>
          <a:prstGeom prst="rect">
            <a:avLst/>
          </a:prstGeom>
        </p:spPr>
      </p:pic>
      <p:pic>
        <p:nvPicPr>
          <p:cNvPr id="10" name="Picture 9" descr="H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40769"/>
            <a:ext cx="1705453" cy="1296144"/>
          </a:xfrm>
          <a:prstGeom prst="rect">
            <a:avLst/>
          </a:prstGeom>
        </p:spPr>
      </p:pic>
      <p:pic>
        <p:nvPicPr>
          <p:cNvPr id="11" name="Picture 10" descr="SMARTBELL_3UNI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1340769"/>
            <a:ext cx="2177473" cy="1800199"/>
          </a:xfrm>
          <a:prstGeom prst="rect">
            <a:avLst/>
          </a:prstGeom>
        </p:spPr>
      </p:pic>
      <p:pic>
        <p:nvPicPr>
          <p:cNvPr id="12" name="Picture 11" descr="TUNER_TUB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1340768"/>
            <a:ext cx="2051720" cy="1800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2636912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u="sng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HOM</a:t>
            </a:r>
            <a:endParaRPr lang="en-CA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3728" y="3140968"/>
            <a:ext cx="138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 x </a:t>
            </a:r>
            <a:r>
              <a:rPr lang="en-CA" sz="1200" u="sng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SMARTBELL</a:t>
            </a:r>
            <a:r>
              <a:rPr lang="en-CA" sz="1200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CA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928" y="3140968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u="sng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DUMBELL</a:t>
            </a:r>
            <a:endParaRPr lang="en-CA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3140968"/>
            <a:ext cx="1377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COUPLER TUBE</a:t>
            </a:r>
            <a:endParaRPr lang="en-CA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24328" y="3140968"/>
            <a:ext cx="1164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TUNER TUBE</a:t>
            </a:r>
            <a:endParaRPr lang="en-CA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24EBC-0A0A-4709-AB7B-A3CAA55D0AA0}" type="slidenum">
              <a:rPr lang="en-CA"/>
              <a:pPr/>
              <a:t>7</a:t>
            </a:fld>
            <a:endParaRPr lang="en-CA" dirty="0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04996" y="188640"/>
            <a:ext cx="7039004" cy="868362"/>
          </a:xfrm>
        </p:spPr>
        <p:txBody>
          <a:bodyPr>
            <a:normAutofit/>
          </a:bodyPr>
          <a:lstStyle/>
          <a:p>
            <a:pPr algn="r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4000" dirty="0" err="1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EB</a:t>
            </a:r>
            <a:r>
              <a:rPr lang="en-US" altLang="ja-JP" sz="4000" dirty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- Production Systems</a:t>
            </a:r>
            <a:endParaRPr lang="de-DE" altLang="ja-JP" sz="4000" dirty="0" smtClean="0">
              <a:solidFill>
                <a:schemeClr val="tx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81668" name="Picture 4" descr="X:\CHEFS\Pics\TWICHAM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844824"/>
            <a:ext cx="2910812" cy="1944216"/>
          </a:xfrm>
          <a:prstGeom prst="rect">
            <a:avLst/>
          </a:prstGeom>
          <a:noFill/>
        </p:spPr>
      </p:pic>
      <p:graphicFrame>
        <p:nvGraphicFramePr>
          <p:cNvPr id="881672" name="Object 8"/>
          <p:cNvGraphicFramePr>
            <a:graphicFrameLocks noChangeAspect="1"/>
          </p:cNvGraphicFramePr>
          <p:nvPr/>
        </p:nvGraphicFramePr>
        <p:xfrm>
          <a:off x="179511" y="1700808"/>
          <a:ext cx="2757753" cy="2160240"/>
        </p:xfrm>
        <a:graphic>
          <a:graphicData uri="http://schemas.openxmlformats.org/presentationml/2006/ole">
            <p:oleObj spid="_x0000_s1026" name="CorelDRAW" r:id="rId5" imgW="3443400" imgH="2697120" progId="">
              <p:embed/>
            </p:oleObj>
          </a:graphicData>
        </a:graphic>
      </p:graphicFrame>
      <p:sp>
        <p:nvSpPr>
          <p:cNvPr id="881675" name="Rectangle 11"/>
          <p:cNvSpPr>
            <a:spLocks noChangeArrowheads="1"/>
          </p:cNvSpPr>
          <p:nvPr/>
        </p:nvSpPr>
        <p:spPr bwMode="auto">
          <a:xfrm>
            <a:off x="3491880" y="2244080"/>
            <a:ext cx="304800" cy="317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1679" name="Rectangle 15"/>
          <p:cNvSpPr>
            <a:spLocks noChangeArrowheads="1"/>
          </p:cNvSpPr>
          <p:nvPr/>
        </p:nvSpPr>
        <p:spPr bwMode="auto">
          <a:xfrm>
            <a:off x="3562350" y="2709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5843" name="Picture 9" descr="EBW_LARGE_CHAMBE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1700808"/>
            <a:ext cx="2808312" cy="22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lowchart: Alternate Process 14"/>
          <p:cNvSpPr/>
          <p:nvPr/>
        </p:nvSpPr>
        <p:spPr>
          <a:xfrm>
            <a:off x="179512" y="4149080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Small – Medium Chamber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70% of 1.3GHz cavity welds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Fast pump down (30sec)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Easy part loading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Short setup times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Operation entry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user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level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7" name="Flowchart: Alternate Process 16"/>
          <p:cNvSpPr/>
          <p:nvPr/>
        </p:nvSpPr>
        <p:spPr>
          <a:xfrm>
            <a:off x="3203848" y="4149080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Large Chamber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100% of 1.3GHz cavity welds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Long pump down (30 – 60 min)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Complex part loading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Complex setup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Operation advanced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user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level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" name="Flowchart: Alternate Process 17"/>
          <p:cNvSpPr/>
          <p:nvPr/>
        </p:nvSpPr>
        <p:spPr>
          <a:xfrm>
            <a:off x="6228184" y="4077072"/>
            <a:ext cx="2736304" cy="1944216"/>
          </a:xfrm>
          <a:prstGeom prst="flowChartAlternateProcess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CA" sz="1400" b="1" u="sng" dirty="0" smtClean="0">
                <a:latin typeface="Arial" pitchFamily="34" charset="0"/>
                <a:cs typeface="Arial" pitchFamily="34" charset="0"/>
              </a:rPr>
              <a:t>High Speed Production 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70% of 1.3GHz cavity welds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No pump down (5-10 sec)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Automatic part loading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Complex setup</a:t>
            </a: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Operation advanced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user </a:t>
            </a:r>
            <a:r>
              <a:rPr lang="en-CA" sz="1400" dirty="0" smtClean="0">
                <a:latin typeface="Arial" pitchFamily="34" charset="0"/>
                <a:cs typeface="Arial" pitchFamily="34" charset="0"/>
              </a:rPr>
              <a:t>level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EBW</a:t>
            </a:r>
            <a:r>
              <a:rPr lang="en-CA" dirty="0" smtClean="0"/>
              <a:t>-Large Chamber</a:t>
            </a:r>
            <a:endParaRPr lang="en-CA" dirty="0"/>
          </a:p>
        </p:txBody>
      </p:sp>
      <p:pic>
        <p:nvPicPr>
          <p:cNvPr id="7" name="Content Placeholder 6" descr="4229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412776"/>
            <a:ext cx="4211960" cy="27194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148478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Chamber </a:t>
            </a:r>
            <a:r>
              <a:rPr lang="en-CA" dirty="0" smtClean="0">
                <a:solidFill>
                  <a:srgbClr val="000000"/>
                </a:solidFill>
              </a:rPr>
              <a:t>dimension:</a:t>
            </a:r>
            <a:endParaRPr lang="en-CA" dirty="0" smtClean="0">
              <a:solidFill>
                <a:srgbClr val="000000"/>
              </a:solidFill>
            </a:endParaRPr>
          </a:p>
          <a:p>
            <a:r>
              <a:rPr lang="en-CA" dirty="0" smtClean="0">
                <a:solidFill>
                  <a:srgbClr val="000000"/>
                </a:solidFill>
              </a:rPr>
              <a:t>Length 3800mm</a:t>
            </a:r>
          </a:p>
          <a:p>
            <a:r>
              <a:rPr lang="en-CA" dirty="0" smtClean="0">
                <a:solidFill>
                  <a:srgbClr val="000000"/>
                </a:solidFill>
              </a:rPr>
              <a:t>Height 1950 mm</a:t>
            </a:r>
          </a:p>
          <a:p>
            <a:r>
              <a:rPr lang="en-CA" dirty="0" smtClean="0">
                <a:solidFill>
                  <a:srgbClr val="000000"/>
                </a:solidFill>
              </a:rPr>
              <a:t>Depth 1500 mm</a:t>
            </a:r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9" name="Picture 8" descr="WEB_LASTRON_IN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5"/>
            <a:ext cx="3203848" cy="271686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7544" y="4149080"/>
            <a:ext cx="8229600" cy="21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C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Target</a:t>
            </a: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Prototype</a:t>
            </a:r>
            <a:r>
              <a:rPr kumimoji="0" lang="en-CA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production “fits </a:t>
            </a:r>
            <a:r>
              <a:rPr kumimoji="0" lang="en-CA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needs”</a:t>
            </a:r>
            <a:endParaRPr kumimoji="0" lang="en-CA" sz="24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CA" sz="2400" kern="0" dirty="0" smtClean="0">
                <a:latin typeface="+mn-lt"/>
              </a:rPr>
              <a:t>N</a:t>
            </a:r>
            <a:r>
              <a:rPr lang="en-CA" sz="2400" kern="0" noProof="0" dirty="0" err="1" smtClean="0">
                <a:latin typeface="+mn-lt"/>
              </a:rPr>
              <a:t>ot</a:t>
            </a:r>
            <a:r>
              <a:rPr lang="en-CA" sz="2400" kern="0" noProof="0" dirty="0" smtClean="0">
                <a:latin typeface="+mn-lt"/>
              </a:rPr>
              <a:t> designed for fast cycles and short production runs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CA" sz="2400" kern="0" baseline="0" noProof="0" dirty="0" smtClean="0">
                <a:latin typeface="+mn-lt"/>
              </a:rPr>
              <a:t>Operation </a:t>
            </a:r>
            <a:r>
              <a:rPr lang="en-CA" sz="2400" kern="0" baseline="0" noProof="0" dirty="0" smtClean="0">
                <a:latin typeface="+mn-lt"/>
              </a:rPr>
              <a:t>complex due to </a:t>
            </a:r>
            <a:r>
              <a:rPr lang="en-CA" sz="2400" kern="0" baseline="0" noProof="0" dirty="0" smtClean="0">
                <a:latin typeface="+mn-lt"/>
              </a:rPr>
              <a:t>flexibility of machine</a:t>
            </a:r>
            <a:r>
              <a:rPr lang="en-CA" sz="2400" kern="0" noProof="0" dirty="0" smtClean="0">
                <a:latin typeface="+mn-lt"/>
              </a:rPr>
              <a:t> </a:t>
            </a:r>
            <a:endParaRPr kumimoji="0" lang="en-C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CA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EBW</a:t>
            </a:r>
            <a:r>
              <a:rPr lang="en-CA" dirty="0" smtClean="0"/>
              <a:t>-Medium </a:t>
            </a:r>
            <a:r>
              <a:rPr lang="en-CA" dirty="0" smtClean="0"/>
              <a:t>Chamber</a:t>
            </a:r>
            <a:endParaRPr lang="en-CA" dirty="0"/>
          </a:p>
        </p:txBody>
      </p:sp>
      <p:pic>
        <p:nvPicPr>
          <p:cNvPr id="7" name="Content Placeholder 6" descr="EBW_SMALLCHAMBE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340768"/>
            <a:ext cx="3214903" cy="24482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4D3E-50C6-40F8-ABC0-6E318F229CE1}" type="datetime1">
              <a:rPr lang="en-US" smtClean="0"/>
              <a:pPr/>
              <a:t>7/23/2011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A8A7-E206-4F7A-8FA8-F263AAB6D9BA}" type="slidenum">
              <a:rPr lang="en-CA" smtClean="0"/>
              <a:pPr/>
              <a:t>9</a:t>
            </a:fld>
            <a:endParaRPr lang="en-CA" dirty="0"/>
          </a:p>
        </p:txBody>
      </p:sp>
      <p:pic>
        <p:nvPicPr>
          <p:cNvPr id="8" name="Picture 7" descr="EBW_SMALLCHAMBER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340768"/>
            <a:ext cx="2762807" cy="244827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7544" y="3933056"/>
            <a:ext cx="8229600" cy="21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Pump down to weld </a:t>
            </a:r>
            <a:r>
              <a:rPr lang="en-CA" sz="2400" kern="0" dirty="0" smtClean="0">
                <a:latin typeface="+mn-lt"/>
              </a:rPr>
              <a:t>pressure 30 seconds </a:t>
            </a:r>
            <a:endParaRPr kumimoji="0" lang="en-C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CA" sz="2400" kern="0" dirty="0" smtClean="0">
                <a:latin typeface="+mn-lt"/>
              </a:rPr>
              <a:t>Single (simple) task tooling and process controls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C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Changing</a:t>
            </a:r>
            <a:r>
              <a:rPr kumimoji="0" lang="en-CA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setup is easy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CA" sz="2400" kern="0" baseline="0" dirty="0" smtClean="0">
                <a:latin typeface="+mn-lt"/>
              </a:rPr>
              <a:t>Operation </a:t>
            </a:r>
            <a:r>
              <a:rPr lang="en-CA" sz="2400" kern="0" baseline="0" dirty="0" smtClean="0">
                <a:latin typeface="+mn-lt"/>
              </a:rPr>
              <a:t>entry user level </a:t>
            </a:r>
            <a:endParaRPr kumimoji="0" lang="en-C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CA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6" descr="200-Mo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3" y="1340768"/>
            <a:ext cx="2404553" cy="2448272"/>
          </a:xfrm>
          <a:prstGeom prst="rect">
            <a:avLst/>
          </a:prstGeom>
          <a:noFill/>
        </p:spPr>
      </p:pic>
      <p:sp>
        <p:nvSpPr>
          <p:cNvPr id="12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059832" y="6453336"/>
            <a:ext cx="2895600" cy="280119"/>
          </a:xfrm>
          <a:prstGeom prst="rect">
            <a:avLst/>
          </a:prstGeom>
        </p:spPr>
        <p:txBody>
          <a:bodyPr/>
          <a:lstStyle/>
          <a:p>
            <a:r>
              <a:rPr lang="en-US" sz="800" dirty="0" smtClean="0"/>
              <a:t>© 2004 – </a:t>
            </a:r>
            <a:r>
              <a:rPr lang="en-US" sz="800" dirty="0" smtClean="0"/>
              <a:t>2011 </a:t>
            </a:r>
            <a:r>
              <a:rPr lang="en-US" sz="800" dirty="0" err="1" smtClean="0"/>
              <a:t>PAVAC</a:t>
            </a:r>
            <a:r>
              <a:rPr lang="en-US" sz="800" dirty="0" smtClean="0"/>
              <a:t> </a:t>
            </a:r>
            <a:r>
              <a:rPr lang="en-US" sz="800" dirty="0" smtClean="0"/>
              <a:t>Industries </a:t>
            </a:r>
            <a:r>
              <a:rPr lang="en-US" sz="800" dirty="0" smtClean="0"/>
              <a:t>Inc. </a:t>
            </a:r>
            <a:r>
              <a:rPr lang="en-US" sz="800" dirty="0" smtClean="0"/>
              <a:t>All rights reserved</a:t>
            </a:r>
            <a:endParaRPr lang="en-CA" sz="800" dirty="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PAVAC_2009">
  <a:themeElements>
    <a:clrScheme name="ms01_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PAVAC_2009</Template>
  <TotalTime>2905</TotalTime>
  <Words>1014</Words>
  <Application>Microsoft Office PowerPoint</Application>
  <PresentationFormat>On-screen Show (4:3)</PresentationFormat>
  <Paragraphs>267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PAVAC_2009</vt:lpstr>
      <vt:lpstr>CorelDRAW</vt:lpstr>
      <vt:lpstr>Utilization of Industrial Electron Beam Processing in Order to Optimize Fabrication of SRF Cavities in Larger Quantities </vt:lpstr>
      <vt:lpstr>Agenda</vt:lpstr>
      <vt:lpstr>Introduction</vt:lpstr>
      <vt:lpstr>Production Definitions  </vt:lpstr>
      <vt:lpstr>Cavity Structures </vt:lpstr>
      <vt:lpstr>Cavity Elements </vt:lpstr>
      <vt:lpstr>EB - Production Systems</vt:lpstr>
      <vt:lpstr>EBW-Large Chamber</vt:lpstr>
      <vt:lpstr>EBW-Medium Chamber</vt:lpstr>
      <vt:lpstr>Process Optimization </vt:lpstr>
      <vt:lpstr>Weld Performance</vt:lpstr>
      <vt:lpstr>Accuracy and Repeatability </vt:lpstr>
      <vt:lpstr>Weld Gap Detection </vt:lpstr>
      <vt:lpstr>Vacuum Inside Cavity</vt:lpstr>
      <vt:lpstr>Summary</vt:lpstr>
    </vt:vector>
  </TitlesOfParts>
  <Company>Theme Gallery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TFIR CAVITY WELDING</dc:title>
  <dc:creator>Ralf Edinegr</dc:creator>
  <cp:lastModifiedBy>Ralf Edinger</cp:lastModifiedBy>
  <cp:revision>330</cp:revision>
  <dcterms:created xsi:type="dcterms:W3CDTF">2009-08-02T19:19:24Z</dcterms:created>
  <dcterms:modified xsi:type="dcterms:W3CDTF">2011-07-24T02:02:58Z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TC011774641033</vt:lpwstr>
  </property>
</Properties>
</file>