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60" r:id="rId2"/>
    <p:sldId id="334" r:id="rId3"/>
    <p:sldId id="355" r:id="rId4"/>
    <p:sldId id="352" r:id="rId5"/>
    <p:sldId id="367" r:id="rId6"/>
    <p:sldId id="354" r:id="rId7"/>
    <p:sldId id="261" r:id="rId8"/>
    <p:sldId id="365" r:id="rId9"/>
    <p:sldId id="372" r:id="rId10"/>
    <p:sldId id="373" r:id="rId11"/>
    <p:sldId id="374" r:id="rId12"/>
    <p:sldId id="375" r:id="rId13"/>
    <p:sldId id="371" r:id="rId14"/>
    <p:sldId id="370" r:id="rId15"/>
    <p:sldId id="376" r:id="rId16"/>
    <p:sldId id="377" r:id="rId17"/>
    <p:sldId id="378" r:id="rId18"/>
    <p:sldId id="330" r:id="rId19"/>
  </p:sldIdLst>
  <p:sldSz cx="10077450" cy="7562850"/>
  <p:notesSz cx="9144000" cy="6858000"/>
  <p:defaultTextStyle>
    <a:defPPr>
      <a:defRPr lang="de-DE"/>
    </a:defPPr>
    <a:lvl1pPr algn="l" defTabSz="503238" rtl="0" fontAlgn="base">
      <a:spcBef>
        <a:spcPct val="0"/>
      </a:spcBef>
      <a:spcAft>
        <a:spcPct val="0"/>
      </a:spcAft>
      <a:defRPr sz="2000" kern="1200">
        <a:solidFill>
          <a:schemeClr val="tx1"/>
        </a:solidFill>
        <a:latin typeface="Arial" pitchFamily="34" charset="0"/>
        <a:ea typeface="ＭＳ Ｐゴシック" pitchFamily="34" charset="-128"/>
        <a:cs typeface="+mn-cs"/>
      </a:defRPr>
    </a:lvl1pPr>
    <a:lvl2pPr marL="503238" indent="-46038" algn="l" defTabSz="503238" rtl="0" fontAlgn="base">
      <a:spcBef>
        <a:spcPct val="0"/>
      </a:spcBef>
      <a:spcAft>
        <a:spcPct val="0"/>
      </a:spcAft>
      <a:defRPr sz="2000" kern="1200">
        <a:solidFill>
          <a:schemeClr val="tx1"/>
        </a:solidFill>
        <a:latin typeface="Arial" pitchFamily="34" charset="0"/>
        <a:ea typeface="ＭＳ Ｐゴシック" pitchFamily="34" charset="-128"/>
        <a:cs typeface="+mn-cs"/>
      </a:defRPr>
    </a:lvl2pPr>
    <a:lvl3pPr marL="1006475" indent="-92075" algn="l" defTabSz="503238" rtl="0" fontAlgn="base">
      <a:spcBef>
        <a:spcPct val="0"/>
      </a:spcBef>
      <a:spcAft>
        <a:spcPct val="0"/>
      </a:spcAft>
      <a:defRPr sz="2000" kern="1200">
        <a:solidFill>
          <a:schemeClr val="tx1"/>
        </a:solidFill>
        <a:latin typeface="Arial" pitchFamily="34" charset="0"/>
        <a:ea typeface="ＭＳ Ｐゴシック" pitchFamily="34" charset="-128"/>
        <a:cs typeface="+mn-cs"/>
      </a:defRPr>
    </a:lvl3pPr>
    <a:lvl4pPr marL="1511300" indent="-139700" algn="l" defTabSz="503238" rtl="0" fontAlgn="base">
      <a:spcBef>
        <a:spcPct val="0"/>
      </a:spcBef>
      <a:spcAft>
        <a:spcPct val="0"/>
      </a:spcAft>
      <a:defRPr sz="2000" kern="1200">
        <a:solidFill>
          <a:schemeClr val="tx1"/>
        </a:solidFill>
        <a:latin typeface="Arial" pitchFamily="34" charset="0"/>
        <a:ea typeface="ＭＳ Ｐゴシック" pitchFamily="34" charset="-128"/>
        <a:cs typeface="+mn-cs"/>
      </a:defRPr>
    </a:lvl4pPr>
    <a:lvl5pPr marL="2014538" indent="-185738" algn="l" defTabSz="503238" rtl="0" fontAlgn="base">
      <a:spcBef>
        <a:spcPct val="0"/>
      </a:spcBef>
      <a:spcAft>
        <a:spcPct val="0"/>
      </a:spcAft>
      <a:defRPr sz="20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0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0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0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0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2408B"/>
    <a:srgbClr val="FF0000"/>
    <a:srgbClr val="33CC33"/>
  </p:clrMru>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706" autoAdjust="0"/>
  </p:normalViewPr>
  <p:slideViewPr>
    <p:cSldViewPr snapToObjects="1">
      <p:cViewPr varScale="1">
        <p:scale>
          <a:sx n="60" d="100"/>
          <a:sy n="60" d="100"/>
        </p:scale>
        <p:origin x="-1398" y="-90"/>
      </p:cViewPr>
      <p:guideLst>
        <p:guide orient="horz" pos="2382"/>
        <p:guide pos="317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54"/>
    </p:cViewPr>
  </p:sorterViewPr>
  <p:notesViewPr>
    <p:cSldViewPr snapToObjects="1">
      <p:cViewPr varScale="1">
        <p:scale>
          <a:sx n="115" d="100"/>
          <a:sy n="115" d="100"/>
        </p:scale>
        <p:origin x="-816" y="-108"/>
      </p:cViewPr>
      <p:guideLst>
        <p:guide orient="horz" pos="2160"/>
        <p:guide pos="288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962400" cy="3429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de-DE"/>
          </a:p>
        </p:txBody>
      </p:sp>
      <p:sp>
        <p:nvSpPr>
          <p:cNvPr id="3" name="Datumsplatzhalter 2"/>
          <p:cNvSpPr>
            <a:spLocks noGrp="1"/>
          </p:cNvSpPr>
          <p:nvPr>
            <p:ph type="dt" sz="quarter" idx="1"/>
          </p:nvPr>
        </p:nvSpPr>
        <p:spPr>
          <a:xfrm>
            <a:off x="5180013" y="0"/>
            <a:ext cx="3962400" cy="3429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3840E80B-D7A5-4084-8412-630754DDBF6F}" type="datetime1">
              <a:rPr lang="de-DE"/>
              <a:pPr/>
              <a:t>24.07.2011</a:t>
            </a:fld>
            <a:endParaRPr lang="de-DE"/>
          </a:p>
        </p:txBody>
      </p:sp>
      <p:sp>
        <p:nvSpPr>
          <p:cNvPr id="4" name="Fußzeilenplatzhalter 3"/>
          <p:cNvSpPr>
            <a:spLocks noGrp="1"/>
          </p:cNvSpPr>
          <p:nvPr>
            <p:ph type="ftr" sz="quarter" idx="2"/>
          </p:nvPr>
        </p:nvSpPr>
        <p:spPr>
          <a:xfrm>
            <a:off x="0" y="6513513"/>
            <a:ext cx="3962400" cy="3429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de-DE"/>
          </a:p>
        </p:txBody>
      </p:sp>
      <p:sp>
        <p:nvSpPr>
          <p:cNvPr id="5" name="Foliennummernplatzhalter 4"/>
          <p:cNvSpPr>
            <a:spLocks noGrp="1"/>
          </p:cNvSpPr>
          <p:nvPr>
            <p:ph type="sldNum" sz="quarter" idx="3"/>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025EB1CB-D37F-44A5-A426-01455C6D60E1}" type="slidenum">
              <a:rPr lang="de-DE"/>
              <a:pPr/>
              <a:t>‹Nr.›</a:t>
            </a:fld>
            <a:endParaRPr lang="de-DE"/>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962400" cy="3429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de-DE"/>
          </a:p>
        </p:txBody>
      </p:sp>
      <p:sp>
        <p:nvSpPr>
          <p:cNvPr id="3" name="Datumsplatzhalter 2"/>
          <p:cNvSpPr>
            <a:spLocks noGrp="1"/>
          </p:cNvSpPr>
          <p:nvPr>
            <p:ph type="dt" idx="1"/>
          </p:nvPr>
        </p:nvSpPr>
        <p:spPr>
          <a:xfrm>
            <a:off x="5180013" y="0"/>
            <a:ext cx="3962400" cy="3429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D8E2FECF-7416-472B-9B56-345840A4071F}" type="datetime1">
              <a:rPr lang="de-DE"/>
              <a:pPr/>
              <a:t>24.07.2011</a:t>
            </a:fld>
            <a:endParaRPr lang="de-DE"/>
          </a:p>
        </p:txBody>
      </p:sp>
      <p:sp>
        <p:nvSpPr>
          <p:cNvPr id="4" name="Folienbildplatzhalter 3"/>
          <p:cNvSpPr>
            <a:spLocks noGrp="1" noRot="1" noChangeAspect="1"/>
          </p:cNvSpPr>
          <p:nvPr>
            <p:ph type="sldImg" idx="2"/>
          </p:nvPr>
        </p:nvSpPr>
        <p:spPr>
          <a:xfrm>
            <a:off x="2859088" y="514350"/>
            <a:ext cx="3425825" cy="257175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de-DE" smtClean="0"/>
          </a:p>
        </p:txBody>
      </p:sp>
      <p:sp>
        <p:nvSpPr>
          <p:cNvPr id="5" name="Notizenplatzhalter 4"/>
          <p:cNvSpPr>
            <a:spLocks noGrp="1"/>
          </p:cNvSpPr>
          <p:nvPr>
            <p:ph type="body" sz="quarter" idx="3"/>
          </p:nvPr>
        </p:nvSpPr>
        <p:spPr>
          <a:xfrm>
            <a:off x="914400" y="3257550"/>
            <a:ext cx="7315200" cy="3086100"/>
          </a:xfrm>
          <a:prstGeom prst="rect">
            <a:avLst/>
          </a:prstGeom>
        </p:spPr>
        <p:txBody>
          <a:bodyPr vert="horz" wrap="square" lIns="91440" tIns="45720" rIns="91440" bIns="45720" numCol="1" anchor="t" anchorCtr="0" compatLnSpc="1">
            <a:prstTxWarp prst="textNoShape">
              <a:avLst/>
            </a:prstTxWarp>
            <a:normAutofit/>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6" name="Fußzeilenplatzhalter 5"/>
          <p:cNvSpPr>
            <a:spLocks noGrp="1"/>
          </p:cNvSpPr>
          <p:nvPr>
            <p:ph type="ftr" sz="quarter" idx="4"/>
          </p:nvPr>
        </p:nvSpPr>
        <p:spPr>
          <a:xfrm>
            <a:off x="0" y="6513513"/>
            <a:ext cx="3962400" cy="3429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de-DE"/>
          </a:p>
        </p:txBody>
      </p:sp>
      <p:sp>
        <p:nvSpPr>
          <p:cNvPr id="7" name="Foliennummernplatzhalter 6"/>
          <p:cNvSpPr>
            <a:spLocks noGrp="1"/>
          </p:cNvSpPr>
          <p:nvPr>
            <p:ph type="sldNum" sz="quarter" idx="5"/>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3AFE2672-59B3-4918-ADEA-04DCEA73DD3D}" type="slidenum">
              <a:rPr lang="de-DE"/>
              <a:pPr/>
              <a:t>‹Nr.›</a:t>
            </a:fld>
            <a:endParaRPr lang="de-DE"/>
          </a:p>
        </p:txBody>
      </p:sp>
    </p:spTree>
  </p:cSld>
  <p:clrMap bg1="lt1" tx1="dk1" bg2="lt2" tx2="dk2" accent1="accent1" accent2="accent2" accent3="accent3" accent4="accent4" accent5="accent5" accent6="accent6" hlink="hlink" folHlink="folHlink"/>
  <p:hf hdr="0" ftr="0" dt="0"/>
  <p:notesStyle>
    <a:lvl1pPr algn="l" defTabSz="503238" rtl="0" fontAlgn="base">
      <a:spcBef>
        <a:spcPct val="30000"/>
      </a:spcBef>
      <a:spcAft>
        <a:spcPct val="0"/>
      </a:spcAft>
      <a:defRPr sz="1300" kern="1200">
        <a:solidFill>
          <a:schemeClr val="tx1"/>
        </a:solidFill>
        <a:latin typeface="+mn-lt"/>
        <a:ea typeface="ＭＳ Ｐゴシック" pitchFamily="34" charset="-128"/>
        <a:cs typeface="+mn-cs"/>
      </a:defRPr>
    </a:lvl1pPr>
    <a:lvl2pPr marL="503238" algn="l" defTabSz="503238" rtl="0" fontAlgn="base">
      <a:spcBef>
        <a:spcPct val="30000"/>
      </a:spcBef>
      <a:spcAft>
        <a:spcPct val="0"/>
      </a:spcAft>
      <a:defRPr sz="1300" kern="1200">
        <a:solidFill>
          <a:schemeClr val="tx1"/>
        </a:solidFill>
        <a:latin typeface="+mn-lt"/>
        <a:ea typeface="ＭＳ Ｐゴシック" pitchFamily="34" charset="-128"/>
        <a:cs typeface="+mn-cs"/>
      </a:defRPr>
    </a:lvl2pPr>
    <a:lvl3pPr marL="1006475" algn="l" defTabSz="503238" rtl="0" fontAlgn="base">
      <a:spcBef>
        <a:spcPct val="30000"/>
      </a:spcBef>
      <a:spcAft>
        <a:spcPct val="0"/>
      </a:spcAft>
      <a:defRPr sz="1300" kern="1200">
        <a:solidFill>
          <a:schemeClr val="tx1"/>
        </a:solidFill>
        <a:latin typeface="+mn-lt"/>
        <a:ea typeface="ＭＳ Ｐゴシック" pitchFamily="34" charset="-128"/>
        <a:cs typeface="+mn-cs"/>
      </a:defRPr>
    </a:lvl3pPr>
    <a:lvl4pPr marL="1511300" algn="l" defTabSz="503238" rtl="0" fontAlgn="base">
      <a:spcBef>
        <a:spcPct val="30000"/>
      </a:spcBef>
      <a:spcAft>
        <a:spcPct val="0"/>
      </a:spcAft>
      <a:defRPr sz="1300" kern="1200">
        <a:solidFill>
          <a:schemeClr val="tx1"/>
        </a:solidFill>
        <a:latin typeface="+mn-lt"/>
        <a:ea typeface="ＭＳ Ｐゴシック" pitchFamily="34" charset="-128"/>
        <a:cs typeface="+mn-cs"/>
      </a:defRPr>
    </a:lvl4pPr>
    <a:lvl5pPr marL="2014538" algn="l" defTabSz="503238" rtl="0" fontAlgn="base">
      <a:spcBef>
        <a:spcPct val="30000"/>
      </a:spcBef>
      <a:spcAft>
        <a:spcPct val="0"/>
      </a:spcAft>
      <a:defRPr sz="1300" kern="1200">
        <a:solidFill>
          <a:schemeClr val="tx1"/>
        </a:solidFill>
        <a:latin typeface="+mn-lt"/>
        <a:ea typeface="ＭＳ Ｐゴシック" pitchFamily="34" charset="-128"/>
        <a:cs typeface="+mn-cs"/>
      </a:defRPr>
    </a:lvl5pPr>
    <a:lvl6pPr marL="2519597" algn="l" defTabSz="503920" rtl="0" eaLnBrk="1" latinLnBrk="0" hangingPunct="1">
      <a:defRPr sz="1300" kern="1200">
        <a:solidFill>
          <a:schemeClr val="tx1"/>
        </a:solidFill>
        <a:latin typeface="+mn-lt"/>
        <a:ea typeface="+mn-ea"/>
        <a:cs typeface="+mn-cs"/>
      </a:defRPr>
    </a:lvl6pPr>
    <a:lvl7pPr marL="3023515" algn="l" defTabSz="503920" rtl="0" eaLnBrk="1" latinLnBrk="0" hangingPunct="1">
      <a:defRPr sz="1300" kern="1200">
        <a:solidFill>
          <a:schemeClr val="tx1"/>
        </a:solidFill>
        <a:latin typeface="+mn-lt"/>
        <a:ea typeface="+mn-ea"/>
        <a:cs typeface="+mn-cs"/>
      </a:defRPr>
    </a:lvl7pPr>
    <a:lvl8pPr marL="3527435" algn="l" defTabSz="503920" rtl="0" eaLnBrk="1" latinLnBrk="0" hangingPunct="1">
      <a:defRPr sz="1300" kern="1200">
        <a:solidFill>
          <a:schemeClr val="tx1"/>
        </a:solidFill>
        <a:latin typeface="+mn-lt"/>
        <a:ea typeface="+mn-ea"/>
        <a:cs typeface="+mn-cs"/>
      </a:defRPr>
    </a:lvl8pPr>
    <a:lvl9pPr marL="4031354" algn="l" defTabSz="50392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TextEdit="1"/>
          </p:cNvSpPr>
          <p:nvPr>
            <p:ph type="sldImg"/>
          </p:nvPr>
        </p:nvSpPr>
        <p:spPr bwMode="auto">
          <a:noFill/>
          <a:ln>
            <a:solidFill>
              <a:srgbClr val="000000"/>
            </a:solidFill>
            <a:miter lim="800000"/>
            <a:headEnd/>
            <a:tailEnd/>
          </a:ln>
        </p:spPr>
      </p:sp>
      <p:sp>
        <p:nvSpPr>
          <p:cNvPr id="4099" name="Rectangle 3"/>
          <p:cNvSpPr>
            <a:spLocks noGrp="1"/>
          </p:cNvSpPr>
          <p:nvPr>
            <p:ph type="body" idx="1"/>
          </p:nvPr>
        </p:nvSpPr>
        <p:spPr bwMode="auto">
          <a:noFill/>
        </p:spPr>
        <p:txBody>
          <a:bodyPr/>
          <a:lstStyle/>
          <a:p>
            <a:pPr eaLnBrk="1" hangingPunct="1"/>
            <a:endParaRPr lang="en-GB"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TextEdit="1"/>
          </p:cNvSpPr>
          <p:nvPr>
            <p:ph type="sldImg"/>
          </p:nvPr>
        </p:nvSpPr>
        <p:spPr>
          <a:ln/>
        </p:spPr>
      </p:sp>
      <p:sp>
        <p:nvSpPr>
          <p:cNvPr id="114691" name="Rectangle 3"/>
          <p:cNvSpPr>
            <a:spLocks noGrp="1"/>
          </p:cNvSpPr>
          <p:nvPr>
            <p:ph type="body" idx="1"/>
          </p:nvPr>
        </p:nvSpPr>
        <p:spPr/>
        <p:txBody>
          <a:bodyPr/>
          <a:lstStyle/>
          <a:p>
            <a:endParaRPr 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TextEdit="1"/>
          </p:cNvSpPr>
          <p:nvPr>
            <p:ph type="sldImg"/>
          </p:nvPr>
        </p:nvSpPr>
        <p:spPr>
          <a:ln/>
        </p:spPr>
      </p:sp>
      <p:sp>
        <p:nvSpPr>
          <p:cNvPr id="114691" name="Rectangle 3"/>
          <p:cNvSpPr>
            <a:spLocks noGrp="1"/>
          </p:cNvSpPr>
          <p:nvPr>
            <p:ph type="body" idx="1"/>
          </p:nvPr>
        </p:nvSpPr>
        <p:spPr/>
        <p:txBody>
          <a:bodyPr/>
          <a:lstStyle/>
          <a:p>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TextEdit="1"/>
          </p:cNvSpPr>
          <p:nvPr>
            <p:ph type="sldImg"/>
          </p:nvPr>
        </p:nvSpPr>
        <p:spPr>
          <a:ln/>
        </p:spPr>
      </p:sp>
      <p:sp>
        <p:nvSpPr>
          <p:cNvPr id="114691" name="Rectangle 3"/>
          <p:cNvSpPr>
            <a:spLocks noGrp="1"/>
          </p:cNvSpPr>
          <p:nvPr>
            <p:ph type="body" idx="1"/>
          </p:nvPr>
        </p:nvSpPr>
        <p:spPr/>
        <p:txBody>
          <a:bodyPr/>
          <a:lstStyle/>
          <a:p>
            <a:endParaRPr 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TextEdit="1"/>
          </p:cNvSpPr>
          <p:nvPr>
            <p:ph type="sldImg"/>
          </p:nvPr>
        </p:nvSpPr>
        <p:spPr bwMode="auto">
          <a:noFill/>
          <a:ln>
            <a:solidFill>
              <a:srgbClr val="000000"/>
            </a:solidFill>
            <a:miter lim="800000"/>
            <a:headEnd/>
            <a:tailEnd/>
          </a:ln>
        </p:spPr>
      </p:sp>
      <p:sp>
        <p:nvSpPr>
          <p:cNvPr id="4099" name="Rectangle 3"/>
          <p:cNvSpPr>
            <a:spLocks noGrp="1"/>
          </p:cNvSpPr>
          <p:nvPr>
            <p:ph type="body" idx="1"/>
          </p:nvPr>
        </p:nvSpPr>
        <p:spPr bwMode="auto">
          <a:noFill/>
        </p:spPr>
        <p:txBody>
          <a:bodyPr/>
          <a:lstStyle/>
          <a:p>
            <a:pPr eaLnBrk="1" hangingPunct="1"/>
            <a:endParaRPr lang="en-GB"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TextEdit="1"/>
          </p:cNvSpPr>
          <p:nvPr>
            <p:ph type="sldImg"/>
          </p:nvPr>
        </p:nvSpPr>
        <p:spPr>
          <a:ln/>
        </p:spPr>
      </p:sp>
      <p:sp>
        <p:nvSpPr>
          <p:cNvPr id="114691" name="Rectangle 3"/>
          <p:cNvSpPr>
            <a:spLocks noGrp="1"/>
          </p:cNvSpPr>
          <p:nvPr>
            <p:ph type="body" idx="1"/>
          </p:nvPr>
        </p:nvSpPr>
        <p:spPr/>
        <p:txBody>
          <a:bodyPr/>
          <a:lstStyle/>
          <a:p>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755811" y="1800225"/>
            <a:ext cx="8565833" cy="1789544"/>
          </a:xfrm>
        </p:spPr>
        <p:txBody>
          <a:bodyPr anchor="b">
            <a:normAutofit/>
          </a:bodyPr>
          <a:lstStyle>
            <a:lvl1pPr>
              <a:defRPr sz="4400">
                <a:solidFill>
                  <a:srgbClr val="12408B"/>
                </a:solidFill>
              </a:defRPr>
            </a:lvl1pPr>
          </a:lstStyle>
          <a:p>
            <a:r>
              <a:rPr lang="de-DE" dirty="0" smtClean="0"/>
              <a:t>Mastertitelformat bearbeiten</a:t>
            </a:r>
            <a:endParaRPr lang="de-DE" dirty="0"/>
          </a:p>
        </p:txBody>
      </p:sp>
      <p:sp>
        <p:nvSpPr>
          <p:cNvPr id="3" name="Untertitel 2"/>
          <p:cNvSpPr>
            <a:spLocks noGrp="1"/>
          </p:cNvSpPr>
          <p:nvPr>
            <p:ph type="subTitle" idx="1"/>
          </p:nvPr>
        </p:nvSpPr>
        <p:spPr>
          <a:xfrm>
            <a:off x="755811" y="3629025"/>
            <a:ext cx="8565833" cy="1068917"/>
          </a:xfrm>
        </p:spPr>
        <p:txBody>
          <a:bodyPr/>
          <a:lstStyle>
            <a:lvl1pPr marL="0" indent="0" algn="l">
              <a:buNone/>
              <a:defRPr>
                <a:solidFill>
                  <a:schemeClr val="bg1"/>
                </a:solidFill>
              </a:defRPr>
            </a:lvl1pPr>
            <a:lvl2pPr marL="503920" indent="0" algn="ctr">
              <a:buNone/>
              <a:defRPr>
                <a:solidFill>
                  <a:schemeClr val="tx1">
                    <a:tint val="75000"/>
                  </a:schemeClr>
                </a:solidFill>
              </a:defRPr>
            </a:lvl2pPr>
            <a:lvl3pPr marL="1007838" indent="0" algn="ctr">
              <a:buNone/>
              <a:defRPr>
                <a:solidFill>
                  <a:schemeClr val="tx1">
                    <a:tint val="75000"/>
                  </a:schemeClr>
                </a:solidFill>
              </a:defRPr>
            </a:lvl3pPr>
            <a:lvl4pPr marL="1511758" indent="0" algn="ctr">
              <a:buNone/>
              <a:defRPr>
                <a:solidFill>
                  <a:schemeClr val="tx1">
                    <a:tint val="75000"/>
                  </a:schemeClr>
                </a:solidFill>
              </a:defRPr>
            </a:lvl4pPr>
            <a:lvl5pPr marL="2015677" indent="0" algn="ctr">
              <a:buNone/>
              <a:defRPr>
                <a:solidFill>
                  <a:schemeClr val="tx1">
                    <a:tint val="75000"/>
                  </a:schemeClr>
                </a:solidFill>
              </a:defRPr>
            </a:lvl5pPr>
            <a:lvl6pPr marL="2519597" indent="0" algn="ctr">
              <a:buNone/>
              <a:defRPr>
                <a:solidFill>
                  <a:schemeClr val="tx1">
                    <a:tint val="75000"/>
                  </a:schemeClr>
                </a:solidFill>
              </a:defRPr>
            </a:lvl6pPr>
            <a:lvl7pPr marL="3023515" indent="0" algn="ctr">
              <a:buNone/>
              <a:defRPr>
                <a:solidFill>
                  <a:schemeClr val="tx1">
                    <a:tint val="75000"/>
                  </a:schemeClr>
                </a:solidFill>
              </a:defRPr>
            </a:lvl7pPr>
            <a:lvl8pPr marL="3527435" indent="0" algn="ctr">
              <a:buNone/>
              <a:defRPr>
                <a:solidFill>
                  <a:schemeClr val="tx1">
                    <a:tint val="75000"/>
                  </a:schemeClr>
                </a:solidFill>
              </a:defRPr>
            </a:lvl8pPr>
            <a:lvl9pPr marL="4031354" indent="0" algn="ctr">
              <a:buNone/>
              <a:defRPr>
                <a:solidFill>
                  <a:schemeClr val="tx1">
                    <a:tint val="75000"/>
                  </a:schemeClr>
                </a:solidFill>
              </a:defRPr>
            </a:lvl9pPr>
          </a:lstStyle>
          <a:p>
            <a:r>
              <a:rPr lang="de-DE" smtClean="0"/>
              <a:t>Master-Untertitelformat bearbeiten</a:t>
            </a:r>
            <a:endParaRPr lang="de-DE"/>
          </a:p>
        </p:txBody>
      </p:sp>
      <p:sp>
        <p:nvSpPr>
          <p:cNvPr id="4" name="Datumsplatzhalter 3"/>
          <p:cNvSpPr>
            <a:spLocks noGrp="1"/>
          </p:cNvSpPr>
          <p:nvPr>
            <p:ph type="dt" sz="half" idx="10"/>
          </p:nvPr>
        </p:nvSpPr>
        <p:spPr>
          <a:xfrm>
            <a:off x="503238" y="7248525"/>
            <a:ext cx="2519362" cy="401638"/>
          </a:xfrm>
          <a:prstGeom prst="rect">
            <a:avLst/>
          </a:prstGeom>
        </p:spPr>
        <p:txBody>
          <a:bodyPr vert="horz" wrap="square" lIns="100783" tIns="50392" rIns="100783" bIns="50392" numCol="1" anchor="ctr" anchorCtr="0" compatLnSpc="1">
            <a:prstTxWarp prst="textNoShape">
              <a:avLst/>
            </a:prstTxWarp>
          </a:bodyPr>
          <a:lstStyle>
            <a:lvl1pPr>
              <a:defRPr sz="1300">
                <a:solidFill>
                  <a:srgbClr val="262626"/>
                </a:solidFill>
                <a:latin typeface="Calibri" pitchFamily="34" charset="0"/>
              </a:defRPr>
            </a:lvl1pPr>
          </a:lstStyle>
          <a:p>
            <a:fld id="{B7C376AE-0281-463B-BD75-9B81180695B0}" type="datetime1">
              <a:rPr lang="de-DE"/>
              <a:pPr/>
              <a:t>24.07.2011</a:t>
            </a:fld>
            <a:endParaRPr lang="de-DE"/>
          </a:p>
        </p:txBody>
      </p:sp>
      <p:sp>
        <p:nvSpPr>
          <p:cNvPr id="5" name="Foliennummernplatzhalter 5"/>
          <p:cNvSpPr>
            <a:spLocks noGrp="1"/>
          </p:cNvSpPr>
          <p:nvPr>
            <p:ph type="sldNum" sz="quarter" idx="11"/>
          </p:nvPr>
        </p:nvSpPr>
        <p:spPr>
          <a:xfrm>
            <a:off x="9037638" y="7248525"/>
            <a:ext cx="725487" cy="401638"/>
          </a:xfrm>
          <a:prstGeom prst="rect">
            <a:avLst/>
          </a:prstGeom>
        </p:spPr>
        <p:txBody>
          <a:bodyPr vert="horz" wrap="square" lIns="100783" tIns="50392" rIns="100783" bIns="50392" numCol="1" anchor="ctr" anchorCtr="0" compatLnSpc="1">
            <a:prstTxWarp prst="textNoShape">
              <a:avLst/>
            </a:prstTxWarp>
          </a:bodyPr>
          <a:lstStyle>
            <a:lvl1pPr algn="r">
              <a:defRPr sz="1300">
                <a:solidFill>
                  <a:srgbClr val="262626"/>
                </a:solidFill>
                <a:latin typeface="Calibri" pitchFamily="34" charset="0"/>
              </a:defRPr>
            </a:lvl1pPr>
          </a:lstStyle>
          <a:p>
            <a:fld id="{9149A61C-D32D-4BA7-9AD2-9AC1DBE631E6}" type="slidenum">
              <a:rPr lang="de-DE"/>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306152" y="302866"/>
            <a:ext cx="2267426" cy="6452932"/>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503873" y="302866"/>
            <a:ext cx="6634321" cy="6452932"/>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5650" y="2349500"/>
            <a:ext cx="8566150" cy="1620838"/>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11300" y="4286250"/>
            <a:ext cx="7054850"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Fußzeilenplatzhalter 3"/>
          <p:cNvSpPr>
            <a:spLocks noGrp="1"/>
          </p:cNvSpPr>
          <p:nvPr>
            <p:ph type="ftr" sz="quarter" idx="10"/>
          </p:nvPr>
        </p:nvSpPr>
        <p:spPr>
          <a:xfrm>
            <a:off x="2085975" y="7251700"/>
            <a:ext cx="6838950" cy="403225"/>
          </a:xfrm>
        </p:spPr>
        <p:txBody>
          <a:bodyPr/>
          <a:lstStyle>
            <a:lvl1pPr>
              <a:defRPr/>
            </a:lvl1pPr>
          </a:lstStyle>
          <a:p>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el, Inhal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503238" y="1408113"/>
            <a:ext cx="6467475" cy="1001712"/>
          </a:xfr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2486025"/>
            <a:ext cx="4459287" cy="4270375"/>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5114925" y="2486025"/>
            <a:ext cx="4459288" cy="2058988"/>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5114925" y="4697413"/>
            <a:ext cx="4459288" cy="2058987"/>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0"/>
          </p:nvPr>
        </p:nvSpPr>
        <p:spPr>
          <a:xfrm>
            <a:off x="2085975" y="7251700"/>
            <a:ext cx="6838950" cy="403225"/>
          </a:xfrm>
        </p:spPr>
        <p:txBody>
          <a:bodyPr/>
          <a:lstStyle>
            <a:lvl1pPr>
              <a:defRPr/>
            </a:lvl1pPr>
          </a:lstStyle>
          <a:p>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503238" y="1408113"/>
            <a:ext cx="6467475" cy="1001712"/>
          </a:xfrm>
        </p:spPr>
        <p:txBody>
          <a:bodyPr/>
          <a:lstStyle/>
          <a:p>
            <a:r>
              <a:rPr lang="de-DE" smtClean="0"/>
              <a:t>Titelmasterformat durch Klicken bearbeiten</a:t>
            </a:r>
            <a:endParaRPr lang="de-DE"/>
          </a:p>
        </p:txBody>
      </p:sp>
      <p:sp>
        <p:nvSpPr>
          <p:cNvPr id="3" name="Tabellenplatzhalter 2"/>
          <p:cNvSpPr>
            <a:spLocks noGrp="1"/>
          </p:cNvSpPr>
          <p:nvPr>
            <p:ph type="tbl" idx="1"/>
          </p:nvPr>
        </p:nvSpPr>
        <p:spPr>
          <a:xfrm>
            <a:off x="503238" y="2486025"/>
            <a:ext cx="9070975" cy="4270375"/>
          </a:xfrm>
        </p:spPr>
        <p:txBody>
          <a:bodyPr/>
          <a:lstStyle/>
          <a:p>
            <a:endParaRPr lang="de-DE"/>
          </a:p>
        </p:txBody>
      </p:sp>
      <p:sp>
        <p:nvSpPr>
          <p:cNvPr id="4" name="Fußzeilenplatzhalter 3"/>
          <p:cNvSpPr>
            <a:spLocks noGrp="1"/>
          </p:cNvSpPr>
          <p:nvPr>
            <p:ph type="ftr" sz="quarter" idx="10"/>
          </p:nvPr>
        </p:nvSpPr>
        <p:spPr>
          <a:xfrm>
            <a:off x="2085975" y="7251700"/>
            <a:ext cx="6838950" cy="403225"/>
          </a:xfrm>
        </p:spPr>
        <p:txBody>
          <a:bodyPr/>
          <a:lstStyle>
            <a:lvl1pPr>
              <a:defRPr/>
            </a:lvl1pPr>
          </a:lstStyle>
          <a:p>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6050" y="4859833"/>
            <a:ext cx="8565833" cy="1502066"/>
          </a:xfrm>
        </p:spPr>
        <p:txBody>
          <a:bodyPr/>
          <a:lstStyle>
            <a:lvl1pPr algn="l">
              <a:defRPr sz="4400" b="1" cap="all"/>
            </a:lvl1pPr>
          </a:lstStyle>
          <a:p>
            <a:r>
              <a:rPr lang="de-DE" smtClean="0"/>
              <a:t>Mastertitelformat bearbeiten</a:t>
            </a:r>
            <a:endParaRPr lang="de-DE"/>
          </a:p>
        </p:txBody>
      </p:sp>
      <p:sp>
        <p:nvSpPr>
          <p:cNvPr id="3" name="Textplatzhalter 2"/>
          <p:cNvSpPr>
            <a:spLocks noGrp="1"/>
          </p:cNvSpPr>
          <p:nvPr>
            <p:ph type="body" idx="1"/>
          </p:nvPr>
        </p:nvSpPr>
        <p:spPr>
          <a:xfrm>
            <a:off x="796050" y="3205459"/>
            <a:ext cx="8565833" cy="1654373"/>
          </a:xfrm>
        </p:spPr>
        <p:txBody>
          <a:bodyPr anchor="b"/>
          <a:lstStyle>
            <a:lvl1pPr marL="0" indent="0">
              <a:buNone/>
              <a:defRPr sz="2200">
                <a:solidFill>
                  <a:schemeClr val="tx1">
                    <a:tint val="75000"/>
                  </a:schemeClr>
                </a:solidFill>
              </a:defRPr>
            </a:lvl1pPr>
            <a:lvl2pPr marL="503920" indent="0">
              <a:buNone/>
              <a:defRPr sz="2000">
                <a:solidFill>
                  <a:schemeClr val="tx1">
                    <a:tint val="75000"/>
                  </a:schemeClr>
                </a:solidFill>
              </a:defRPr>
            </a:lvl2pPr>
            <a:lvl3pPr marL="1007838" indent="0">
              <a:buNone/>
              <a:defRPr sz="1800">
                <a:solidFill>
                  <a:schemeClr val="tx1">
                    <a:tint val="75000"/>
                  </a:schemeClr>
                </a:solidFill>
              </a:defRPr>
            </a:lvl3pPr>
            <a:lvl4pPr marL="1511758" indent="0">
              <a:buNone/>
              <a:defRPr sz="1500">
                <a:solidFill>
                  <a:schemeClr val="tx1">
                    <a:tint val="75000"/>
                  </a:schemeClr>
                </a:solidFill>
              </a:defRPr>
            </a:lvl4pPr>
            <a:lvl5pPr marL="2015677" indent="0">
              <a:buNone/>
              <a:defRPr sz="1500">
                <a:solidFill>
                  <a:schemeClr val="tx1">
                    <a:tint val="75000"/>
                  </a:schemeClr>
                </a:solidFill>
              </a:defRPr>
            </a:lvl5pPr>
            <a:lvl6pPr marL="2519597" indent="0">
              <a:buNone/>
              <a:defRPr sz="1500">
                <a:solidFill>
                  <a:schemeClr val="tx1">
                    <a:tint val="75000"/>
                  </a:schemeClr>
                </a:solidFill>
              </a:defRPr>
            </a:lvl6pPr>
            <a:lvl7pPr marL="3023515" indent="0">
              <a:buNone/>
              <a:defRPr sz="1500">
                <a:solidFill>
                  <a:schemeClr val="tx1">
                    <a:tint val="75000"/>
                  </a:schemeClr>
                </a:solidFill>
              </a:defRPr>
            </a:lvl7pPr>
            <a:lvl8pPr marL="3527435" indent="0">
              <a:buNone/>
              <a:defRPr sz="1500">
                <a:solidFill>
                  <a:schemeClr val="tx1">
                    <a:tint val="75000"/>
                  </a:schemeClr>
                </a:solidFill>
              </a:defRPr>
            </a:lvl8pPr>
            <a:lvl9pPr marL="4031354" indent="0">
              <a:buNone/>
              <a:defRPr sz="1500">
                <a:solidFill>
                  <a:schemeClr val="tx1">
                    <a:tint val="75000"/>
                  </a:schemeClr>
                </a:solidFill>
              </a:defRPr>
            </a:lvl9pPr>
          </a:lstStyle>
          <a:p>
            <a:pPr lvl="0"/>
            <a:r>
              <a:rPr lang="de-DE" smtClean="0"/>
              <a:t>Mastertextformat bearbeiten</a:t>
            </a:r>
          </a:p>
        </p:txBody>
      </p:sp>
      <p:sp>
        <p:nvSpPr>
          <p:cNvPr id="4"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503873" y="1764669"/>
            <a:ext cx="4450874" cy="4991131"/>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22706" y="1764669"/>
            <a:ext cx="4450874" cy="4991131"/>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503873" y="1692892"/>
            <a:ext cx="4452624" cy="705515"/>
          </a:xfrm>
        </p:spPr>
        <p:txBody>
          <a:bodyPr anchor="b"/>
          <a:lstStyle>
            <a:lvl1pPr marL="0" indent="0">
              <a:buNone/>
              <a:defRPr sz="2600" b="1"/>
            </a:lvl1pPr>
            <a:lvl2pPr marL="503920" indent="0">
              <a:buNone/>
              <a:defRPr sz="2200" b="1"/>
            </a:lvl2pPr>
            <a:lvl3pPr marL="1007838" indent="0">
              <a:buNone/>
              <a:defRPr sz="2000" b="1"/>
            </a:lvl3pPr>
            <a:lvl4pPr marL="1511758" indent="0">
              <a:buNone/>
              <a:defRPr sz="1800" b="1"/>
            </a:lvl4pPr>
            <a:lvl5pPr marL="2015677" indent="0">
              <a:buNone/>
              <a:defRPr sz="1800" b="1"/>
            </a:lvl5pPr>
            <a:lvl6pPr marL="2519597" indent="0">
              <a:buNone/>
              <a:defRPr sz="1800" b="1"/>
            </a:lvl6pPr>
            <a:lvl7pPr marL="3023515" indent="0">
              <a:buNone/>
              <a:defRPr sz="1800" b="1"/>
            </a:lvl7pPr>
            <a:lvl8pPr marL="3527435" indent="0">
              <a:buNone/>
              <a:defRPr sz="1800" b="1"/>
            </a:lvl8pPr>
            <a:lvl9pPr marL="4031354" indent="0">
              <a:buNone/>
              <a:defRPr sz="1800" b="1"/>
            </a:lvl9pPr>
          </a:lstStyle>
          <a:p>
            <a:pPr lvl="0"/>
            <a:r>
              <a:rPr lang="de-DE" smtClean="0"/>
              <a:t>Mastertextformat bearbeiten</a:t>
            </a:r>
          </a:p>
        </p:txBody>
      </p:sp>
      <p:sp>
        <p:nvSpPr>
          <p:cNvPr id="4" name="Inhaltsplatzhalter 3"/>
          <p:cNvSpPr>
            <a:spLocks noGrp="1"/>
          </p:cNvSpPr>
          <p:nvPr>
            <p:ph sz="half" idx="2"/>
          </p:nvPr>
        </p:nvSpPr>
        <p:spPr>
          <a:xfrm>
            <a:off x="503873" y="2398408"/>
            <a:ext cx="4452624" cy="4357393"/>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19213" y="1692892"/>
            <a:ext cx="4454372" cy="705515"/>
          </a:xfrm>
        </p:spPr>
        <p:txBody>
          <a:bodyPr anchor="b"/>
          <a:lstStyle>
            <a:lvl1pPr marL="0" indent="0">
              <a:buNone/>
              <a:defRPr sz="2600" b="1"/>
            </a:lvl1pPr>
            <a:lvl2pPr marL="503920" indent="0">
              <a:buNone/>
              <a:defRPr sz="2200" b="1"/>
            </a:lvl2pPr>
            <a:lvl3pPr marL="1007838" indent="0">
              <a:buNone/>
              <a:defRPr sz="2000" b="1"/>
            </a:lvl3pPr>
            <a:lvl4pPr marL="1511758" indent="0">
              <a:buNone/>
              <a:defRPr sz="1800" b="1"/>
            </a:lvl4pPr>
            <a:lvl5pPr marL="2015677" indent="0">
              <a:buNone/>
              <a:defRPr sz="1800" b="1"/>
            </a:lvl5pPr>
            <a:lvl6pPr marL="2519597" indent="0">
              <a:buNone/>
              <a:defRPr sz="1800" b="1"/>
            </a:lvl6pPr>
            <a:lvl7pPr marL="3023515" indent="0">
              <a:buNone/>
              <a:defRPr sz="1800" b="1"/>
            </a:lvl7pPr>
            <a:lvl8pPr marL="3527435" indent="0">
              <a:buNone/>
              <a:defRPr sz="1800" b="1"/>
            </a:lvl8pPr>
            <a:lvl9pPr marL="4031354" indent="0">
              <a:buNone/>
              <a:defRPr sz="1800" b="1"/>
            </a:lvl9pPr>
          </a:lstStyle>
          <a:p>
            <a:pPr lvl="0"/>
            <a:r>
              <a:rPr lang="de-DE" smtClean="0"/>
              <a:t>Mastertextformat bearbeiten</a:t>
            </a:r>
          </a:p>
        </p:txBody>
      </p:sp>
      <p:sp>
        <p:nvSpPr>
          <p:cNvPr id="6" name="Inhaltsplatzhalter 5"/>
          <p:cNvSpPr>
            <a:spLocks noGrp="1"/>
          </p:cNvSpPr>
          <p:nvPr>
            <p:ph sz="quarter" idx="4"/>
          </p:nvPr>
        </p:nvSpPr>
        <p:spPr>
          <a:xfrm>
            <a:off x="5119213" y="2398408"/>
            <a:ext cx="4454372" cy="4357393"/>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503880" y="301115"/>
            <a:ext cx="3315412" cy="1281483"/>
          </a:xfrm>
        </p:spPr>
        <p:txBody>
          <a:bodyPr anchor="b"/>
          <a:lstStyle>
            <a:lvl1pPr algn="l">
              <a:defRPr sz="2200" b="1"/>
            </a:lvl1pPr>
          </a:lstStyle>
          <a:p>
            <a:r>
              <a:rPr lang="de-DE" smtClean="0"/>
              <a:t>Mastertitelformat bearbeiten</a:t>
            </a:r>
            <a:endParaRPr lang="de-DE"/>
          </a:p>
        </p:txBody>
      </p:sp>
      <p:sp>
        <p:nvSpPr>
          <p:cNvPr id="3" name="Inhaltsplatzhalter 2"/>
          <p:cNvSpPr>
            <a:spLocks noGrp="1"/>
          </p:cNvSpPr>
          <p:nvPr>
            <p:ph idx="1"/>
          </p:nvPr>
        </p:nvSpPr>
        <p:spPr>
          <a:xfrm>
            <a:off x="3940005" y="301114"/>
            <a:ext cx="5633574" cy="6454683"/>
          </a:xfrm>
        </p:spPr>
        <p:txBody>
          <a:bodyPr/>
          <a:lstStyle>
            <a:lvl1pPr>
              <a:defRPr sz="35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3880" y="1582599"/>
            <a:ext cx="3315412" cy="5173200"/>
          </a:xfrm>
        </p:spPr>
        <p:txBody>
          <a:bodyPr/>
          <a:lstStyle>
            <a:lvl1pPr marL="0" indent="0">
              <a:buNone/>
              <a:defRPr sz="1500"/>
            </a:lvl1pPr>
            <a:lvl2pPr marL="503920" indent="0">
              <a:buNone/>
              <a:defRPr sz="1300"/>
            </a:lvl2pPr>
            <a:lvl3pPr marL="1007838" indent="0">
              <a:buNone/>
              <a:defRPr sz="1100"/>
            </a:lvl3pPr>
            <a:lvl4pPr marL="1511758" indent="0">
              <a:buNone/>
              <a:defRPr sz="1000"/>
            </a:lvl4pPr>
            <a:lvl5pPr marL="2015677" indent="0">
              <a:buNone/>
              <a:defRPr sz="1000"/>
            </a:lvl5pPr>
            <a:lvl6pPr marL="2519597" indent="0">
              <a:buNone/>
              <a:defRPr sz="1000"/>
            </a:lvl6pPr>
            <a:lvl7pPr marL="3023515" indent="0">
              <a:buNone/>
              <a:defRPr sz="1000"/>
            </a:lvl7pPr>
            <a:lvl8pPr marL="3527435" indent="0">
              <a:buNone/>
              <a:defRPr sz="1000"/>
            </a:lvl8pPr>
            <a:lvl9pPr marL="4031354" indent="0">
              <a:buNone/>
              <a:defRPr sz="1000"/>
            </a:lvl9pPr>
          </a:lstStyle>
          <a:p>
            <a:pPr lvl="0"/>
            <a:r>
              <a:rPr lang="de-DE" smtClean="0"/>
              <a:t>Mastertextformat bearbeiten</a:t>
            </a:r>
          </a:p>
        </p:txBody>
      </p:sp>
      <p:sp>
        <p:nvSpPr>
          <p:cNvPr id="5"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75251" y="5293997"/>
            <a:ext cx="6046470" cy="624986"/>
          </a:xfrm>
        </p:spPr>
        <p:txBody>
          <a:bodyPr anchor="b"/>
          <a:lstStyle>
            <a:lvl1pPr algn="l">
              <a:defRPr sz="2200" b="1"/>
            </a:lvl1pPr>
          </a:lstStyle>
          <a:p>
            <a:r>
              <a:rPr lang="de-DE" smtClean="0"/>
              <a:t>Mastertitelformat bearbeiten</a:t>
            </a:r>
            <a:endParaRPr lang="de-DE"/>
          </a:p>
        </p:txBody>
      </p:sp>
      <p:sp>
        <p:nvSpPr>
          <p:cNvPr id="3" name="Bildplatzhalter 2"/>
          <p:cNvSpPr>
            <a:spLocks noGrp="1"/>
          </p:cNvSpPr>
          <p:nvPr>
            <p:ph type="pic" idx="1"/>
          </p:nvPr>
        </p:nvSpPr>
        <p:spPr>
          <a:xfrm>
            <a:off x="1975251" y="675754"/>
            <a:ext cx="6046470" cy="4537710"/>
          </a:xfrm>
        </p:spPr>
        <p:txBody>
          <a:bodyPr rtlCol="0">
            <a:normAutofit/>
          </a:bodyPr>
          <a:lstStyle>
            <a:lvl1pPr marL="0" indent="0">
              <a:buNone/>
              <a:defRPr sz="3500"/>
            </a:lvl1pPr>
            <a:lvl2pPr marL="503920" indent="0">
              <a:buNone/>
              <a:defRPr sz="3100"/>
            </a:lvl2pPr>
            <a:lvl3pPr marL="1007838" indent="0">
              <a:buNone/>
              <a:defRPr sz="2600"/>
            </a:lvl3pPr>
            <a:lvl4pPr marL="1511758" indent="0">
              <a:buNone/>
              <a:defRPr sz="2200"/>
            </a:lvl4pPr>
            <a:lvl5pPr marL="2015677" indent="0">
              <a:buNone/>
              <a:defRPr sz="2200"/>
            </a:lvl5pPr>
            <a:lvl6pPr marL="2519597" indent="0">
              <a:buNone/>
              <a:defRPr sz="2200"/>
            </a:lvl6pPr>
            <a:lvl7pPr marL="3023515" indent="0">
              <a:buNone/>
              <a:defRPr sz="2200"/>
            </a:lvl7pPr>
            <a:lvl8pPr marL="3527435" indent="0">
              <a:buNone/>
              <a:defRPr sz="2200"/>
            </a:lvl8pPr>
            <a:lvl9pPr marL="4031354" indent="0">
              <a:buNone/>
              <a:defRPr sz="2200"/>
            </a:lvl9pPr>
          </a:lstStyle>
          <a:p>
            <a:pPr lvl="0"/>
            <a:endParaRPr lang="de-DE" noProof="0"/>
          </a:p>
        </p:txBody>
      </p:sp>
      <p:sp>
        <p:nvSpPr>
          <p:cNvPr id="4" name="Textplatzhalter 3"/>
          <p:cNvSpPr>
            <a:spLocks noGrp="1"/>
          </p:cNvSpPr>
          <p:nvPr>
            <p:ph type="body" sz="half" idx="2"/>
          </p:nvPr>
        </p:nvSpPr>
        <p:spPr>
          <a:xfrm>
            <a:off x="1975251" y="5918983"/>
            <a:ext cx="6046470" cy="887584"/>
          </a:xfrm>
        </p:spPr>
        <p:txBody>
          <a:bodyPr/>
          <a:lstStyle>
            <a:lvl1pPr marL="0" indent="0">
              <a:buNone/>
              <a:defRPr sz="1500"/>
            </a:lvl1pPr>
            <a:lvl2pPr marL="503920" indent="0">
              <a:buNone/>
              <a:defRPr sz="1300"/>
            </a:lvl2pPr>
            <a:lvl3pPr marL="1007838" indent="0">
              <a:buNone/>
              <a:defRPr sz="1100"/>
            </a:lvl3pPr>
            <a:lvl4pPr marL="1511758" indent="0">
              <a:buNone/>
              <a:defRPr sz="1000"/>
            </a:lvl4pPr>
            <a:lvl5pPr marL="2015677" indent="0">
              <a:buNone/>
              <a:defRPr sz="1000"/>
            </a:lvl5pPr>
            <a:lvl6pPr marL="2519597" indent="0">
              <a:buNone/>
              <a:defRPr sz="1000"/>
            </a:lvl6pPr>
            <a:lvl7pPr marL="3023515" indent="0">
              <a:buNone/>
              <a:defRPr sz="1000"/>
            </a:lvl7pPr>
            <a:lvl8pPr marL="3527435" indent="0">
              <a:buNone/>
              <a:defRPr sz="1000"/>
            </a:lvl8pPr>
            <a:lvl9pPr marL="4031354" indent="0">
              <a:buNone/>
              <a:defRPr sz="1000"/>
            </a:lvl9pPr>
          </a:lstStyle>
          <a:p>
            <a:pPr lvl="0"/>
            <a:r>
              <a:rPr lang="de-DE" smtClean="0"/>
              <a:t>Mastertextformat bearbeiten</a:t>
            </a:r>
          </a:p>
        </p:txBody>
      </p:sp>
      <p:sp>
        <p:nvSpPr>
          <p:cNvPr id="5" name="Fußzeilenplatzhalter 4"/>
          <p:cNvSpPr>
            <a:spLocks noGrp="1"/>
          </p:cNvSpPr>
          <p:nvPr>
            <p:ph type="ftr" sz="quarter" idx="10"/>
          </p:nvPr>
        </p:nvSpPr>
        <p:spPr/>
        <p:txBody>
          <a:bodyPr/>
          <a:lstStyle>
            <a:lvl1pPr>
              <a:defRPr/>
            </a:lvl1pPr>
          </a:lstStyle>
          <a:p>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503238" y="1408113"/>
            <a:ext cx="6467475" cy="1001712"/>
          </a:xfrm>
          <a:prstGeom prst="rect">
            <a:avLst/>
          </a:prstGeom>
          <a:noFill/>
          <a:ln w="9525">
            <a:noFill/>
            <a:miter lim="800000"/>
            <a:headEnd/>
            <a:tailEnd/>
          </a:ln>
        </p:spPr>
        <p:txBody>
          <a:bodyPr vert="horz" wrap="square" lIns="100783" tIns="50392" rIns="100783" bIns="50392" numCol="1" anchor="t" anchorCtr="0" compatLnSpc="1">
            <a:prstTxWarp prst="textNoShape">
              <a:avLst/>
            </a:prstTxWarp>
          </a:bodyPr>
          <a:lstStyle/>
          <a:p>
            <a:pPr lvl="0"/>
            <a:r>
              <a:rPr lang="de-DE" smtClean="0"/>
              <a:t>Mastertitelformat bearbeiten</a:t>
            </a:r>
          </a:p>
        </p:txBody>
      </p:sp>
      <p:sp>
        <p:nvSpPr>
          <p:cNvPr id="1027" name="Textplatzhalter 2"/>
          <p:cNvSpPr>
            <a:spLocks noGrp="1"/>
          </p:cNvSpPr>
          <p:nvPr>
            <p:ph type="body" idx="1"/>
          </p:nvPr>
        </p:nvSpPr>
        <p:spPr bwMode="auto">
          <a:xfrm>
            <a:off x="503238" y="2486025"/>
            <a:ext cx="9070975" cy="4270375"/>
          </a:xfrm>
          <a:prstGeom prst="rect">
            <a:avLst/>
          </a:prstGeom>
          <a:noFill/>
          <a:ln w="9525">
            <a:noFill/>
            <a:miter lim="800000"/>
            <a:headEnd/>
            <a:tailEnd/>
          </a:ln>
        </p:spPr>
        <p:txBody>
          <a:bodyPr vert="horz" wrap="square" lIns="100783" tIns="50392" rIns="100783" bIns="50392"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 name="Fußzeilenplatzhalter 4"/>
          <p:cNvSpPr>
            <a:spLocks noGrp="1"/>
          </p:cNvSpPr>
          <p:nvPr>
            <p:ph type="ftr" sz="quarter" idx="3"/>
          </p:nvPr>
        </p:nvSpPr>
        <p:spPr>
          <a:xfrm>
            <a:off x="2085975" y="7251700"/>
            <a:ext cx="6838950" cy="403225"/>
          </a:xfrm>
          <a:prstGeom prst="rect">
            <a:avLst/>
          </a:prstGeom>
        </p:spPr>
        <p:txBody>
          <a:bodyPr vert="horz" wrap="square" lIns="100783" tIns="50392" rIns="100783" bIns="50392" numCol="1" anchor="ctr" anchorCtr="0" compatLnSpc="1">
            <a:prstTxWarp prst="textNoShape">
              <a:avLst/>
            </a:prstTxWarp>
          </a:bodyPr>
          <a:lstStyle>
            <a:lvl1pPr algn="ctr">
              <a:defRPr sz="1300">
                <a:solidFill>
                  <a:srgbClr val="262626"/>
                </a:solidFill>
                <a:latin typeface="Calibri" pitchFamily="34" charset="0"/>
              </a:defRPr>
            </a:lvl1pPr>
          </a:lstStyle>
          <a:p>
            <a:endParaRPr lang="de-DE"/>
          </a:p>
        </p:txBody>
      </p:sp>
    </p:spTree>
  </p:cSld>
  <p:clrMap bg1="lt1" tx1="dk1" bg2="lt2" tx2="dk2" accent1="accent1" accent2="accent2" accent3="accent3" accent4="accent4" accent5="accent5" accent6="accent6" hlink="hlink" folHlink="folHlink"/>
  <p:sldLayoutIdLst>
    <p:sldLayoutId id="2147483674"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 id="2147483671" r:id="rId12"/>
    <p:sldLayoutId id="2147483672" r:id="rId13"/>
    <p:sldLayoutId id="2147483673" r:id="rId14"/>
  </p:sldLayoutIdLst>
  <p:hf hdr="0" ftr="0"/>
  <p:txStyles>
    <p:titleStyle>
      <a:lvl1pPr algn="l" defTabSz="503238" rtl="0" fontAlgn="base">
        <a:spcBef>
          <a:spcPct val="0"/>
        </a:spcBef>
        <a:spcAft>
          <a:spcPct val="0"/>
        </a:spcAft>
        <a:defRPr sz="3300" kern="1200">
          <a:solidFill>
            <a:srgbClr val="12408B"/>
          </a:solidFill>
          <a:latin typeface="+mj-lt"/>
          <a:ea typeface="ＭＳ Ｐゴシック" pitchFamily="34" charset="-128"/>
          <a:cs typeface="+mj-cs"/>
        </a:defRPr>
      </a:lvl1pPr>
      <a:lvl2pPr algn="l" defTabSz="503238" rtl="0" fontAlgn="base">
        <a:spcBef>
          <a:spcPct val="0"/>
        </a:spcBef>
        <a:spcAft>
          <a:spcPct val="0"/>
        </a:spcAft>
        <a:defRPr sz="3300">
          <a:solidFill>
            <a:srgbClr val="12408B"/>
          </a:solidFill>
          <a:latin typeface="Calibri" pitchFamily="34" charset="0"/>
          <a:ea typeface="ＭＳ Ｐゴシック" pitchFamily="34" charset="-128"/>
        </a:defRPr>
      </a:lvl2pPr>
      <a:lvl3pPr algn="l" defTabSz="503238" rtl="0" fontAlgn="base">
        <a:spcBef>
          <a:spcPct val="0"/>
        </a:spcBef>
        <a:spcAft>
          <a:spcPct val="0"/>
        </a:spcAft>
        <a:defRPr sz="3300">
          <a:solidFill>
            <a:srgbClr val="12408B"/>
          </a:solidFill>
          <a:latin typeface="Calibri" pitchFamily="34" charset="0"/>
          <a:ea typeface="ＭＳ Ｐゴシック" pitchFamily="34" charset="-128"/>
        </a:defRPr>
      </a:lvl3pPr>
      <a:lvl4pPr algn="l" defTabSz="503238" rtl="0" fontAlgn="base">
        <a:spcBef>
          <a:spcPct val="0"/>
        </a:spcBef>
        <a:spcAft>
          <a:spcPct val="0"/>
        </a:spcAft>
        <a:defRPr sz="3300">
          <a:solidFill>
            <a:srgbClr val="12408B"/>
          </a:solidFill>
          <a:latin typeface="Calibri" pitchFamily="34" charset="0"/>
          <a:ea typeface="ＭＳ Ｐゴシック" pitchFamily="34" charset="-128"/>
        </a:defRPr>
      </a:lvl4pPr>
      <a:lvl5pPr algn="l" defTabSz="503238" rtl="0" fontAlgn="base">
        <a:spcBef>
          <a:spcPct val="0"/>
        </a:spcBef>
        <a:spcAft>
          <a:spcPct val="0"/>
        </a:spcAft>
        <a:defRPr sz="3300">
          <a:solidFill>
            <a:srgbClr val="12408B"/>
          </a:solidFill>
          <a:latin typeface="Calibri" pitchFamily="34" charset="0"/>
          <a:ea typeface="ＭＳ Ｐゴシック" pitchFamily="34" charset="-128"/>
        </a:defRPr>
      </a:lvl5pPr>
      <a:lvl6pPr marL="457200" algn="l" defTabSz="503238" rtl="0" fontAlgn="base">
        <a:spcBef>
          <a:spcPct val="0"/>
        </a:spcBef>
        <a:spcAft>
          <a:spcPct val="0"/>
        </a:spcAft>
        <a:defRPr sz="3300">
          <a:solidFill>
            <a:srgbClr val="12408B"/>
          </a:solidFill>
          <a:latin typeface="Calibri" pitchFamily="34" charset="0"/>
          <a:ea typeface="ＭＳ Ｐゴシック" pitchFamily="34" charset="-128"/>
        </a:defRPr>
      </a:lvl6pPr>
      <a:lvl7pPr marL="914400" algn="l" defTabSz="503238" rtl="0" fontAlgn="base">
        <a:spcBef>
          <a:spcPct val="0"/>
        </a:spcBef>
        <a:spcAft>
          <a:spcPct val="0"/>
        </a:spcAft>
        <a:defRPr sz="3300">
          <a:solidFill>
            <a:srgbClr val="12408B"/>
          </a:solidFill>
          <a:latin typeface="Calibri" pitchFamily="34" charset="0"/>
          <a:ea typeface="ＭＳ Ｐゴシック" pitchFamily="34" charset="-128"/>
        </a:defRPr>
      </a:lvl7pPr>
      <a:lvl8pPr marL="1371600" algn="l" defTabSz="503238" rtl="0" fontAlgn="base">
        <a:spcBef>
          <a:spcPct val="0"/>
        </a:spcBef>
        <a:spcAft>
          <a:spcPct val="0"/>
        </a:spcAft>
        <a:defRPr sz="3300">
          <a:solidFill>
            <a:srgbClr val="12408B"/>
          </a:solidFill>
          <a:latin typeface="Calibri" pitchFamily="34" charset="0"/>
          <a:ea typeface="ＭＳ Ｐゴシック" pitchFamily="34" charset="-128"/>
        </a:defRPr>
      </a:lvl8pPr>
      <a:lvl9pPr marL="1828800" algn="l" defTabSz="503238" rtl="0" fontAlgn="base">
        <a:spcBef>
          <a:spcPct val="0"/>
        </a:spcBef>
        <a:spcAft>
          <a:spcPct val="0"/>
        </a:spcAft>
        <a:defRPr sz="3300">
          <a:solidFill>
            <a:srgbClr val="12408B"/>
          </a:solidFill>
          <a:latin typeface="Calibri" pitchFamily="34" charset="0"/>
          <a:ea typeface="ＭＳ Ｐゴシック" pitchFamily="34" charset="-128"/>
        </a:defRPr>
      </a:lvl9pPr>
    </p:titleStyle>
    <p:bodyStyle>
      <a:lvl1pPr marL="376238" indent="-376238" algn="l" defTabSz="503238" rtl="0" fontAlgn="base">
        <a:lnSpc>
          <a:spcPts val="3313"/>
        </a:lnSpc>
        <a:spcBef>
          <a:spcPts val="525"/>
        </a:spcBef>
        <a:spcAft>
          <a:spcPct val="0"/>
        </a:spcAft>
        <a:buFont typeface="Arial" pitchFamily="34" charset="0"/>
        <a:buChar char="•"/>
        <a:defRPr sz="2200" kern="1200">
          <a:solidFill>
            <a:srgbClr val="595959"/>
          </a:solidFill>
          <a:latin typeface="+mn-lt"/>
          <a:ea typeface="ＭＳ Ｐゴシック" pitchFamily="34" charset="-128"/>
          <a:cs typeface="+mn-cs"/>
        </a:defRPr>
      </a:lvl1pPr>
      <a:lvl2pPr marL="817563" indent="-314325" algn="l" defTabSz="503238" rtl="0" fontAlgn="base">
        <a:lnSpc>
          <a:spcPts val="3313"/>
        </a:lnSpc>
        <a:spcBef>
          <a:spcPts val="525"/>
        </a:spcBef>
        <a:spcAft>
          <a:spcPct val="0"/>
        </a:spcAft>
        <a:buFont typeface="Arial" pitchFamily="34" charset="0"/>
        <a:buChar char="–"/>
        <a:defRPr sz="2200" kern="1200">
          <a:solidFill>
            <a:srgbClr val="595959"/>
          </a:solidFill>
          <a:latin typeface="+mn-lt"/>
          <a:ea typeface="ＭＳ Ｐゴシック" pitchFamily="34" charset="-128"/>
          <a:cs typeface="+mn-cs"/>
        </a:defRPr>
      </a:lvl2pPr>
      <a:lvl3pPr marL="1258888" indent="-250825" algn="l" defTabSz="503238" rtl="0" fontAlgn="base">
        <a:lnSpc>
          <a:spcPts val="3313"/>
        </a:lnSpc>
        <a:spcBef>
          <a:spcPts val="525"/>
        </a:spcBef>
        <a:spcAft>
          <a:spcPct val="0"/>
        </a:spcAft>
        <a:buFont typeface="Arial" pitchFamily="34" charset="0"/>
        <a:buChar char="•"/>
        <a:defRPr sz="2200" kern="1200">
          <a:solidFill>
            <a:srgbClr val="595959"/>
          </a:solidFill>
          <a:latin typeface="+mn-lt"/>
          <a:ea typeface="ＭＳ Ｐゴシック" pitchFamily="34" charset="-128"/>
          <a:cs typeface="+mn-cs"/>
        </a:defRPr>
      </a:lvl3pPr>
      <a:lvl4pPr marL="1763713" indent="-250825" algn="l" defTabSz="503238" rtl="0" fontAlgn="base">
        <a:lnSpc>
          <a:spcPts val="3313"/>
        </a:lnSpc>
        <a:spcBef>
          <a:spcPts val="525"/>
        </a:spcBef>
        <a:spcAft>
          <a:spcPct val="0"/>
        </a:spcAft>
        <a:buFont typeface="Arial" pitchFamily="34" charset="0"/>
        <a:buChar char="–"/>
        <a:defRPr sz="2200" kern="1200">
          <a:solidFill>
            <a:srgbClr val="595959"/>
          </a:solidFill>
          <a:latin typeface="+mn-lt"/>
          <a:ea typeface="ＭＳ Ｐゴシック" pitchFamily="34" charset="-128"/>
          <a:cs typeface="+mn-cs"/>
        </a:defRPr>
      </a:lvl4pPr>
      <a:lvl5pPr marL="2266950" indent="-250825" algn="l" defTabSz="503238" rtl="0" fontAlgn="base">
        <a:lnSpc>
          <a:spcPts val="3313"/>
        </a:lnSpc>
        <a:spcBef>
          <a:spcPts val="525"/>
        </a:spcBef>
        <a:spcAft>
          <a:spcPct val="0"/>
        </a:spcAft>
        <a:buFont typeface="Arial" pitchFamily="34" charset="0"/>
        <a:buChar char="»"/>
        <a:defRPr sz="2200" kern="1200">
          <a:solidFill>
            <a:srgbClr val="595959"/>
          </a:solidFill>
          <a:latin typeface="+mn-lt"/>
          <a:ea typeface="ＭＳ Ｐゴシック" pitchFamily="34" charset="-128"/>
          <a:cs typeface="+mn-cs"/>
        </a:defRPr>
      </a:lvl5pPr>
      <a:lvl6pPr marL="2771557" indent="-251960" algn="l" defTabSz="503920" rtl="0" eaLnBrk="1" latinLnBrk="0" hangingPunct="1">
        <a:spcBef>
          <a:spcPct val="20000"/>
        </a:spcBef>
        <a:buFont typeface="Arial"/>
        <a:buChar char="•"/>
        <a:defRPr sz="2200" kern="1200">
          <a:solidFill>
            <a:schemeClr val="tx1"/>
          </a:solidFill>
          <a:latin typeface="+mn-lt"/>
          <a:ea typeface="+mn-ea"/>
          <a:cs typeface="+mn-cs"/>
        </a:defRPr>
      </a:lvl6pPr>
      <a:lvl7pPr marL="3275476" indent="-251960" algn="l" defTabSz="503920" rtl="0" eaLnBrk="1" latinLnBrk="0" hangingPunct="1">
        <a:spcBef>
          <a:spcPct val="20000"/>
        </a:spcBef>
        <a:buFont typeface="Arial"/>
        <a:buChar char="•"/>
        <a:defRPr sz="2200" kern="1200">
          <a:solidFill>
            <a:schemeClr val="tx1"/>
          </a:solidFill>
          <a:latin typeface="+mn-lt"/>
          <a:ea typeface="+mn-ea"/>
          <a:cs typeface="+mn-cs"/>
        </a:defRPr>
      </a:lvl7pPr>
      <a:lvl8pPr marL="3779395" indent="-251960" algn="l" defTabSz="503920" rtl="0" eaLnBrk="1" latinLnBrk="0" hangingPunct="1">
        <a:spcBef>
          <a:spcPct val="20000"/>
        </a:spcBef>
        <a:buFont typeface="Arial"/>
        <a:buChar char="•"/>
        <a:defRPr sz="2200" kern="1200">
          <a:solidFill>
            <a:schemeClr val="tx1"/>
          </a:solidFill>
          <a:latin typeface="+mn-lt"/>
          <a:ea typeface="+mn-ea"/>
          <a:cs typeface="+mn-cs"/>
        </a:defRPr>
      </a:lvl8pPr>
      <a:lvl9pPr marL="4283314" indent="-251960" algn="l" defTabSz="50392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de-DE"/>
      </a:defPPr>
      <a:lvl1pPr marL="0" algn="l" defTabSz="503920" rtl="0" eaLnBrk="1" latinLnBrk="0" hangingPunct="1">
        <a:defRPr sz="2000" kern="1200">
          <a:solidFill>
            <a:schemeClr val="tx1"/>
          </a:solidFill>
          <a:latin typeface="+mn-lt"/>
          <a:ea typeface="+mn-ea"/>
          <a:cs typeface="+mn-cs"/>
        </a:defRPr>
      </a:lvl1pPr>
      <a:lvl2pPr marL="503920" algn="l" defTabSz="503920" rtl="0" eaLnBrk="1" latinLnBrk="0" hangingPunct="1">
        <a:defRPr sz="2000" kern="1200">
          <a:solidFill>
            <a:schemeClr val="tx1"/>
          </a:solidFill>
          <a:latin typeface="+mn-lt"/>
          <a:ea typeface="+mn-ea"/>
          <a:cs typeface="+mn-cs"/>
        </a:defRPr>
      </a:lvl2pPr>
      <a:lvl3pPr marL="1007838" algn="l" defTabSz="503920" rtl="0" eaLnBrk="1" latinLnBrk="0" hangingPunct="1">
        <a:defRPr sz="2000" kern="1200">
          <a:solidFill>
            <a:schemeClr val="tx1"/>
          </a:solidFill>
          <a:latin typeface="+mn-lt"/>
          <a:ea typeface="+mn-ea"/>
          <a:cs typeface="+mn-cs"/>
        </a:defRPr>
      </a:lvl3pPr>
      <a:lvl4pPr marL="1511758" algn="l" defTabSz="503920" rtl="0" eaLnBrk="1" latinLnBrk="0" hangingPunct="1">
        <a:defRPr sz="2000" kern="1200">
          <a:solidFill>
            <a:schemeClr val="tx1"/>
          </a:solidFill>
          <a:latin typeface="+mn-lt"/>
          <a:ea typeface="+mn-ea"/>
          <a:cs typeface="+mn-cs"/>
        </a:defRPr>
      </a:lvl4pPr>
      <a:lvl5pPr marL="2015677" algn="l" defTabSz="503920" rtl="0" eaLnBrk="1" latinLnBrk="0" hangingPunct="1">
        <a:defRPr sz="2000" kern="1200">
          <a:solidFill>
            <a:schemeClr val="tx1"/>
          </a:solidFill>
          <a:latin typeface="+mn-lt"/>
          <a:ea typeface="+mn-ea"/>
          <a:cs typeface="+mn-cs"/>
        </a:defRPr>
      </a:lvl5pPr>
      <a:lvl6pPr marL="2519597" algn="l" defTabSz="503920" rtl="0" eaLnBrk="1" latinLnBrk="0" hangingPunct="1">
        <a:defRPr sz="2000" kern="1200">
          <a:solidFill>
            <a:schemeClr val="tx1"/>
          </a:solidFill>
          <a:latin typeface="+mn-lt"/>
          <a:ea typeface="+mn-ea"/>
          <a:cs typeface="+mn-cs"/>
        </a:defRPr>
      </a:lvl6pPr>
      <a:lvl7pPr marL="3023515" algn="l" defTabSz="503920" rtl="0" eaLnBrk="1" latinLnBrk="0" hangingPunct="1">
        <a:defRPr sz="2000" kern="1200">
          <a:solidFill>
            <a:schemeClr val="tx1"/>
          </a:solidFill>
          <a:latin typeface="+mn-lt"/>
          <a:ea typeface="+mn-ea"/>
          <a:cs typeface="+mn-cs"/>
        </a:defRPr>
      </a:lvl7pPr>
      <a:lvl8pPr marL="3527435" algn="l" defTabSz="503920" rtl="0" eaLnBrk="1" latinLnBrk="0" hangingPunct="1">
        <a:defRPr sz="2000" kern="1200">
          <a:solidFill>
            <a:schemeClr val="tx1"/>
          </a:solidFill>
          <a:latin typeface="+mn-lt"/>
          <a:ea typeface="+mn-ea"/>
          <a:cs typeface="+mn-cs"/>
        </a:defRPr>
      </a:lvl8pPr>
      <a:lvl9pPr marL="4031354" algn="l" defTabSz="50392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9"/>
          <p:cNvSpPr>
            <a:spLocks noGrp="1"/>
          </p:cNvSpPr>
          <p:nvPr>
            <p:ph type="ctrTitle"/>
          </p:nvPr>
        </p:nvSpPr>
        <p:spPr>
          <a:xfrm>
            <a:off x="755650" y="1800225"/>
            <a:ext cx="8566150" cy="1789113"/>
          </a:xfrm>
        </p:spPr>
        <p:txBody>
          <a:bodyPr>
            <a:normAutofit fontScale="90000"/>
          </a:bodyPr>
          <a:lstStyle/>
          <a:p>
            <a:r>
              <a:rPr lang="en-US" b="1" dirty="0" smtClean="0">
                <a:effectLst>
                  <a:outerShdw blurRad="38100" dist="38100" dir="2700000" algn="tl">
                    <a:srgbClr val="C0C0C0"/>
                  </a:outerShdw>
                </a:effectLst>
              </a:rPr>
              <a:t>Preparing RI for the Mechanical Manufacturing and Surface Preparation of 300 XFEL Cavities</a:t>
            </a:r>
          </a:p>
        </p:txBody>
      </p:sp>
      <p:sp>
        <p:nvSpPr>
          <p:cNvPr id="15363" name="Untertitel 10"/>
          <p:cNvSpPr>
            <a:spLocks noGrp="1"/>
          </p:cNvSpPr>
          <p:nvPr>
            <p:ph type="subTitle" idx="1"/>
          </p:nvPr>
        </p:nvSpPr>
        <p:spPr>
          <a:xfrm>
            <a:off x="755650" y="3629025"/>
            <a:ext cx="8566150" cy="2168525"/>
          </a:xfrm>
        </p:spPr>
        <p:txBody>
          <a:bodyPr/>
          <a:lstStyle/>
          <a:p>
            <a:endParaRPr lang="de-DE" dirty="0" smtClean="0"/>
          </a:p>
          <a:p>
            <a:r>
              <a:rPr lang="de-DE" dirty="0" smtClean="0"/>
              <a:t>Michael Pekeler</a:t>
            </a:r>
          </a:p>
          <a:p>
            <a:r>
              <a:rPr lang="de-DE" dirty="0" smtClean="0"/>
              <a:t>RI Research Instruments GmbH</a:t>
            </a:r>
          </a:p>
          <a:p>
            <a:r>
              <a:rPr lang="de-DE" dirty="0" smtClean="0"/>
              <a:t>Friedrich-Ebert-Str. 1</a:t>
            </a:r>
          </a:p>
          <a:p>
            <a:r>
              <a:rPr lang="de-DE" dirty="0" smtClean="0"/>
              <a:t>51429 Bergisch Gladbach</a:t>
            </a:r>
          </a:p>
          <a:p>
            <a:endParaRPr lang="de-DE" dirty="0" smtClean="0"/>
          </a:p>
        </p:txBody>
      </p:sp>
      <p:sp>
        <p:nvSpPr>
          <p:cNvPr id="4" name="Datumsplatzhalter 3"/>
          <p:cNvSpPr>
            <a:spLocks noGrp="1"/>
          </p:cNvSpPr>
          <p:nvPr>
            <p:ph type="dt" sz="quarter" idx="10"/>
          </p:nvPr>
        </p:nvSpPr>
        <p:spPr>
          <a:xfrm>
            <a:off x="720725" y="7248525"/>
            <a:ext cx="1222375" cy="401638"/>
          </a:xfrm>
        </p:spPr>
        <p:txBody>
          <a:bodyPr/>
          <a:lstStyle/>
          <a:p>
            <a:fld id="{B5D07F05-2497-4C17-89F4-937F30A375F1}" type="datetime1">
              <a:rPr lang="de-DE"/>
              <a:pPr/>
              <a:t>24.07.2011</a:t>
            </a:fld>
            <a:endParaRPr lang="de-DE"/>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title"/>
          </p:nvPr>
        </p:nvSpPr>
        <p:spPr>
          <a:xfrm>
            <a:off x="520278" y="541065"/>
            <a:ext cx="7470775" cy="573087"/>
          </a:xfrm>
        </p:spPr>
        <p:txBody>
          <a:bodyPr/>
          <a:lstStyle/>
          <a:p>
            <a:r>
              <a:rPr lang="en-US" dirty="0" smtClean="0"/>
              <a:t>European XFEL cavity production</a:t>
            </a:r>
            <a:br>
              <a:rPr lang="en-US" dirty="0" smtClean="0"/>
            </a:br>
            <a:r>
              <a:rPr lang="en-US" dirty="0" smtClean="0"/>
              <a:t>time schedule</a:t>
            </a:r>
          </a:p>
        </p:txBody>
      </p:sp>
      <p:sp>
        <p:nvSpPr>
          <p:cNvPr id="113669" name="Rectangle 5"/>
          <p:cNvSpPr>
            <a:spLocks/>
          </p:cNvSpPr>
          <p:nvPr/>
        </p:nvSpPr>
        <p:spPr bwMode="auto">
          <a:xfrm>
            <a:off x="488339" y="4572768"/>
            <a:ext cx="9014882" cy="2737049"/>
          </a:xfrm>
          <a:prstGeom prst="rect">
            <a:avLst/>
          </a:prstGeom>
          <a:noFill/>
          <a:ln w="9525">
            <a:noFill/>
            <a:miter lim="800000"/>
            <a:headEnd/>
            <a:tailEnd/>
          </a:ln>
        </p:spPr>
        <p:txBody>
          <a:bodyPr lIns="100783" tIns="50392" rIns="100783" bIns="50392"/>
          <a:lstStyle/>
          <a:p>
            <a:pPr marL="268288" indent="-268288">
              <a:buFont typeface="Wingdings" pitchFamily="2" charset="2"/>
              <a:buChar char="Ø"/>
            </a:pPr>
            <a:r>
              <a:rPr lang="en-US" sz="1800" dirty="0" smtClean="0">
                <a:latin typeface="Calibri" pitchFamily="34" charset="0"/>
              </a:rPr>
              <a:t>Two test pieces for pressure vessel qualification</a:t>
            </a:r>
          </a:p>
          <a:p>
            <a:pPr marL="268288" indent="-268288">
              <a:buFont typeface="Wingdings" pitchFamily="2" charset="2"/>
              <a:buChar char="Ø"/>
            </a:pPr>
            <a:r>
              <a:rPr lang="en-US" sz="1800" dirty="0" smtClean="0">
                <a:latin typeface="Calibri" pitchFamily="34" charset="0"/>
              </a:rPr>
              <a:t>Four dummy cavities stay at RI for implementing infrastructure</a:t>
            </a:r>
          </a:p>
          <a:p>
            <a:pPr marL="268288" indent="-268288">
              <a:buFont typeface="Wingdings" pitchFamily="2" charset="2"/>
              <a:buChar char="Ø"/>
            </a:pPr>
            <a:r>
              <a:rPr lang="en-US" sz="1800" dirty="0" smtClean="0">
                <a:latin typeface="Calibri" pitchFamily="34" charset="0"/>
              </a:rPr>
              <a:t>Four reference cavities, will be treated and tested at DESY first, if  test is ok, then mechanical manufacturing of series cavities can start. The reference cavities will then be retreated by RI in RI infrastructure. If test also ok, the series surface preparation can start</a:t>
            </a:r>
          </a:p>
          <a:p>
            <a:pPr marL="268288" indent="-268288">
              <a:buFont typeface="Wingdings" pitchFamily="2" charset="2"/>
              <a:buChar char="Ø"/>
            </a:pPr>
            <a:endParaRPr lang="en-US" sz="1800" dirty="0" smtClean="0">
              <a:latin typeface="Calibri" pitchFamily="34" charset="0"/>
            </a:endParaRPr>
          </a:p>
          <a:p>
            <a:pPr marL="898525" indent="-898525"/>
            <a:r>
              <a:rPr lang="en-US" sz="1800" dirty="0" smtClean="0">
                <a:latin typeface="Calibri" pitchFamily="34" charset="0"/>
              </a:rPr>
              <a:t>Status: 	Dummy and reference cavities on track</a:t>
            </a:r>
            <a:br>
              <a:rPr lang="en-US" sz="1800" dirty="0" smtClean="0">
                <a:latin typeface="Calibri" pitchFamily="34" charset="0"/>
              </a:rPr>
            </a:br>
            <a:r>
              <a:rPr lang="en-US" sz="1800" dirty="0" smtClean="0">
                <a:latin typeface="Calibri" pitchFamily="34" charset="0"/>
              </a:rPr>
              <a:t>First series material will arrive End of July at RI</a:t>
            </a:r>
            <a:br>
              <a:rPr lang="en-US" sz="1800" dirty="0" smtClean="0">
                <a:latin typeface="Calibri" pitchFamily="34" charset="0"/>
              </a:rPr>
            </a:br>
            <a:r>
              <a:rPr lang="en-US" sz="1800" dirty="0" smtClean="0">
                <a:latin typeface="Calibri" pitchFamily="34" charset="0"/>
              </a:rPr>
              <a:t>Mechanical Infrastructure finished</a:t>
            </a:r>
            <a:br>
              <a:rPr lang="en-US" sz="1800" dirty="0" smtClean="0">
                <a:latin typeface="Calibri" pitchFamily="34" charset="0"/>
              </a:rPr>
            </a:br>
            <a:r>
              <a:rPr lang="en-US" sz="1800" dirty="0" smtClean="0">
                <a:latin typeface="Calibri" pitchFamily="34" charset="0"/>
              </a:rPr>
              <a:t>Infrastructure for series preparation on schedule</a:t>
            </a:r>
          </a:p>
          <a:p>
            <a:pPr marL="173038" indent="-173038"/>
            <a:endParaRPr lang="en-US" sz="1800" dirty="0">
              <a:solidFill>
                <a:srgbClr val="12408B"/>
              </a:solidFill>
              <a:latin typeface="Calibri" pitchFamily="34" charset="0"/>
            </a:endParaRPr>
          </a:p>
        </p:txBody>
      </p:sp>
      <p:pic>
        <p:nvPicPr>
          <p:cNvPr id="58371" name="Picture 3"/>
          <p:cNvPicPr>
            <a:picLocks noChangeAspect="1" noChangeArrowheads="1"/>
          </p:cNvPicPr>
          <p:nvPr/>
        </p:nvPicPr>
        <p:blipFill>
          <a:blip r:embed="rId3"/>
          <a:srcRect/>
          <a:stretch>
            <a:fillRect/>
          </a:stretch>
        </p:blipFill>
        <p:spPr bwMode="auto">
          <a:xfrm>
            <a:off x="520278" y="1621185"/>
            <a:ext cx="8982943" cy="2787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title"/>
          </p:nvPr>
        </p:nvSpPr>
        <p:spPr>
          <a:xfrm>
            <a:off x="520278" y="541065"/>
            <a:ext cx="7470775" cy="573087"/>
          </a:xfrm>
        </p:spPr>
        <p:txBody>
          <a:bodyPr/>
          <a:lstStyle/>
          <a:p>
            <a:r>
              <a:rPr lang="en-US" dirty="0" smtClean="0"/>
              <a:t>New infrastructure at RI for XFEL production</a:t>
            </a:r>
          </a:p>
        </p:txBody>
      </p:sp>
      <p:pic>
        <p:nvPicPr>
          <p:cNvPr id="5"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64294" y="1693193"/>
            <a:ext cx="3294311" cy="24295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feld 5"/>
          <p:cNvSpPr txBox="1"/>
          <p:nvPr/>
        </p:nvSpPr>
        <p:spPr>
          <a:xfrm>
            <a:off x="646237" y="4122747"/>
            <a:ext cx="3816424" cy="1569660"/>
          </a:xfrm>
          <a:prstGeom prst="rect">
            <a:avLst/>
          </a:prstGeom>
          <a:noFill/>
          <a:ln>
            <a:solidFill>
              <a:schemeClr val="tx1"/>
            </a:solidFill>
          </a:ln>
        </p:spPr>
        <p:txBody>
          <a:bodyPr wrap="square" rtlCol="0">
            <a:spAutoFit/>
          </a:bodyPr>
          <a:lstStyle/>
          <a:p>
            <a:pPr>
              <a:buFont typeface="Wingdings" pitchFamily="2" charset="2"/>
              <a:buChar char="Ø"/>
            </a:pPr>
            <a:r>
              <a:rPr lang="en-US" sz="1600" b="1" dirty="0" smtClean="0">
                <a:solidFill>
                  <a:schemeClr val="tx2"/>
                </a:solidFill>
              </a:rPr>
              <a:t> 60 kV EB welder from Pro Beam</a:t>
            </a:r>
          </a:p>
          <a:p>
            <a:pPr>
              <a:buFont typeface="Wingdings" pitchFamily="2" charset="2"/>
              <a:buChar char="Ø"/>
            </a:pPr>
            <a:r>
              <a:rPr lang="en-US" sz="1600" b="1" dirty="0" smtClean="0">
                <a:solidFill>
                  <a:schemeClr val="tx2"/>
                </a:solidFill>
              </a:rPr>
              <a:t> Replaces our old small EB welder</a:t>
            </a:r>
          </a:p>
          <a:p>
            <a:pPr>
              <a:buFont typeface="Wingdings" pitchFamily="2" charset="2"/>
              <a:buChar char="Ø"/>
            </a:pPr>
            <a:r>
              <a:rPr lang="en-US" sz="1600" b="1" dirty="0" smtClean="0">
                <a:solidFill>
                  <a:schemeClr val="tx2"/>
                </a:solidFill>
              </a:rPr>
              <a:t> Pallet system</a:t>
            </a:r>
          </a:p>
          <a:p>
            <a:pPr>
              <a:buFont typeface="Wingdings" pitchFamily="2" charset="2"/>
              <a:buChar char="Ø"/>
            </a:pPr>
            <a:r>
              <a:rPr lang="en-US" sz="1600" b="1" dirty="0" smtClean="0">
                <a:solidFill>
                  <a:schemeClr val="tx2"/>
                </a:solidFill>
              </a:rPr>
              <a:t> Lock chamber (1E-3 mbar)</a:t>
            </a:r>
          </a:p>
          <a:p>
            <a:pPr>
              <a:buFont typeface="Wingdings" pitchFamily="2" charset="2"/>
              <a:buChar char="Ø"/>
            </a:pPr>
            <a:r>
              <a:rPr lang="en-US" sz="1600" b="1" dirty="0" smtClean="0">
                <a:solidFill>
                  <a:schemeClr val="tx2"/>
                </a:solidFill>
              </a:rPr>
              <a:t> Weld chamber (1E-6 mbar)</a:t>
            </a:r>
          </a:p>
          <a:p>
            <a:pPr>
              <a:buFont typeface="Wingdings" pitchFamily="2" charset="2"/>
              <a:buChar char="Ø"/>
            </a:pPr>
            <a:r>
              <a:rPr lang="en-US" sz="1600" b="1" dirty="0" smtClean="0">
                <a:solidFill>
                  <a:schemeClr val="tx2"/>
                </a:solidFill>
              </a:rPr>
              <a:t>Turbo pumps</a:t>
            </a:r>
          </a:p>
        </p:txBody>
      </p:sp>
      <p:pic>
        <p:nvPicPr>
          <p:cNvPr id="59394" name="Picture 2"/>
          <p:cNvPicPr>
            <a:picLocks noChangeAspect="1" noChangeArrowheads="1"/>
          </p:cNvPicPr>
          <p:nvPr/>
        </p:nvPicPr>
        <p:blipFill>
          <a:blip r:embed="rId4"/>
          <a:srcRect/>
          <a:stretch>
            <a:fillRect/>
          </a:stretch>
        </p:blipFill>
        <p:spPr bwMode="auto">
          <a:xfrm>
            <a:off x="5793509" y="1333153"/>
            <a:ext cx="3277663" cy="3992513"/>
          </a:xfrm>
          <a:prstGeom prst="rect">
            <a:avLst/>
          </a:prstGeom>
          <a:noFill/>
          <a:ln w="9525">
            <a:noFill/>
            <a:miter lim="800000"/>
            <a:headEnd/>
            <a:tailEnd/>
          </a:ln>
        </p:spPr>
      </p:pic>
      <p:sp>
        <p:nvSpPr>
          <p:cNvPr id="8" name="Textfeld 7"/>
          <p:cNvSpPr txBox="1"/>
          <p:nvPr/>
        </p:nvSpPr>
        <p:spPr>
          <a:xfrm>
            <a:off x="5542781" y="5293593"/>
            <a:ext cx="4248473" cy="1323439"/>
          </a:xfrm>
          <a:prstGeom prst="rect">
            <a:avLst/>
          </a:prstGeom>
          <a:noFill/>
          <a:ln>
            <a:solidFill>
              <a:schemeClr val="tx1"/>
            </a:solidFill>
          </a:ln>
        </p:spPr>
        <p:txBody>
          <a:bodyPr wrap="square" rtlCol="0">
            <a:spAutoFit/>
          </a:bodyPr>
          <a:lstStyle/>
          <a:p>
            <a:pPr marL="268288" indent="-268288">
              <a:buFont typeface="Wingdings" pitchFamily="2" charset="2"/>
              <a:buChar char="Ø"/>
            </a:pPr>
            <a:r>
              <a:rPr lang="en-US" sz="1600" b="1" dirty="0" smtClean="0">
                <a:solidFill>
                  <a:schemeClr val="tx2"/>
                </a:solidFill>
              </a:rPr>
              <a:t>800°C all metal annealing furnace</a:t>
            </a:r>
            <a:br>
              <a:rPr lang="en-US" sz="1600" b="1" dirty="0" smtClean="0">
                <a:solidFill>
                  <a:schemeClr val="tx2"/>
                </a:solidFill>
              </a:rPr>
            </a:br>
            <a:r>
              <a:rPr lang="en-US" sz="1600" b="1" dirty="0" smtClean="0">
                <a:solidFill>
                  <a:schemeClr val="tx2"/>
                </a:solidFill>
              </a:rPr>
              <a:t>from TAV, Italy</a:t>
            </a:r>
          </a:p>
          <a:p>
            <a:pPr marL="268288" indent="-268288">
              <a:buFont typeface="Wingdings" pitchFamily="2" charset="2"/>
              <a:buChar char="Ø"/>
            </a:pPr>
            <a:r>
              <a:rPr lang="en-US" sz="1600" b="1" dirty="0" smtClean="0">
                <a:solidFill>
                  <a:schemeClr val="tx2"/>
                </a:solidFill>
              </a:rPr>
              <a:t>Diameter 800 x 1500 high</a:t>
            </a:r>
          </a:p>
          <a:p>
            <a:pPr marL="268288" indent="-268288">
              <a:buFont typeface="Wingdings" pitchFamily="2" charset="2"/>
              <a:buChar char="Ø"/>
            </a:pPr>
            <a:r>
              <a:rPr lang="en-US" sz="1600" b="1" dirty="0" smtClean="0">
                <a:solidFill>
                  <a:schemeClr val="tx2"/>
                </a:solidFill>
              </a:rPr>
              <a:t>4 cavities in vertical position per run</a:t>
            </a:r>
          </a:p>
          <a:p>
            <a:pPr marL="268288" indent="-268288">
              <a:buFont typeface="Wingdings" pitchFamily="2" charset="2"/>
              <a:buChar char="Ø"/>
            </a:pPr>
            <a:r>
              <a:rPr lang="en-US" sz="1600" b="1" dirty="0" smtClean="0">
                <a:solidFill>
                  <a:schemeClr val="tx2"/>
                </a:solidFill>
              </a:rPr>
              <a:t>Cryo pump</a:t>
            </a:r>
          </a:p>
        </p:txBody>
      </p:sp>
      <p:sp>
        <p:nvSpPr>
          <p:cNvPr id="10" name="Textfeld 9"/>
          <p:cNvSpPr txBox="1"/>
          <p:nvPr/>
        </p:nvSpPr>
        <p:spPr>
          <a:xfrm>
            <a:off x="633864" y="5872559"/>
            <a:ext cx="7045711" cy="1077218"/>
          </a:xfrm>
          <a:prstGeom prst="rect">
            <a:avLst/>
          </a:prstGeom>
          <a:noFill/>
        </p:spPr>
        <p:txBody>
          <a:bodyPr wrap="none" rtlCol="0">
            <a:spAutoFit/>
          </a:bodyPr>
          <a:lstStyle/>
          <a:p>
            <a:pPr>
              <a:buFont typeface="Wingdings" pitchFamily="2" charset="2"/>
              <a:buChar char="Ø"/>
            </a:pPr>
            <a:r>
              <a:rPr lang="en-US" sz="1600" dirty="0" smtClean="0">
                <a:cs typeface="Arial" pitchFamily="34" charset="0"/>
              </a:rPr>
              <a:t> One more turning machine</a:t>
            </a:r>
          </a:p>
          <a:p>
            <a:pPr>
              <a:buFont typeface="Wingdings" pitchFamily="2" charset="2"/>
              <a:buChar char="Ø"/>
            </a:pPr>
            <a:r>
              <a:rPr lang="en-US" sz="1600" dirty="0" smtClean="0">
                <a:cs typeface="Arial" pitchFamily="34" charset="0"/>
              </a:rPr>
              <a:t> One more milling machine</a:t>
            </a:r>
          </a:p>
          <a:p>
            <a:pPr>
              <a:buFont typeface="Wingdings" pitchFamily="2" charset="2"/>
              <a:buChar char="Ø"/>
            </a:pPr>
            <a:r>
              <a:rPr lang="en-US" sz="1600" dirty="0" smtClean="0">
                <a:cs typeface="Arial" pitchFamily="34" charset="0"/>
              </a:rPr>
              <a:t> Two </a:t>
            </a:r>
            <a:r>
              <a:rPr lang="en-US" sz="1600" dirty="0" smtClean="0">
                <a:cs typeface="Arial" pitchFamily="34" charset="0"/>
              </a:rPr>
              <a:t>120°C </a:t>
            </a:r>
            <a:r>
              <a:rPr lang="en-US" sz="1600" dirty="0" smtClean="0">
                <a:cs typeface="Arial" pitchFamily="34" charset="0"/>
              </a:rPr>
              <a:t>baking chambers</a:t>
            </a:r>
          </a:p>
          <a:p>
            <a:pPr>
              <a:buFont typeface="Wingdings" pitchFamily="2" charset="2"/>
              <a:buChar char="Ø"/>
            </a:pPr>
            <a:r>
              <a:rPr lang="en-US" sz="1600" dirty="0" smtClean="0">
                <a:cs typeface="Arial" pitchFamily="34" charset="0"/>
              </a:rPr>
              <a:t> 4 pumping stations including RGA for SRF cavities and dry leak checker</a:t>
            </a:r>
          </a:p>
        </p:txBody>
      </p:sp>
      <p:sp>
        <p:nvSpPr>
          <p:cNvPr id="11" name="Textfeld 10"/>
          <p:cNvSpPr txBox="1"/>
          <p:nvPr/>
        </p:nvSpPr>
        <p:spPr>
          <a:xfrm>
            <a:off x="735483" y="6949777"/>
            <a:ext cx="8839746" cy="338554"/>
          </a:xfrm>
          <a:prstGeom prst="rect">
            <a:avLst/>
          </a:prstGeom>
          <a:noFill/>
          <a:ln>
            <a:solidFill>
              <a:schemeClr val="tx1"/>
            </a:solidFill>
          </a:ln>
        </p:spPr>
        <p:txBody>
          <a:bodyPr wrap="square" rtlCol="0">
            <a:spAutoFit/>
          </a:bodyPr>
          <a:lstStyle/>
          <a:p>
            <a:pPr algn="ctr"/>
            <a:r>
              <a:rPr lang="en-US" sz="1600" b="1" dirty="0" smtClean="0">
                <a:solidFill>
                  <a:schemeClr val="tx2"/>
                </a:solidFill>
              </a:rPr>
              <a:t>Tuning machine and HAZEMEMA (half cell measurement machine) supplied by DESY</a:t>
            </a:r>
            <a:endParaRPr lang="en-US" sz="1600" b="1" dirty="0">
              <a:solidFill>
                <a:schemeClr val="tx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p:cNvPicPr>
            <a:picLocks noGrp="1" noChangeAspect="1" noChangeArrowheads="1"/>
          </p:cNvPicPr>
          <p:nvPr>
            <p:ph sz="half" idx="1"/>
          </p:nvPr>
        </p:nvPicPr>
        <p:blipFill>
          <a:blip r:embed="rId2"/>
          <a:srcRect l="23781" t="15524" r="24631" b="19107"/>
          <a:stretch>
            <a:fillRect/>
          </a:stretch>
        </p:blipFill>
        <p:spPr bwMode="auto">
          <a:xfrm>
            <a:off x="799255" y="1316393"/>
            <a:ext cx="4167462" cy="3755578"/>
          </a:xfrm>
          <a:prstGeom prst="rect">
            <a:avLst/>
          </a:prstGeom>
          <a:noFill/>
          <a:ln w="9525">
            <a:noFill/>
            <a:miter lim="800000"/>
            <a:headEnd/>
            <a:tailEnd/>
          </a:ln>
        </p:spPr>
      </p:pic>
      <p:pic>
        <p:nvPicPr>
          <p:cNvPr id="125955" name="Picture 3"/>
          <p:cNvPicPr>
            <a:picLocks noChangeAspect="1" noChangeArrowheads="1"/>
          </p:cNvPicPr>
          <p:nvPr/>
        </p:nvPicPr>
        <p:blipFill>
          <a:blip r:embed="rId3"/>
          <a:srcRect/>
          <a:stretch>
            <a:fillRect/>
          </a:stretch>
        </p:blipFill>
        <p:spPr bwMode="auto">
          <a:xfrm>
            <a:off x="422233" y="5242495"/>
            <a:ext cx="2960308" cy="2067322"/>
          </a:xfrm>
          <a:prstGeom prst="rect">
            <a:avLst/>
          </a:prstGeom>
          <a:noFill/>
          <a:ln w="9525">
            <a:noFill/>
            <a:miter lim="800000"/>
            <a:headEnd/>
            <a:tailEnd/>
          </a:ln>
        </p:spPr>
      </p:pic>
      <p:sp>
        <p:nvSpPr>
          <p:cNvPr id="11" name="Rectangle 2"/>
          <p:cNvSpPr txBox="1">
            <a:spLocks/>
          </p:cNvSpPr>
          <p:nvPr/>
        </p:nvSpPr>
        <p:spPr bwMode="auto">
          <a:xfrm>
            <a:off x="520278" y="253033"/>
            <a:ext cx="7470775" cy="573087"/>
          </a:xfrm>
          <a:prstGeom prst="rect">
            <a:avLst/>
          </a:prstGeom>
          <a:noFill/>
          <a:ln w="9525">
            <a:noFill/>
            <a:miter lim="800000"/>
            <a:headEnd/>
            <a:tailEnd/>
          </a:ln>
        </p:spPr>
        <p:txBody>
          <a:bodyPr vert="horz" wrap="square" lIns="100783" tIns="50392" rIns="100783" bIns="50392" numCol="1" anchor="t" anchorCtr="0" compatLnSpc="1">
            <a:prstTxWarp prst="textNoShape">
              <a:avLst/>
            </a:prstTxWarp>
          </a:bodyPr>
          <a:lstStyle/>
          <a:p>
            <a:pPr marL="0" marR="0" lvl="0" indent="0" algn="l" defTabSz="503238" rtl="0" eaLnBrk="1" fontAlgn="base" latinLnBrk="0" hangingPunct="1">
              <a:lnSpc>
                <a:spcPct val="100000"/>
              </a:lnSpc>
              <a:spcBef>
                <a:spcPct val="0"/>
              </a:spcBef>
              <a:spcAft>
                <a:spcPct val="0"/>
              </a:spcAft>
              <a:buClrTx/>
              <a:buSzTx/>
              <a:buFontTx/>
              <a:buNone/>
              <a:tabLst/>
              <a:defRPr/>
            </a:pPr>
            <a:r>
              <a:rPr kumimoji="0" lang="en-US" sz="3300" b="0" i="0" u="none" strike="noStrike" kern="1200" cap="none" spc="0" normalizeH="0" baseline="0" noProof="0" dirty="0" smtClean="0">
                <a:ln>
                  <a:noFill/>
                </a:ln>
                <a:solidFill>
                  <a:srgbClr val="12408B"/>
                </a:solidFill>
                <a:effectLst/>
                <a:uLnTx/>
                <a:uFillTx/>
                <a:latin typeface="+mj-lt"/>
                <a:ea typeface="ＭＳ Ｐゴシック" pitchFamily="34" charset="-128"/>
                <a:cs typeface="+mj-cs"/>
              </a:rPr>
              <a:t>New </a:t>
            </a:r>
            <a:r>
              <a:rPr lang="en-US" sz="3300" dirty="0" smtClean="0">
                <a:solidFill>
                  <a:srgbClr val="12408B"/>
                </a:solidFill>
                <a:latin typeface="+mj-lt"/>
                <a:cs typeface="+mj-cs"/>
              </a:rPr>
              <a:t>clean room</a:t>
            </a:r>
            <a:r>
              <a:rPr kumimoji="0" lang="en-US" sz="3300" b="0" i="0" u="none" strike="noStrike" kern="1200" cap="none" spc="0" normalizeH="0" baseline="0" noProof="0" dirty="0" smtClean="0">
                <a:ln>
                  <a:noFill/>
                </a:ln>
                <a:solidFill>
                  <a:srgbClr val="12408B"/>
                </a:solidFill>
                <a:effectLst/>
                <a:uLnTx/>
                <a:uFillTx/>
                <a:latin typeface="+mj-lt"/>
                <a:ea typeface="ＭＳ Ｐゴシック" pitchFamily="34" charset="-128"/>
                <a:cs typeface="+mj-cs"/>
              </a:rPr>
              <a:t> at RI for XFEL cavity</a:t>
            </a:r>
            <a:r>
              <a:rPr kumimoji="0" lang="en-US" sz="3300" b="0" i="0" u="none" strike="noStrike" kern="1200" cap="none" spc="0" normalizeH="0" noProof="0" dirty="0" smtClean="0">
                <a:ln>
                  <a:noFill/>
                </a:ln>
                <a:solidFill>
                  <a:srgbClr val="12408B"/>
                </a:solidFill>
                <a:effectLst/>
                <a:uLnTx/>
                <a:uFillTx/>
                <a:latin typeface="+mj-lt"/>
                <a:ea typeface="ＭＳ Ｐゴシック" pitchFamily="34" charset="-128"/>
                <a:cs typeface="+mj-cs"/>
              </a:rPr>
              <a:t> s</a:t>
            </a:r>
            <a:r>
              <a:rPr kumimoji="0" lang="en-US" sz="3300" b="0" i="0" u="none" strike="noStrike" kern="1200" cap="none" spc="0" normalizeH="0" baseline="0" noProof="0" dirty="0" smtClean="0">
                <a:ln>
                  <a:noFill/>
                </a:ln>
                <a:solidFill>
                  <a:srgbClr val="12408B"/>
                </a:solidFill>
                <a:effectLst/>
                <a:uLnTx/>
                <a:uFillTx/>
                <a:latin typeface="+mj-lt"/>
                <a:ea typeface="ＭＳ Ｐゴシック" pitchFamily="34" charset="-128"/>
                <a:cs typeface="+mj-cs"/>
              </a:rPr>
              <a:t>urface preparation</a:t>
            </a:r>
          </a:p>
        </p:txBody>
      </p:sp>
      <p:sp>
        <p:nvSpPr>
          <p:cNvPr id="13" name="Textfeld 12"/>
          <p:cNvSpPr txBox="1"/>
          <p:nvPr/>
        </p:nvSpPr>
        <p:spPr>
          <a:xfrm>
            <a:off x="3886597" y="5242495"/>
            <a:ext cx="5040560" cy="2062103"/>
          </a:xfrm>
          <a:prstGeom prst="rect">
            <a:avLst/>
          </a:prstGeom>
          <a:noFill/>
          <a:ln>
            <a:solidFill>
              <a:schemeClr val="tx1"/>
            </a:solidFill>
          </a:ln>
        </p:spPr>
        <p:txBody>
          <a:bodyPr wrap="square" rtlCol="0">
            <a:spAutoFit/>
          </a:bodyPr>
          <a:lstStyle/>
          <a:p>
            <a:pPr>
              <a:buFont typeface="Wingdings" pitchFamily="2" charset="2"/>
              <a:buChar char="Ø"/>
            </a:pPr>
            <a:r>
              <a:rPr lang="en-US" sz="1600" b="1" dirty="0" smtClean="0">
                <a:solidFill>
                  <a:schemeClr val="tx2"/>
                </a:solidFill>
              </a:rPr>
              <a:t> 120 </a:t>
            </a:r>
            <a:r>
              <a:rPr lang="en-US" sz="1600" b="1" dirty="0" err="1" smtClean="0">
                <a:solidFill>
                  <a:schemeClr val="tx2"/>
                </a:solidFill>
              </a:rPr>
              <a:t>sqm</a:t>
            </a:r>
            <a:r>
              <a:rPr lang="en-US" sz="1600" b="1" dirty="0" smtClean="0">
                <a:solidFill>
                  <a:schemeClr val="tx2"/>
                </a:solidFill>
              </a:rPr>
              <a:t> ISO4 clean room</a:t>
            </a:r>
          </a:p>
          <a:p>
            <a:pPr>
              <a:buFont typeface="Wingdings" pitchFamily="2" charset="2"/>
              <a:buChar char="Ø"/>
            </a:pPr>
            <a:r>
              <a:rPr lang="en-US" sz="1600" b="1" dirty="0" smtClean="0">
                <a:solidFill>
                  <a:schemeClr val="tx2"/>
                </a:solidFill>
              </a:rPr>
              <a:t> 2 HPR systems including UPW system</a:t>
            </a:r>
          </a:p>
          <a:p>
            <a:pPr>
              <a:buFont typeface="Wingdings" pitchFamily="2" charset="2"/>
              <a:buChar char="Ø"/>
            </a:pPr>
            <a:r>
              <a:rPr lang="en-US" sz="1600" b="1" dirty="0" smtClean="0">
                <a:solidFill>
                  <a:schemeClr val="tx2"/>
                </a:solidFill>
              </a:rPr>
              <a:t> 2 assembly spaces</a:t>
            </a:r>
          </a:p>
          <a:p>
            <a:pPr>
              <a:buFont typeface="Wingdings" pitchFamily="2" charset="2"/>
              <a:buChar char="Ø"/>
            </a:pPr>
            <a:r>
              <a:rPr lang="en-US" sz="1600" b="1" dirty="0" smtClean="0">
                <a:solidFill>
                  <a:schemeClr val="tx2"/>
                </a:solidFill>
              </a:rPr>
              <a:t> 1 leak checking area</a:t>
            </a:r>
          </a:p>
          <a:p>
            <a:pPr>
              <a:buFont typeface="Wingdings" pitchFamily="2" charset="2"/>
              <a:buChar char="Ø"/>
            </a:pPr>
            <a:r>
              <a:rPr lang="en-US" sz="1600" b="1" dirty="0" smtClean="0">
                <a:solidFill>
                  <a:schemeClr val="tx2"/>
                </a:solidFill>
              </a:rPr>
              <a:t> 2 rinsing stations</a:t>
            </a:r>
          </a:p>
          <a:p>
            <a:pPr>
              <a:buFont typeface="Wingdings" pitchFamily="2" charset="2"/>
              <a:buChar char="Ø"/>
            </a:pPr>
            <a:r>
              <a:rPr lang="en-US" sz="1600" b="1" dirty="0" smtClean="0">
                <a:solidFill>
                  <a:schemeClr val="tx2"/>
                </a:solidFill>
              </a:rPr>
              <a:t> 1 ethanol rinse</a:t>
            </a:r>
          </a:p>
          <a:p>
            <a:pPr>
              <a:buFont typeface="Wingdings" pitchFamily="2" charset="2"/>
              <a:buChar char="Ø"/>
            </a:pPr>
            <a:r>
              <a:rPr lang="en-US" sz="1600" b="1" dirty="0" smtClean="0">
                <a:solidFill>
                  <a:schemeClr val="tx2"/>
                </a:solidFill>
              </a:rPr>
              <a:t> 1 personal lock</a:t>
            </a:r>
          </a:p>
          <a:p>
            <a:pPr>
              <a:buFont typeface="Wingdings" pitchFamily="2" charset="2"/>
              <a:buChar char="Ø"/>
            </a:pPr>
            <a:r>
              <a:rPr lang="en-US" sz="1600" b="1" dirty="0" smtClean="0">
                <a:solidFill>
                  <a:schemeClr val="tx2"/>
                </a:solidFill>
              </a:rPr>
              <a:t> 1 area for cavity drying</a:t>
            </a:r>
          </a:p>
        </p:txBody>
      </p:sp>
      <p:pic>
        <p:nvPicPr>
          <p:cNvPr id="60418" name="Picture 2"/>
          <p:cNvPicPr>
            <a:picLocks noChangeAspect="1" noChangeArrowheads="1"/>
          </p:cNvPicPr>
          <p:nvPr/>
        </p:nvPicPr>
        <p:blipFill>
          <a:blip r:embed="rId4"/>
          <a:srcRect/>
          <a:stretch>
            <a:fillRect/>
          </a:stretch>
        </p:blipFill>
        <p:spPr bwMode="auto">
          <a:xfrm>
            <a:off x="5398765" y="1605539"/>
            <a:ext cx="4341341" cy="32560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p:cNvPicPr>
            <a:picLocks noChangeAspect="1" noChangeArrowheads="1"/>
          </p:cNvPicPr>
          <p:nvPr/>
        </p:nvPicPr>
        <p:blipFill>
          <a:blip r:embed="rId2"/>
          <a:srcRect l="16240" r="18086"/>
          <a:stretch>
            <a:fillRect/>
          </a:stretch>
        </p:blipFill>
        <p:spPr bwMode="auto">
          <a:xfrm>
            <a:off x="6607047" y="1421129"/>
            <a:ext cx="3103878" cy="3152384"/>
          </a:xfrm>
          <a:prstGeom prst="rect">
            <a:avLst/>
          </a:prstGeom>
          <a:noFill/>
          <a:ln w="9525">
            <a:noFill/>
            <a:miter lim="800000"/>
            <a:headEnd/>
            <a:tailEnd/>
          </a:ln>
          <a:effectLst/>
        </p:spPr>
      </p:pic>
      <p:pic>
        <p:nvPicPr>
          <p:cNvPr id="125955" name="Picture 3"/>
          <p:cNvPicPr>
            <a:picLocks noChangeAspect="1" noChangeArrowheads="1"/>
          </p:cNvPicPr>
          <p:nvPr/>
        </p:nvPicPr>
        <p:blipFill>
          <a:blip r:embed="rId3"/>
          <a:srcRect t="16435"/>
          <a:stretch>
            <a:fillRect/>
          </a:stretch>
        </p:blipFill>
        <p:spPr bwMode="auto">
          <a:xfrm>
            <a:off x="6334869" y="4913931"/>
            <a:ext cx="3470403" cy="2184189"/>
          </a:xfrm>
          <a:prstGeom prst="rect">
            <a:avLst/>
          </a:prstGeom>
          <a:noFill/>
          <a:ln w="9525">
            <a:noFill/>
            <a:miter lim="800000"/>
            <a:headEnd/>
            <a:tailEnd/>
          </a:ln>
        </p:spPr>
      </p:pic>
      <p:sp>
        <p:nvSpPr>
          <p:cNvPr id="4" name="Rectangle 2"/>
          <p:cNvSpPr txBox="1">
            <a:spLocks/>
          </p:cNvSpPr>
          <p:nvPr/>
        </p:nvSpPr>
        <p:spPr bwMode="auto">
          <a:xfrm>
            <a:off x="520278" y="253033"/>
            <a:ext cx="7470775" cy="573087"/>
          </a:xfrm>
          <a:prstGeom prst="rect">
            <a:avLst/>
          </a:prstGeom>
          <a:noFill/>
          <a:ln w="9525">
            <a:noFill/>
            <a:miter lim="800000"/>
            <a:headEnd/>
            <a:tailEnd/>
          </a:ln>
        </p:spPr>
        <p:txBody>
          <a:bodyPr vert="horz" wrap="square" lIns="100783" tIns="50392" rIns="100783" bIns="50392" numCol="1" anchor="t" anchorCtr="0" compatLnSpc="1">
            <a:prstTxWarp prst="textNoShape">
              <a:avLst/>
            </a:prstTxWarp>
          </a:bodyPr>
          <a:lstStyle/>
          <a:p>
            <a:pPr marL="0" marR="0" lvl="0" indent="0" algn="l" defTabSz="503238" rtl="0" eaLnBrk="1" fontAlgn="base" latinLnBrk="0" hangingPunct="1">
              <a:lnSpc>
                <a:spcPct val="100000"/>
              </a:lnSpc>
              <a:spcBef>
                <a:spcPct val="0"/>
              </a:spcBef>
              <a:spcAft>
                <a:spcPct val="0"/>
              </a:spcAft>
              <a:buClrTx/>
              <a:buSzTx/>
              <a:buFontTx/>
              <a:buNone/>
              <a:tabLst/>
              <a:defRPr/>
            </a:pPr>
            <a:r>
              <a:rPr lang="en-US" sz="3300" dirty="0" smtClean="0">
                <a:solidFill>
                  <a:srgbClr val="12408B"/>
                </a:solidFill>
                <a:latin typeface="+mj-lt"/>
                <a:cs typeface="+mj-cs"/>
              </a:rPr>
              <a:t>Test pieces for pressure vessel code verification</a:t>
            </a:r>
          </a:p>
        </p:txBody>
      </p:sp>
      <p:sp>
        <p:nvSpPr>
          <p:cNvPr id="5" name="Textfeld 4"/>
          <p:cNvSpPr txBox="1"/>
          <p:nvPr/>
        </p:nvSpPr>
        <p:spPr>
          <a:xfrm>
            <a:off x="520278" y="1421129"/>
            <a:ext cx="5886599" cy="6001643"/>
          </a:xfrm>
          <a:prstGeom prst="rect">
            <a:avLst/>
          </a:prstGeom>
          <a:noFill/>
        </p:spPr>
        <p:txBody>
          <a:bodyPr wrap="square" rtlCol="0">
            <a:spAutoFit/>
          </a:bodyPr>
          <a:lstStyle/>
          <a:p>
            <a:pPr marL="361950" indent="-361950">
              <a:buFont typeface="Wingdings" pitchFamily="2" charset="2"/>
              <a:buChar char="Ø"/>
            </a:pPr>
            <a:r>
              <a:rPr lang="en-US" sz="1600" dirty="0" smtClean="0"/>
              <a:t>The cavity must be produced according to European pressure vessel code</a:t>
            </a:r>
          </a:p>
          <a:p>
            <a:pPr marL="361950" indent="-361950">
              <a:buFont typeface="Wingdings" pitchFamily="2" charset="2"/>
              <a:buChar char="Ø"/>
            </a:pPr>
            <a:r>
              <a:rPr lang="en-US" sz="1600" dirty="0" smtClean="0"/>
              <a:t>DESY and TÜV Nord have worked out a „simple“ qualification procedure</a:t>
            </a:r>
            <a:br>
              <a:rPr lang="en-US" sz="1600" dirty="0" smtClean="0"/>
            </a:br>
            <a:endParaRPr lang="en-US" sz="1600" dirty="0" smtClean="0"/>
          </a:p>
          <a:p>
            <a:pPr marL="361950" indent="-361950">
              <a:buFont typeface="Wingdings" pitchFamily="2" charset="2"/>
              <a:buChar char="Ø"/>
            </a:pPr>
            <a:r>
              <a:rPr lang="en-US" sz="1600" dirty="0" smtClean="0">
                <a:solidFill>
                  <a:srgbClr val="12408B"/>
                </a:solidFill>
              </a:rPr>
              <a:t>Test piece (2 cell with helium vessel, without end groups), representing all pressure bearing parts is built using exactly the same manufacturing methods and welding parameters, that will be later used in the series production</a:t>
            </a:r>
          </a:p>
          <a:p>
            <a:pPr marL="361950" indent="-361950">
              <a:buFont typeface="Wingdings" pitchFamily="2" charset="2"/>
              <a:buChar char="Ø"/>
            </a:pPr>
            <a:r>
              <a:rPr lang="en-US" sz="1600" dirty="0" smtClean="0">
                <a:solidFill>
                  <a:srgbClr val="12408B"/>
                </a:solidFill>
              </a:rPr>
              <a:t>Test piece parts are dimensional controlled and welds are inspected by X-rays, visual control and leak check (witnessed by TÜV Nord)</a:t>
            </a:r>
          </a:p>
          <a:p>
            <a:pPr marL="361950" indent="-361950">
              <a:buFont typeface="Wingdings" pitchFamily="2" charset="2"/>
              <a:buChar char="Ø"/>
            </a:pPr>
            <a:r>
              <a:rPr lang="en-US" sz="1600" dirty="0" smtClean="0">
                <a:solidFill>
                  <a:srgbClr val="12408B"/>
                </a:solidFill>
              </a:rPr>
              <a:t>Pressure test</a:t>
            </a:r>
          </a:p>
          <a:p>
            <a:pPr marL="361950" indent="-361950">
              <a:buFont typeface="Wingdings" pitchFamily="2" charset="2"/>
              <a:buChar char="Ø"/>
            </a:pPr>
            <a:r>
              <a:rPr lang="en-US" sz="1600" dirty="0" smtClean="0">
                <a:solidFill>
                  <a:srgbClr val="12408B"/>
                </a:solidFill>
              </a:rPr>
              <a:t>Cut test piece, micrographs of welds by TÜV Nord.</a:t>
            </a:r>
            <a:r>
              <a:rPr lang="en-US" sz="1600" dirty="0" smtClean="0"/>
              <a:t/>
            </a:r>
            <a:br>
              <a:rPr lang="en-US" sz="1600" dirty="0" smtClean="0"/>
            </a:br>
            <a:endParaRPr lang="en-US" sz="1600" dirty="0" smtClean="0"/>
          </a:p>
          <a:p>
            <a:pPr marL="361950" indent="-361950">
              <a:buFont typeface="Wingdings" pitchFamily="2" charset="2"/>
              <a:buChar char="Ø"/>
            </a:pPr>
            <a:r>
              <a:rPr lang="en-US" sz="1600" dirty="0" smtClean="0"/>
              <a:t>During the series, RI applies exactly the same welding procedures as during the test piece production</a:t>
            </a:r>
          </a:p>
          <a:p>
            <a:pPr marL="361950" indent="-361950">
              <a:buFont typeface="Wingdings" pitchFamily="2" charset="2"/>
              <a:buChar char="Ø"/>
            </a:pPr>
            <a:r>
              <a:rPr lang="en-US" sz="1600" dirty="0" smtClean="0"/>
              <a:t>TÜV Nord might want to inspect some welds by visual control</a:t>
            </a:r>
          </a:p>
          <a:p>
            <a:pPr marL="361950" indent="-361950">
              <a:buFont typeface="Wingdings" pitchFamily="2" charset="2"/>
              <a:buChar char="Ø"/>
            </a:pPr>
            <a:r>
              <a:rPr lang="en-US" sz="1600" dirty="0" smtClean="0"/>
              <a:t>Pressure test on cavities might be witnessed by TÜV Nord.</a:t>
            </a:r>
          </a:p>
          <a:p>
            <a:endParaRPr lang="en-US" sz="1600" dirty="0" smtClean="0"/>
          </a:p>
          <a:p>
            <a:r>
              <a:rPr lang="en-US" sz="1600" u="sng" dirty="0" smtClean="0">
                <a:solidFill>
                  <a:srgbClr val="12408B"/>
                </a:solidFill>
              </a:rPr>
              <a:t>RI will produce 2 test pieces:</a:t>
            </a:r>
          </a:p>
          <a:p>
            <a:pPr marL="361950" indent="-361950">
              <a:buFont typeface="Wingdings" pitchFamily="2" charset="2"/>
              <a:buChar char="Ø"/>
            </a:pPr>
            <a:r>
              <a:rPr lang="en-US" sz="1600" dirty="0" smtClean="0">
                <a:solidFill>
                  <a:srgbClr val="12408B"/>
                </a:solidFill>
              </a:rPr>
              <a:t>Test piece one: EB welding machine 1 and TIG welder 1</a:t>
            </a:r>
          </a:p>
          <a:p>
            <a:pPr marL="361950" indent="-361950">
              <a:buFont typeface="Wingdings" pitchFamily="2" charset="2"/>
              <a:buChar char="Ø"/>
            </a:pPr>
            <a:r>
              <a:rPr lang="en-US" sz="1600" dirty="0" smtClean="0">
                <a:solidFill>
                  <a:srgbClr val="12408B"/>
                </a:solidFill>
              </a:rPr>
              <a:t>Test piece two: EB welding machine 2 and TIG welder 2</a:t>
            </a:r>
          </a:p>
        </p:txBody>
      </p:sp>
      <p:sp>
        <p:nvSpPr>
          <p:cNvPr id="6" name="Textfeld 5"/>
          <p:cNvSpPr txBox="1"/>
          <p:nvPr/>
        </p:nvSpPr>
        <p:spPr>
          <a:xfrm>
            <a:off x="7057099" y="4573513"/>
            <a:ext cx="2230098" cy="307777"/>
          </a:xfrm>
          <a:prstGeom prst="rect">
            <a:avLst/>
          </a:prstGeom>
          <a:noFill/>
        </p:spPr>
        <p:txBody>
          <a:bodyPr wrap="none" rtlCol="0">
            <a:spAutoFit/>
          </a:bodyPr>
          <a:lstStyle/>
          <a:p>
            <a:r>
              <a:rPr lang="de-DE" sz="1400" b="1" dirty="0" smtClean="0">
                <a:solidFill>
                  <a:srgbClr val="12408B"/>
                </a:solidFill>
              </a:rPr>
              <a:t>First </a:t>
            </a:r>
            <a:r>
              <a:rPr lang="de-DE" sz="1400" b="1" dirty="0" err="1" smtClean="0">
                <a:solidFill>
                  <a:srgbClr val="12408B"/>
                </a:solidFill>
              </a:rPr>
              <a:t>test</a:t>
            </a:r>
            <a:r>
              <a:rPr lang="de-DE" sz="1400" b="1" dirty="0" smtClean="0">
                <a:solidFill>
                  <a:srgbClr val="12408B"/>
                </a:solidFill>
              </a:rPr>
              <a:t> </a:t>
            </a:r>
            <a:r>
              <a:rPr lang="de-DE" sz="1400" b="1" dirty="0" err="1" smtClean="0">
                <a:solidFill>
                  <a:srgbClr val="12408B"/>
                </a:solidFill>
              </a:rPr>
              <a:t>piece</a:t>
            </a:r>
            <a:r>
              <a:rPr lang="de-DE" sz="1400" b="1" dirty="0" smtClean="0">
                <a:solidFill>
                  <a:srgbClr val="12408B"/>
                </a:solidFill>
              </a:rPr>
              <a:t> </a:t>
            </a:r>
            <a:r>
              <a:rPr lang="de-DE" sz="1400" b="1" dirty="0" err="1" smtClean="0">
                <a:solidFill>
                  <a:srgbClr val="12408B"/>
                </a:solidFill>
              </a:rPr>
              <a:t>finished</a:t>
            </a:r>
            <a:r>
              <a:rPr lang="de-DE" sz="1400" b="1" dirty="0" smtClean="0">
                <a:solidFill>
                  <a:srgbClr val="12408B"/>
                </a:solidFill>
              </a:rPr>
              <a:t> </a:t>
            </a:r>
            <a:endParaRPr lang="de-DE" sz="1400" b="1" dirty="0">
              <a:solidFill>
                <a:srgbClr val="12408B"/>
              </a:solidFill>
            </a:endParaRPr>
          </a:p>
        </p:txBody>
      </p:sp>
      <p:sp>
        <p:nvSpPr>
          <p:cNvPr id="7" name="Textfeld 6"/>
          <p:cNvSpPr txBox="1"/>
          <p:nvPr/>
        </p:nvSpPr>
        <p:spPr>
          <a:xfrm>
            <a:off x="6580372" y="7021785"/>
            <a:ext cx="3066865" cy="307777"/>
          </a:xfrm>
          <a:prstGeom prst="rect">
            <a:avLst/>
          </a:prstGeom>
          <a:noFill/>
        </p:spPr>
        <p:txBody>
          <a:bodyPr wrap="none" rtlCol="0">
            <a:spAutoFit/>
          </a:bodyPr>
          <a:lstStyle/>
          <a:p>
            <a:r>
              <a:rPr lang="de-DE" sz="1400" b="1" dirty="0" err="1" smtClean="0">
                <a:solidFill>
                  <a:srgbClr val="12408B"/>
                </a:solidFill>
              </a:rPr>
              <a:t>Micrograph</a:t>
            </a:r>
            <a:r>
              <a:rPr lang="de-DE" sz="1400" b="1" dirty="0" smtClean="0">
                <a:solidFill>
                  <a:srgbClr val="12408B"/>
                </a:solidFill>
              </a:rPr>
              <a:t> </a:t>
            </a:r>
            <a:r>
              <a:rPr lang="de-DE" sz="1400" b="1" dirty="0" err="1" smtClean="0">
                <a:solidFill>
                  <a:srgbClr val="12408B"/>
                </a:solidFill>
              </a:rPr>
              <a:t>of</a:t>
            </a:r>
            <a:r>
              <a:rPr lang="de-DE" sz="1400" b="1" dirty="0" smtClean="0">
                <a:solidFill>
                  <a:srgbClr val="12408B"/>
                </a:solidFill>
              </a:rPr>
              <a:t> </a:t>
            </a:r>
            <a:r>
              <a:rPr lang="de-DE" sz="1400" b="1" dirty="0" err="1" smtClean="0">
                <a:solidFill>
                  <a:srgbClr val="12408B"/>
                </a:solidFill>
              </a:rPr>
              <a:t>test</a:t>
            </a:r>
            <a:r>
              <a:rPr lang="de-DE" sz="1400" b="1" dirty="0" smtClean="0">
                <a:solidFill>
                  <a:srgbClr val="12408B"/>
                </a:solidFill>
              </a:rPr>
              <a:t> </a:t>
            </a:r>
            <a:r>
              <a:rPr lang="de-DE" sz="1400" b="1" dirty="0" err="1" smtClean="0">
                <a:solidFill>
                  <a:srgbClr val="12408B"/>
                </a:solidFill>
              </a:rPr>
              <a:t>piece</a:t>
            </a:r>
            <a:r>
              <a:rPr lang="de-DE" sz="1400" b="1" dirty="0" smtClean="0">
                <a:solidFill>
                  <a:srgbClr val="12408B"/>
                </a:solidFill>
              </a:rPr>
              <a:t> </a:t>
            </a:r>
            <a:r>
              <a:rPr lang="de-DE" sz="1400" b="1" dirty="0" err="1" smtClean="0">
                <a:solidFill>
                  <a:srgbClr val="12408B"/>
                </a:solidFill>
              </a:rPr>
              <a:t>iris</a:t>
            </a:r>
            <a:r>
              <a:rPr lang="de-DE" sz="1400" b="1" dirty="0" smtClean="0">
                <a:solidFill>
                  <a:srgbClr val="12408B"/>
                </a:solidFill>
              </a:rPr>
              <a:t> </a:t>
            </a:r>
            <a:r>
              <a:rPr lang="de-DE" sz="1400" b="1" dirty="0" err="1" smtClean="0">
                <a:solidFill>
                  <a:srgbClr val="12408B"/>
                </a:solidFill>
              </a:rPr>
              <a:t>weld</a:t>
            </a:r>
            <a:r>
              <a:rPr lang="de-DE" sz="1400" b="1" dirty="0" smtClean="0">
                <a:solidFill>
                  <a:srgbClr val="12408B"/>
                </a:solidFill>
              </a:rPr>
              <a:t> </a:t>
            </a:r>
            <a:endParaRPr lang="de-DE" sz="1400" b="1" dirty="0">
              <a:solidFill>
                <a:srgbClr val="12408B"/>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126" descr="Lageplan_TBG_2011-02-21"/>
          <p:cNvPicPr>
            <a:picLocks noChangeAspect="1" noChangeArrowheads="1"/>
          </p:cNvPicPr>
          <p:nvPr/>
        </p:nvPicPr>
        <p:blipFill>
          <a:blip r:embed="rId3"/>
          <a:srcRect l="24198" t="5359" r="26503"/>
          <a:stretch>
            <a:fillRect/>
          </a:stretch>
        </p:blipFill>
        <p:spPr bwMode="auto">
          <a:xfrm>
            <a:off x="58890" y="430312"/>
            <a:ext cx="5671492" cy="7023521"/>
          </a:xfrm>
          <a:prstGeom prst="rect">
            <a:avLst/>
          </a:prstGeom>
          <a:noFill/>
          <a:ln w="9525">
            <a:noFill/>
            <a:miter lim="800000"/>
            <a:headEnd/>
            <a:tailEnd/>
          </a:ln>
        </p:spPr>
      </p:pic>
      <p:sp>
        <p:nvSpPr>
          <p:cNvPr id="4" name="Text Box 8"/>
          <p:cNvSpPr txBox="1">
            <a:spLocks noChangeArrowheads="1"/>
          </p:cNvSpPr>
          <p:nvPr/>
        </p:nvSpPr>
        <p:spPr bwMode="auto">
          <a:xfrm>
            <a:off x="5946406" y="1189137"/>
            <a:ext cx="3673103" cy="6247864"/>
          </a:xfrm>
          <a:prstGeom prst="rect">
            <a:avLst/>
          </a:prstGeom>
          <a:noFill/>
          <a:ln w="9525">
            <a:noFill/>
            <a:miter lim="800000"/>
            <a:headEnd/>
            <a:tailEnd/>
          </a:ln>
          <a:effectLst/>
        </p:spPr>
        <p:txBody>
          <a:bodyPr wrap="square">
            <a:spAutoFit/>
          </a:bodyPr>
          <a:lstStyle/>
          <a:p>
            <a:pPr marL="342900" indent="-342900">
              <a:buFont typeface="+mj-lt"/>
              <a:buAutoNum type="arabicPeriod"/>
            </a:pPr>
            <a:endParaRPr lang="en-US" sz="1600" dirty="0" smtClean="0"/>
          </a:p>
          <a:p>
            <a:pPr marL="342900" indent="-342900">
              <a:buFont typeface="+mj-lt"/>
              <a:buAutoNum type="arabicPeriod"/>
            </a:pPr>
            <a:r>
              <a:rPr lang="en-US" sz="1600" dirty="0" smtClean="0">
                <a:solidFill>
                  <a:srgbClr val="12408B"/>
                </a:solidFill>
              </a:rPr>
              <a:t>Outside BCP</a:t>
            </a:r>
          </a:p>
          <a:p>
            <a:pPr marL="342900" indent="-342900">
              <a:buFont typeface="+mj-lt"/>
              <a:buAutoNum type="arabicPeriod"/>
            </a:pPr>
            <a:r>
              <a:rPr lang="en-US" sz="1600" dirty="0" smtClean="0"/>
              <a:t>Weighting, US-degreasing, </a:t>
            </a:r>
            <a:r>
              <a:rPr lang="en-US" sz="1600" dirty="0" err="1" smtClean="0"/>
              <a:t>Electropolishing</a:t>
            </a:r>
            <a:r>
              <a:rPr lang="en-US" sz="1600" dirty="0" smtClean="0"/>
              <a:t> (110 µm), rinsing</a:t>
            </a:r>
          </a:p>
          <a:p>
            <a:pPr marL="342900" indent="-342900">
              <a:buFont typeface="+mj-lt"/>
              <a:buAutoNum type="arabicPeriod"/>
            </a:pPr>
            <a:r>
              <a:rPr lang="en-US" sz="1600" dirty="0" err="1" smtClean="0">
                <a:solidFill>
                  <a:srgbClr val="12408B"/>
                </a:solidFill>
              </a:rPr>
              <a:t>Cleanroom</a:t>
            </a:r>
            <a:r>
              <a:rPr lang="en-US" sz="1600" dirty="0" smtClean="0">
                <a:solidFill>
                  <a:srgbClr val="12408B"/>
                </a:solidFill>
              </a:rPr>
              <a:t> (1 x HPR, ethanol rinse, drying, weighting)</a:t>
            </a:r>
          </a:p>
          <a:p>
            <a:pPr marL="342900" indent="-342900">
              <a:buFont typeface="+mj-lt"/>
              <a:buAutoNum type="arabicPeriod"/>
            </a:pPr>
            <a:r>
              <a:rPr lang="en-US" sz="1600" dirty="0" smtClean="0"/>
              <a:t>800 °C annealing</a:t>
            </a:r>
          </a:p>
          <a:p>
            <a:pPr marL="342900" indent="-342900">
              <a:buFont typeface="+mj-lt"/>
              <a:buAutoNum type="arabicPeriod"/>
            </a:pPr>
            <a:r>
              <a:rPr lang="en-US" sz="1600" dirty="0" smtClean="0">
                <a:solidFill>
                  <a:srgbClr val="12408B"/>
                </a:solidFill>
              </a:rPr>
              <a:t>Tuning</a:t>
            </a:r>
          </a:p>
          <a:p>
            <a:pPr marL="342900" indent="-342900">
              <a:buFont typeface="+mj-lt"/>
              <a:buAutoNum type="arabicPeriod"/>
            </a:pPr>
            <a:r>
              <a:rPr lang="en-US" sz="1600" dirty="0" err="1" smtClean="0"/>
              <a:t>Electropolishing</a:t>
            </a:r>
            <a:r>
              <a:rPr lang="en-US" sz="1600" dirty="0" smtClean="0"/>
              <a:t> (40 µm), rinsing</a:t>
            </a:r>
          </a:p>
          <a:p>
            <a:pPr marL="342900" indent="-342900">
              <a:buFont typeface="+mj-lt"/>
              <a:buAutoNum type="arabicPeriod"/>
            </a:pPr>
            <a:r>
              <a:rPr lang="en-US" sz="1600" dirty="0" err="1" smtClean="0">
                <a:solidFill>
                  <a:srgbClr val="12408B"/>
                </a:solidFill>
              </a:rPr>
              <a:t>Cleanroom</a:t>
            </a:r>
            <a:r>
              <a:rPr lang="en-US" sz="1600" dirty="0" smtClean="0">
                <a:solidFill>
                  <a:srgbClr val="12408B"/>
                </a:solidFill>
              </a:rPr>
              <a:t> (1 x HPR, ethanol rinse, assemble blank flanges, leak check, 6 x HPR, drying, install FMS (field measurement system), leak check)</a:t>
            </a:r>
          </a:p>
          <a:p>
            <a:pPr marL="342900" indent="-342900">
              <a:buFont typeface="+mj-lt"/>
              <a:buAutoNum type="arabicPeriod"/>
            </a:pPr>
            <a:r>
              <a:rPr lang="en-US" sz="1600" dirty="0" smtClean="0"/>
              <a:t>Check field profile (</a:t>
            </a:r>
            <a:r>
              <a:rPr lang="en-US" sz="1600" dirty="0" err="1" smtClean="0"/>
              <a:t>ev</a:t>
            </a:r>
            <a:r>
              <a:rPr lang="en-US" sz="1600" dirty="0" smtClean="0"/>
              <a:t>. tuning)</a:t>
            </a:r>
          </a:p>
          <a:p>
            <a:pPr marL="342900" indent="-342900">
              <a:buFont typeface="+mj-lt"/>
              <a:buAutoNum type="arabicPeriod"/>
            </a:pPr>
            <a:r>
              <a:rPr lang="en-US" sz="1600" dirty="0" smtClean="0">
                <a:solidFill>
                  <a:srgbClr val="12408B"/>
                </a:solidFill>
              </a:rPr>
              <a:t>EB welding of ring and bellow</a:t>
            </a:r>
          </a:p>
          <a:p>
            <a:pPr marL="342900" indent="-342900">
              <a:buFont typeface="+mj-lt"/>
              <a:buAutoNum type="arabicPeriod"/>
            </a:pPr>
            <a:r>
              <a:rPr lang="en-US" sz="1600" dirty="0" smtClean="0"/>
              <a:t>TIG welding of helium vessel</a:t>
            </a:r>
          </a:p>
          <a:p>
            <a:pPr marL="342900" indent="-342900">
              <a:buFont typeface="+mj-lt"/>
              <a:buAutoNum type="arabicPeriod"/>
            </a:pPr>
            <a:r>
              <a:rPr lang="en-US" sz="1600" dirty="0" err="1" smtClean="0">
                <a:solidFill>
                  <a:srgbClr val="12408B"/>
                </a:solidFill>
              </a:rPr>
              <a:t>Cleanroom</a:t>
            </a:r>
            <a:r>
              <a:rPr lang="en-US" sz="1600" dirty="0" smtClean="0">
                <a:solidFill>
                  <a:srgbClr val="12408B"/>
                </a:solidFill>
              </a:rPr>
              <a:t> (disassemble FMS, install antennas (pick-up, HOM. High Q for vertical testing), leak check, 6 x HPR, assemble last flange, leak check and RGA</a:t>
            </a:r>
          </a:p>
          <a:p>
            <a:pPr marL="342900" indent="-342900">
              <a:buFont typeface="+mj-lt"/>
              <a:buAutoNum type="arabicPeriod"/>
            </a:pPr>
            <a:r>
              <a:rPr lang="en-US" sz="1600" dirty="0" smtClean="0"/>
              <a:t>120°C baking, leak check</a:t>
            </a:r>
          </a:p>
          <a:p>
            <a:pPr marL="342900" indent="-342900">
              <a:buFont typeface="+mj-lt"/>
              <a:buAutoNum type="arabicPeriod"/>
            </a:pPr>
            <a:r>
              <a:rPr lang="en-US" sz="1600" dirty="0" smtClean="0">
                <a:solidFill>
                  <a:srgbClr val="12408B"/>
                </a:solidFill>
              </a:rPr>
              <a:t>Transport under vacuum to DESY for vertical test</a:t>
            </a:r>
          </a:p>
        </p:txBody>
      </p:sp>
      <p:sp>
        <p:nvSpPr>
          <p:cNvPr id="5" name="Flussdiagramm: Verbindungsstelle 4"/>
          <p:cNvSpPr/>
          <p:nvPr/>
        </p:nvSpPr>
        <p:spPr>
          <a:xfrm>
            <a:off x="3184950" y="3925441"/>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smtClean="0">
                <a:solidFill>
                  <a:schemeClr val="bg1"/>
                </a:solidFill>
              </a:rPr>
              <a:t>5</a:t>
            </a:r>
            <a:endParaRPr lang="de-DE" b="1" dirty="0">
              <a:solidFill>
                <a:schemeClr val="bg1"/>
              </a:solidFill>
            </a:endParaRPr>
          </a:p>
        </p:txBody>
      </p:sp>
      <p:sp>
        <p:nvSpPr>
          <p:cNvPr id="6" name="Flussdiagramm: Verbindungsstelle 5"/>
          <p:cNvSpPr/>
          <p:nvPr/>
        </p:nvSpPr>
        <p:spPr>
          <a:xfrm>
            <a:off x="4578254" y="6636593"/>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smtClean="0">
                <a:solidFill>
                  <a:schemeClr val="bg1"/>
                </a:solidFill>
              </a:rPr>
              <a:t>2</a:t>
            </a:r>
            <a:endParaRPr lang="de-DE" b="1" dirty="0">
              <a:solidFill>
                <a:schemeClr val="bg1"/>
              </a:solidFill>
            </a:endParaRPr>
          </a:p>
        </p:txBody>
      </p:sp>
      <p:sp>
        <p:nvSpPr>
          <p:cNvPr id="7" name="Flussdiagramm: Verbindungsstelle 6"/>
          <p:cNvSpPr/>
          <p:nvPr/>
        </p:nvSpPr>
        <p:spPr>
          <a:xfrm>
            <a:off x="2273998" y="3252217"/>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smtClean="0">
                <a:solidFill>
                  <a:schemeClr val="bg1"/>
                </a:solidFill>
              </a:rPr>
              <a:t>3</a:t>
            </a:r>
            <a:endParaRPr lang="de-DE" b="1" dirty="0">
              <a:solidFill>
                <a:schemeClr val="bg1"/>
              </a:solidFill>
            </a:endParaRPr>
          </a:p>
        </p:txBody>
      </p:sp>
      <p:sp>
        <p:nvSpPr>
          <p:cNvPr id="8" name="Flussdiagramm: Verbindungsstelle 7"/>
          <p:cNvSpPr/>
          <p:nvPr/>
        </p:nvSpPr>
        <p:spPr>
          <a:xfrm>
            <a:off x="2346006" y="4188321"/>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smtClean="0">
                <a:solidFill>
                  <a:schemeClr val="bg1"/>
                </a:solidFill>
              </a:rPr>
              <a:t>4</a:t>
            </a:r>
            <a:endParaRPr lang="de-DE" b="1" dirty="0">
              <a:solidFill>
                <a:schemeClr val="bg1"/>
              </a:solidFill>
            </a:endParaRPr>
          </a:p>
        </p:txBody>
      </p:sp>
      <p:sp>
        <p:nvSpPr>
          <p:cNvPr id="9" name="Flussdiagramm: Verbindungsstelle 8"/>
          <p:cNvSpPr/>
          <p:nvPr/>
        </p:nvSpPr>
        <p:spPr>
          <a:xfrm>
            <a:off x="4578254" y="6276553"/>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smtClean="0">
                <a:solidFill>
                  <a:schemeClr val="bg1"/>
                </a:solidFill>
              </a:rPr>
              <a:t>6</a:t>
            </a:r>
            <a:endParaRPr lang="de-DE" b="1" dirty="0">
              <a:solidFill>
                <a:schemeClr val="bg1"/>
              </a:solidFill>
            </a:endParaRPr>
          </a:p>
        </p:txBody>
      </p:sp>
      <p:sp>
        <p:nvSpPr>
          <p:cNvPr id="10" name="Flussdiagramm: Verbindungsstelle 9"/>
          <p:cNvSpPr/>
          <p:nvPr/>
        </p:nvSpPr>
        <p:spPr>
          <a:xfrm>
            <a:off x="2824910" y="4404345"/>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smtClean="0">
                <a:solidFill>
                  <a:schemeClr val="bg1"/>
                </a:solidFill>
              </a:rPr>
              <a:t>9</a:t>
            </a:r>
            <a:endParaRPr lang="de-DE" b="1" dirty="0">
              <a:solidFill>
                <a:schemeClr val="bg1"/>
              </a:solidFill>
            </a:endParaRPr>
          </a:p>
        </p:txBody>
      </p:sp>
      <p:sp>
        <p:nvSpPr>
          <p:cNvPr id="13" name="Flussdiagramm: Verbindungsstelle 12"/>
          <p:cNvSpPr/>
          <p:nvPr/>
        </p:nvSpPr>
        <p:spPr>
          <a:xfrm>
            <a:off x="1168726" y="587921"/>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smtClean="0">
                <a:solidFill>
                  <a:schemeClr val="bg1"/>
                </a:solidFill>
              </a:rPr>
              <a:t>1</a:t>
            </a:r>
            <a:endParaRPr lang="de-DE" b="1" dirty="0">
              <a:solidFill>
                <a:schemeClr val="bg1"/>
              </a:solidFill>
            </a:endParaRPr>
          </a:p>
        </p:txBody>
      </p:sp>
      <p:sp>
        <p:nvSpPr>
          <p:cNvPr id="14" name="Flussdiagramm: Verbindungsstelle 13"/>
          <p:cNvSpPr/>
          <p:nvPr/>
        </p:nvSpPr>
        <p:spPr>
          <a:xfrm>
            <a:off x="2562030" y="3349377"/>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smtClean="0">
                <a:solidFill>
                  <a:schemeClr val="bg1"/>
                </a:solidFill>
              </a:rPr>
              <a:t>7</a:t>
            </a:r>
            <a:endParaRPr lang="de-DE" b="1" dirty="0">
              <a:solidFill>
                <a:schemeClr val="bg1"/>
              </a:solidFill>
            </a:endParaRPr>
          </a:p>
        </p:txBody>
      </p:sp>
      <p:sp>
        <p:nvSpPr>
          <p:cNvPr id="15" name="Flussdiagramm: Verbindungsstelle 14"/>
          <p:cNvSpPr/>
          <p:nvPr/>
        </p:nvSpPr>
        <p:spPr>
          <a:xfrm>
            <a:off x="2850062" y="3925441"/>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smtClean="0">
                <a:solidFill>
                  <a:schemeClr val="bg1"/>
                </a:solidFill>
              </a:rPr>
              <a:t>8</a:t>
            </a:r>
            <a:endParaRPr lang="de-DE" b="1" dirty="0">
              <a:solidFill>
                <a:schemeClr val="bg1"/>
              </a:solidFill>
            </a:endParaRPr>
          </a:p>
        </p:txBody>
      </p:sp>
      <p:sp>
        <p:nvSpPr>
          <p:cNvPr id="16" name="Flussdiagramm: Verbindungsstelle 15"/>
          <p:cNvSpPr/>
          <p:nvPr/>
        </p:nvSpPr>
        <p:spPr>
          <a:xfrm>
            <a:off x="2778054" y="1621185"/>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de-DE" b="1" dirty="0" smtClean="0">
                <a:solidFill>
                  <a:schemeClr val="bg1"/>
                </a:solidFill>
              </a:rPr>
              <a:t>10</a:t>
            </a:r>
            <a:endParaRPr lang="de-DE" b="1" dirty="0">
              <a:solidFill>
                <a:schemeClr val="bg1"/>
              </a:solidFill>
            </a:endParaRPr>
          </a:p>
        </p:txBody>
      </p:sp>
      <p:sp>
        <p:nvSpPr>
          <p:cNvPr id="17" name="Flussdiagramm: Verbindungsstelle 16"/>
          <p:cNvSpPr/>
          <p:nvPr/>
        </p:nvSpPr>
        <p:spPr>
          <a:xfrm>
            <a:off x="2346006" y="3612257"/>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de-DE" b="1" dirty="0" smtClean="0">
                <a:solidFill>
                  <a:schemeClr val="bg1"/>
                </a:solidFill>
              </a:rPr>
              <a:t>11</a:t>
            </a:r>
            <a:endParaRPr lang="de-DE" b="1" dirty="0">
              <a:solidFill>
                <a:schemeClr val="bg1"/>
              </a:solidFill>
            </a:endParaRPr>
          </a:p>
        </p:txBody>
      </p:sp>
      <p:sp>
        <p:nvSpPr>
          <p:cNvPr id="18" name="Flussdiagramm: Verbindungsstelle 17"/>
          <p:cNvSpPr/>
          <p:nvPr/>
        </p:nvSpPr>
        <p:spPr>
          <a:xfrm>
            <a:off x="3146478" y="3252217"/>
            <a:ext cx="457200" cy="457200"/>
          </a:xfrm>
          <a:prstGeom prst="flowChartConnector">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de-DE" b="1" dirty="0" smtClean="0">
                <a:solidFill>
                  <a:schemeClr val="bg1"/>
                </a:solidFill>
              </a:rPr>
              <a:t>12</a:t>
            </a:r>
            <a:endParaRPr lang="de-DE" b="1" dirty="0">
              <a:solidFill>
                <a:schemeClr val="bg1"/>
              </a:solidFill>
            </a:endParaRPr>
          </a:p>
        </p:txBody>
      </p:sp>
      <p:cxnSp>
        <p:nvCxnSpPr>
          <p:cNvPr id="21" name="Gewinkelte Verbindung 20"/>
          <p:cNvCxnSpPr>
            <a:stCxn id="13" idx="4"/>
            <a:endCxn id="6" idx="2"/>
          </p:cNvCxnSpPr>
          <p:nvPr/>
        </p:nvCxnSpPr>
        <p:spPr>
          <a:xfrm rot="16200000" flipH="1">
            <a:off x="77754" y="2364693"/>
            <a:ext cx="5820072" cy="3180928"/>
          </a:xfrm>
          <a:prstGeom prst="bentConnector2">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4" name="Gewinkelte Verbindung 23"/>
          <p:cNvCxnSpPr>
            <a:stCxn id="6" idx="6"/>
            <a:endCxn id="7" idx="0"/>
          </p:cNvCxnSpPr>
          <p:nvPr/>
        </p:nvCxnSpPr>
        <p:spPr>
          <a:xfrm flipH="1" flipV="1">
            <a:off x="2502598" y="3252217"/>
            <a:ext cx="2532856" cy="3612976"/>
          </a:xfrm>
          <a:prstGeom prst="bentConnector4">
            <a:avLst>
              <a:gd name="adj1" fmla="val -26431"/>
              <a:gd name="adj2" fmla="val 113558"/>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1" name="Gewinkelte Verbindung 30"/>
          <p:cNvCxnSpPr>
            <a:stCxn id="5" idx="6"/>
          </p:cNvCxnSpPr>
          <p:nvPr/>
        </p:nvCxnSpPr>
        <p:spPr>
          <a:xfrm>
            <a:off x="3642150" y="4154041"/>
            <a:ext cx="1152128" cy="2122512"/>
          </a:xfrm>
          <a:prstGeom prst="bentConnector2">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4" name="Gewinkelte Verbindung 33"/>
          <p:cNvCxnSpPr>
            <a:stCxn id="9" idx="6"/>
            <a:endCxn id="14" idx="0"/>
          </p:cNvCxnSpPr>
          <p:nvPr/>
        </p:nvCxnSpPr>
        <p:spPr>
          <a:xfrm flipH="1" flipV="1">
            <a:off x="2790630" y="3349377"/>
            <a:ext cx="2244824" cy="3155776"/>
          </a:xfrm>
          <a:prstGeom prst="bentConnector4">
            <a:avLst>
              <a:gd name="adj1" fmla="val -10910"/>
              <a:gd name="adj2" fmla="val 107244"/>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1" name="Gewinkelte Verbindung 40"/>
          <p:cNvCxnSpPr>
            <a:stCxn id="10" idx="4"/>
            <a:endCxn id="16" idx="0"/>
          </p:cNvCxnSpPr>
          <p:nvPr/>
        </p:nvCxnSpPr>
        <p:spPr>
          <a:xfrm rot="5400000" flipH="1">
            <a:off x="1409902" y="3217937"/>
            <a:ext cx="3240360" cy="46856"/>
          </a:xfrm>
          <a:prstGeom prst="bentConnector5">
            <a:avLst>
              <a:gd name="adj1" fmla="val -13102"/>
              <a:gd name="adj2" fmla="val 2574239"/>
              <a:gd name="adj3" fmla="val 107055"/>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7" name="Gewinkelte Verbindung 46"/>
          <p:cNvCxnSpPr>
            <a:stCxn id="16" idx="2"/>
            <a:endCxn id="17" idx="2"/>
          </p:cNvCxnSpPr>
          <p:nvPr/>
        </p:nvCxnSpPr>
        <p:spPr>
          <a:xfrm rot="10800000" flipV="1">
            <a:off x="2346006" y="1849785"/>
            <a:ext cx="432048" cy="1991072"/>
          </a:xfrm>
          <a:prstGeom prst="bentConnector3">
            <a:avLst>
              <a:gd name="adj1" fmla="val 15291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0" name="Textfeld 59"/>
          <p:cNvSpPr txBox="1"/>
          <p:nvPr/>
        </p:nvSpPr>
        <p:spPr>
          <a:xfrm>
            <a:off x="-1835" y="6949777"/>
            <a:ext cx="4586384" cy="338554"/>
          </a:xfrm>
          <a:prstGeom prst="rect">
            <a:avLst/>
          </a:prstGeom>
          <a:noFill/>
        </p:spPr>
        <p:txBody>
          <a:bodyPr wrap="none" rtlCol="0">
            <a:spAutoFit/>
          </a:bodyPr>
          <a:lstStyle/>
          <a:p>
            <a:r>
              <a:rPr lang="en-US" sz="1600" b="1" smtClean="0">
                <a:solidFill>
                  <a:srgbClr val="FF0000"/>
                </a:solidFill>
              </a:rPr>
              <a:t>6 Transports between RI buildings necessary</a:t>
            </a:r>
            <a:endParaRPr lang="en-US" sz="1600" b="1">
              <a:solidFill>
                <a:srgbClr val="FF0000"/>
              </a:solidFill>
            </a:endParaRPr>
          </a:p>
        </p:txBody>
      </p:sp>
      <p:sp>
        <p:nvSpPr>
          <p:cNvPr id="23" name="Rectangle 2"/>
          <p:cNvSpPr txBox="1">
            <a:spLocks/>
          </p:cNvSpPr>
          <p:nvPr/>
        </p:nvSpPr>
        <p:spPr bwMode="auto">
          <a:xfrm>
            <a:off x="2464494" y="37009"/>
            <a:ext cx="7470775" cy="573087"/>
          </a:xfrm>
          <a:prstGeom prst="rect">
            <a:avLst/>
          </a:prstGeom>
          <a:noFill/>
          <a:ln w="9525">
            <a:noFill/>
            <a:miter lim="800000"/>
            <a:headEnd/>
            <a:tailEnd/>
          </a:ln>
        </p:spPr>
        <p:txBody>
          <a:bodyPr vert="horz" wrap="square" lIns="100783" tIns="50392" rIns="100783" bIns="50392" numCol="1" anchor="t" anchorCtr="0" compatLnSpc="1">
            <a:prstTxWarp prst="textNoShape">
              <a:avLst/>
            </a:prstTxWarp>
          </a:bodyPr>
          <a:lstStyle/>
          <a:p>
            <a:pPr marL="0" marR="0" lvl="0" indent="0" algn="l" defTabSz="503238" rtl="0" eaLnBrk="1" fontAlgn="base" latinLnBrk="0" hangingPunct="1">
              <a:lnSpc>
                <a:spcPct val="100000"/>
              </a:lnSpc>
              <a:spcBef>
                <a:spcPct val="0"/>
              </a:spcBef>
              <a:spcAft>
                <a:spcPct val="0"/>
              </a:spcAft>
              <a:buClrTx/>
              <a:buSzTx/>
              <a:buFontTx/>
              <a:buNone/>
              <a:tabLst/>
              <a:defRPr/>
            </a:pPr>
            <a:r>
              <a:rPr lang="en-US" sz="3300" dirty="0" smtClean="0">
                <a:solidFill>
                  <a:srgbClr val="12408B"/>
                </a:solidFill>
                <a:latin typeface="+mj-lt"/>
                <a:cs typeface="+mj-cs"/>
              </a:rPr>
              <a:t>The XFEL cavity</a:t>
            </a:r>
            <a:br>
              <a:rPr lang="en-US" sz="3300" dirty="0" smtClean="0">
                <a:solidFill>
                  <a:srgbClr val="12408B"/>
                </a:solidFill>
                <a:latin typeface="+mj-lt"/>
                <a:cs typeface="+mj-cs"/>
              </a:rPr>
            </a:br>
            <a:r>
              <a:rPr lang="en-US" sz="3300" dirty="0" smtClean="0">
                <a:solidFill>
                  <a:srgbClr val="12408B"/>
                </a:solidFill>
                <a:latin typeface="+mj-lt"/>
                <a:cs typeface="+mj-cs"/>
              </a:rPr>
              <a:t>surface preparation recipe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nvGraphicFramePr>
        <p:xfrm>
          <a:off x="718245" y="1621185"/>
          <a:ext cx="3888432" cy="5325957"/>
        </p:xfrm>
        <a:graphic>
          <a:graphicData uri="http://schemas.openxmlformats.org/drawingml/2006/table">
            <a:tbl>
              <a:tblPr/>
              <a:tblGrid>
                <a:gridCol w="2160240"/>
                <a:gridCol w="216024"/>
                <a:gridCol w="216024"/>
                <a:gridCol w="216024"/>
                <a:gridCol w="216024"/>
                <a:gridCol w="216024"/>
                <a:gridCol w="216024"/>
                <a:gridCol w="216024"/>
                <a:gridCol w="216024"/>
              </a:tblGrid>
              <a:tr h="259298">
                <a:tc>
                  <a:txBody>
                    <a:bodyPr/>
                    <a:lstStyle/>
                    <a:p>
                      <a:pPr algn="l" fontAlgn="b"/>
                      <a:r>
                        <a:rPr lang="de-DE" sz="10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de-DE" sz="1000" b="0" i="0" u="none" strike="noStrike">
                          <a:latin typeface="Arial"/>
                        </a:rPr>
                        <a:t>XFEL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hMerge="1">
                  <a:txBody>
                    <a:bodyPr/>
                    <a:lstStyle/>
                    <a:p>
                      <a:endParaRPr lang="de-DE"/>
                    </a:p>
                  </a:txBody>
                  <a:tcPr/>
                </a:tc>
                <a:tc hMerge="1">
                  <a:txBody>
                    <a:bodyPr/>
                    <a:lstStyle/>
                    <a:p>
                      <a:endParaRPr lang="de-DE"/>
                    </a:p>
                  </a:txBody>
                  <a:tcPr/>
                </a:tc>
                <a:tc hMerge="1">
                  <a:txBody>
                    <a:bodyPr/>
                    <a:lstStyle/>
                    <a:p>
                      <a:endParaRPr lang="de-DE"/>
                    </a:p>
                  </a:txBody>
                  <a:tcPr/>
                </a:tc>
                <a:tc gridSpan="4">
                  <a:txBody>
                    <a:bodyPr/>
                    <a:lstStyle/>
                    <a:p>
                      <a:pPr algn="ctr" fontAlgn="b"/>
                      <a:r>
                        <a:rPr lang="de-DE" sz="1000" b="0" i="0" u="none" strike="noStrike" dirty="0">
                          <a:latin typeface="Arial"/>
                        </a:rPr>
                        <a:t>post XFEL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hMerge="1">
                  <a:txBody>
                    <a:bodyPr/>
                    <a:lstStyle/>
                    <a:p>
                      <a:endParaRPr lang="de-DE"/>
                    </a:p>
                  </a:txBody>
                  <a:tcPr/>
                </a:tc>
                <a:tc hMerge="1">
                  <a:txBody>
                    <a:bodyPr/>
                    <a:lstStyle/>
                    <a:p>
                      <a:endParaRPr lang="de-DE"/>
                    </a:p>
                  </a:txBody>
                  <a:tcPr/>
                </a:tc>
                <a:tc hMerge="1">
                  <a:txBody>
                    <a:bodyPr/>
                    <a:lstStyle/>
                    <a:p>
                      <a:endParaRPr lang="de-DE"/>
                    </a:p>
                  </a:txBody>
                  <a:tcPr/>
                </a:tc>
              </a:tr>
              <a:tr h="1828934">
                <a:tc>
                  <a:txBody>
                    <a:bodyPr/>
                    <a:lstStyle/>
                    <a:p>
                      <a:pPr algn="l" fontAlgn="b"/>
                      <a:r>
                        <a:rPr lang="de-DE" sz="1400" b="1" i="0" u="none" strike="noStrike" dirty="0" smtClean="0">
                          <a:latin typeface="Arial"/>
                        </a:rPr>
                        <a:t> </a:t>
                      </a:r>
                      <a:r>
                        <a:rPr lang="de-DE" sz="1400" b="1" i="0" u="none" strike="noStrike" dirty="0" err="1" smtClean="0">
                          <a:latin typeface="Arial"/>
                        </a:rPr>
                        <a:t>Recources</a:t>
                      </a:r>
                      <a:r>
                        <a:rPr lang="de-DE" sz="1400" b="1" i="0" u="none" strike="noStrike" dirty="0" smtClean="0">
                          <a:latin typeface="Arial"/>
                        </a:rPr>
                        <a:t> (</a:t>
                      </a:r>
                      <a:r>
                        <a:rPr lang="de-DE" sz="1400" b="1" i="0" u="none" strike="noStrike" dirty="0" err="1" smtClean="0">
                          <a:latin typeface="Arial"/>
                        </a:rPr>
                        <a:t>mechanical</a:t>
                      </a:r>
                      <a:r>
                        <a:rPr lang="de-DE" sz="1400" b="1" i="0" u="none" strike="noStrike" dirty="0" smtClean="0">
                          <a:latin typeface="Arial"/>
                        </a:rPr>
                        <a:t>)</a:t>
                      </a:r>
                      <a:endParaRPr lang="de-DE" sz="1400" b="1"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000" b="1" i="0" u="none" strike="noStrike" dirty="0" smtClean="0">
                          <a:latin typeface="Arial"/>
                        </a:rPr>
                        <a:t> </a:t>
                      </a:r>
                      <a:r>
                        <a:rPr lang="de-DE" sz="1000" b="1" i="0" u="none" strike="noStrike" dirty="0" err="1" smtClean="0">
                          <a:latin typeface="Arial"/>
                        </a:rPr>
                        <a:t>Shifts</a:t>
                      </a:r>
                      <a:endParaRPr lang="de-DE"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l" fontAlgn="b"/>
                      <a:r>
                        <a:rPr lang="de-DE" sz="1000" b="1" i="0" u="none" strike="noStrike" dirty="0" smtClean="0">
                          <a:latin typeface="Arial"/>
                        </a:rPr>
                        <a:t> Working </a:t>
                      </a:r>
                      <a:r>
                        <a:rPr lang="de-DE" sz="1000" b="1" i="0" u="none" strike="noStrike" dirty="0" err="1" smtClean="0">
                          <a:latin typeface="Arial"/>
                        </a:rPr>
                        <a:t>days</a:t>
                      </a:r>
                      <a:endParaRPr lang="de-DE"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l" fontAlgn="b"/>
                      <a:r>
                        <a:rPr lang="en-US" sz="1000" b="1" i="0" u="none" strike="noStrike" dirty="0" smtClean="0">
                          <a:latin typeface="Arial"/>
                        </a:rPr>
                        <a:t> For </a:t>
                      </a:r>
                      <a:r>
                        <a:rPr lang="en-US" sz="1000" b="1" i="0" u="none" strike="noStrike" dirty="0">
                          <a:latin typeface="Arial"/>
                        </a:rPr>
                        <a:t>200 cavities/year</a:t>
                      </a: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just" fontAlgn="b"/>
                      <a:r>
                        <a:rPr lang="en-US" sz="1000" b="1" i="0" u="none" strike="noStrike" dirty="0" smtClean="0">
                          <a:latin typeface="Arial"/>
                        </a:rPr>
                        <a:t> Installed </a:t>
                      </a:r>
                      <a:r>
                        <a:rPr lang="en-US" sz="1000" b="1" i="0" u="none" strike="noStrike" dirty="0">
                          <a:latin typeface="Arial"/>
                        </a:rPr>
                        <a:t>at </a:t>
                      </a:r>
                      <a:r>
                        <a:rPr lang="en-US" sz="1000" b="1" i="0" u="none" strike="noStrike" dirty="0" smtClean="0">
                          <a:latin typeface="Arial"/>
                        </a:rPr>
                        <a:t>RI </a:t>
                      </a:r>
                      <a:r>
                        <a:rPr lang="en-US" sz="1000" b="1" i="0" u="none" strike="noStrike" dirty="0">
                          <a:latin typeface="Arial"/>
                        </a:rPr>
                        <a:t>for </a:t>
                      </a:r>
                      <a:r>
                        <a:rPr lang="en-US" sz="1000" b="1" i="0" u="none" strike="noStrike" dirty="0" smtClean="0">
                          <a:latin typeface="Arial"/>
                        </a:rPr>
                        <a:t>XFEL</a:t>
                      </a:r>
                      <a:endParaRPr lang="en-US"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l" fontAlgn="b"/>
                      <a:r>
                        <a:rPr lang="de-DE" sz="1000" b="1" i="0" u="none" strike="noStrike" dirty="0" smtClean="0">
                          <a:latin typeface="Arial"/>
                        </a:rPr>
                        <a:t> </a:t>
                      </a:r>
                      <a:r>
                        <a:rPr lang="de-DE" sz="1000" b="1" i="0" u="none" strike="noStrike" dirty="0" err="1" smtClean="0">
                          <a:latin typeface="Arial"/>
                        </a:rPr>
                        <a:t>Shifts</a:t>
                      </a:r>
                      <a:endParaRPr lang="de-DE"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l" fontAlgn="b"/>
                      <a:r>
                        <a:rPr lang="de-DE" sz="1000" b="1" i="0" u="none" strike="noStrike" dirty="0" smtClean="0">
                          <a:latin typeface="Arial"/>
                        </a:rPr>
                        <a:t> Working </a:t>
                      </a:r>
                      <a:r>
                        <a:rPr lang="de-DE" sz="1000" b="1" i="0" u="none" strike="noStrike" dirty="0" err="1" smtClean="0">
                          <a:latin typeface="Arial"/>
                        </a:rPr>
                        <a:t>days</a:t>
                      </a:r>
                      <a:endParaRPr lang="de-DE"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l" fontAlgn="b"/>
                      <a:r>
                        <a:rPr lang="en-US" sz="1000" b="1" i="0" u="none" strike="noStrike" dirty="0" smtClean="0">
                          <a:latin typeface="Arial"/>
                        </a:rPr>
                        <a:t> For </a:t>
                      </a:r>
                      <a:r>
                        <a:rPr lang="en-US" sz="1000" b="1" i="0" u="none" strike="noStrike" dirty="0">
                          <a:latin typeface="Arial"/>
                        </a:rPr>
                        <a:t>600 cavities/year</a:t>
                      </a: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l" fontAlgn="b"/>
                      <a:r>
                        <a:rPr lang="en-US" sz="1000" b="1" i="0" u="none" strike="noStrike" dirty="0" smtClean="0">
                          <a:latin typeface="Arial"/>
                        </a:rPr>
                        <a:t> Additional needed </a:t>
                      </a:r>
                      <a:r>
                        <a:rPr lang="en-US" sz="1000" b="1" i="0" u="none" strike="noStrike" dirty="0">
                          <a:latin typeface="Arial"/>
                        </a:rPr>
                        <a:t>at </a:t>
                      </a:r>
                      <a:r>
                        <a:rPr lang="en-US" sz="1000" b="1" i="0" u="none" strike="noStrike" dirty="0" smtClean="0">
                          <a:latin typeface="Arial"/>
                        </a:rPr>
                        <a:t>RI</a:t>
                      </a:r>
                      <a:endParaRPr lang="en-US"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55795">
                <a:tc>
                  <a:txBody>
                    <a:bodyPr/>
                    <a:lstStyle/>
                    <a:p>
                      <a:pPr algn="l" fontAlgn="b"/>
                      <a:r>
                        <a:rPr lang="de-DE" sz="1400" b="0" i="0" u="none" strike="noStrike" dirty="0" smtClean="0">
                          <a:latin typeface="Arial"/>
                        </a:rPr>
                        <a:t> </a:t>
                      </a:r>
                      <a:r>
                        <a:rPr lang="de-DE" sz="1400" b="0" i="0" u="none" strike="noStrike" dirty="0" err="1" smtClean="0">
                          <a:latin typeface="Arial"/>
                        </a:rPr>
                        <a:t>Turning</a:t>
                      </a:r>
                      <a:r>
                        <a:rPr lang="de-DE" sz="1400" b="0" i="0" u="none" strike="noStrike" dirty="0" smtClean="0">
                          <a:latin typeface="Arial"/>
                        </a:rPr>
                        <a:t> </a:t>
                      </a:r>
                      <a:r>
                        <a:rPr lang="de-DE" sz="1400" b="0" i="0" u="none" strike="noStrike" dirty="0" err="1">
                          <a:latin typeface="Arial"/>
                        </a:rPr>
                        <a:t>machine</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dirty="0" smtClean="0">
                          <a:latin typeface="Arial"/>
                        </a:rPr>
                        <a:t> </a:t>
                      </a:r>
                      <a:r>
                        <a:rPr lang="de-DE" sz="1400" b="0" i="0" u="none" strike="noStrike" dirty="0" err="1" smtClean="0">
                          <a:latin typeface="Arial"/>
                        </a:rPr>
                        <a:t>Milling</a:t>
                      </a:r>
                      <a:r>
                        <a:rPr lang="de-DE" sz="1400" b="0" i="0" u="none" strike="noStrike" dirty="0" smtClean="0">
                          <a:latin typeface="Arial"/>
                        </a:rPr>
                        <a:t> </a:t>
                      </a:r>
                      <a:r>
                        <a:rPr lang="de-DE" sz="1400" b="0" i="0" u="none" strike="noStrike" dirty="0" err="1">
                          <a:latin typeface="Arial"/>
                        </a:rPr>
                        <a:t>machine</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dirty="0" smtClean="0">
                          <a:latin typeface="Arial"/>
                        </a:rPr>
                        <a:t> Dimensional </a:t>
                      </a:r>
                      <a:r>
                        <a:rPr lang="de-DE" sz="1400" b="0" i="0" u="none" strike="noStrike" dirty="0" err="1">
                          <a:latin typeface="Arial"/>
                        </a:rPr>
                        <a:t>control</a:t>
                      </a:r>
                      <a:r>
                        <a:rPr lang="de-DE" sz="1400" b="0" i="0" u="none" strike="noStrike" dirty="0">
                          <a:latin typeface="Arial"/>
                        </a:rPr>
                        <a:t> </a:t>
                      </a:r>
                      <a:r>
                        <a:rPr lang="de-DE" sz="1400" b="0" i="0" u="none" strike="noStrike" dirty="0" err="1">
                          <a:latin typeface="Arial"/>
                        </a:rPr>
                        <a:t>place</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dirty="0" smtClean="0">
                          <a:latin typeface="Arial"/>
                        </a:rPr>
                        <a:t> </a:t>
                      </a:r>
                      <a:r>
                        <a:rPr lang="de-DE" sz="1400" b="0" i="0" u="none" strike="noStrike" dirty="0" err="1" smtClean="0">
                          <a:latin typeface="Arial"/>
                        </a:rPr>
                        <a:t>Metal</a:t>
                      </a:r>
                      <a:r>
                        <a:rPr lang="de-DE" sz="1400" b="0" i="0" u="none" strike="noStrike" dirty="0" smtClean="0">
                          <a:latin typeface="Arial"/>
                        </a:rPr>
                        <a:t> </a:t>
                      </a:r>
                      <a:r>
                        <a:rPr lang="de-DE" sz="1400" b="0" i="0" u="none" strike="noStrike" dirty="0" err="1">
                          <a:latin typeface="Arial"/>
                        </a:rPr>
                        <a:t>working</a:t>
                      </a:r>
                      <a:r>
                        <a:rPr lang="de-DE" sz="1400" b="0" i="0" u="none" strike="noStrike" dirty="0">
                          <a:latin typeface="Arial"/>
                        </a:rPr>
                        <a:t> </a:t>
                      </a:r>
                      <a:r>
                        <a:rPr lang="de-DE" sz="1400" b="0" i="0" u="none" strike="noStrike" dirty="0" err="1">
                          <a:latin typeface="Arial"/>
                        </a:rPr>
                        <a:t>station</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dirty="0" smtClean="0">
                          <a:latin typeface="Arial"/>
                        </a:rPr>
                        <a:t> BCP </a:t>
                      </a:r>
                      <a:r>
                        <a:rPr lang="de-DE" sz="1400" b="0" i="0" u="none" strike="noStrike" dirty="0" err="1">
                          <a:latin typeface="Arial"/>
                        </a:rPr>
                        <a:t>barrel</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dirty="0" smtClean="0">
                          <a:latin typeface="Arial"/>
                        </a:rPr>
                        <a:t> </a:t>
                      </a:r>
                      <a:r>
                        <a:rPr lang="de-DE" sz="1400" b="0" i="0" u="none" strike="noStrike" dirty="0" err="1" smtClean="0">
                          <a:latin typeface="Arial"/>
                        </a:rPr>
                        <a:t>Degreasing</a:t>
                      </a:r>
                      <a:r>
                        <a:rPr lang="de-DE" sz="1400" b="0" i="0" u="none" strike="noStrike" dirty="0" smtClean="0">
                          <a:latin typeface="Arial"/>
                        </a:rPr>
                        <a:t> </a:t>
                      </a:r>
                      <a:r>
                        <a:rPr lang="de-DE" sz="1400" b="0" i="0" u="none" strike="noStrike" dirty="0" err="1">
                          <a:latin typeface="Arial"/>
                        </a:rPr>
                        <a:t>bath</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dirty="0" smtClean="0">
                          <a:latin typeface="Arial"/>
                        </a:rPr>
                        <a:t> EB </a:t>
                      </a:r>
                      <a:r>
                        <a:rPr lang="de-DE" sz="1400" b="0" i="0" u="none" strike="noStrike" dirty="0" err="1">
                          <a:latin typeface="Arial"/>
                        </a:rPr>
                        <a:t>welding</a:t>
                      </a:r>
                      <a:r>
                        <a:rPr lang="de-DE" sz="1400" b="0" i="0" u="none" strike="noStrike" dirty="0">
                          <a:latin typeface="Arial"/>
                        </a:rPr>
                        <a:t> </a:t>
                      </a:r>
                      <a:r>
                        <a:rPr lang="de-DE" sz="1400" b="0" i="0" u="none" strike="noStrike" dirty="0" err="1">
                          <a:latin typeface="Arial"/>
                        </a:rPr>
                        <a:t>machines</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dirty="0" smtClean="0">
                          <a:latin typeface="Arial"/>
                        </a:rPr>
                        <a:t> </a:t>
                      </a:r>
                      <a:r>
                        <a:rPr lang="de-DE" sz="1400" b="0" i="0" u="none" strike="noStrike" dirty="0" err="1" smtClean="0">
                          <a:latin typeface="Arial"/>
                        </a:rPr>
                        <a:t>Leak</a:t>
                      </a:r>
                      <a:r>
                        <a:rPr lang="de-DE" sz="1400" b="0" i="0" u="none" strike="noStrike" dirty="0" smtClean="0">
                          <a:latin typeface="Arial"/>
                        </a:rPr>
                        <a:t> </a:t>
                      </a:r>
                      <a:r>
                        <a:rPr lang="de-DE" sz="1400" b="0" i="0" u="none" strike="noStrike" dirty="0" err="1">
                          <a:latin typeface="Arial"/>
                        </a:rPr>
                        <a:t>checker</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dirty="0" smtClean="0">
                          <a:latin typeface="Arial"/>
                        </a:rPr>
                        <a:t> RF </a:t>
                      </a:r>
                      <a:r>
                        <a:rPr lang="de-DE" sz="1400" b="0" i="0" u="none" strike="noStrike" dirty="0" err="1">
                          <a:latin typeface="Arial"/>
                        </a:rPr>
                        <a:t>control</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dirty="0" smtClean="0">
                          <a:latin typeface="Arial"/>
                        </a:rPr>
                        <a:t> </a:t>
                      </a:r>
                      <a:r>
                        <a:rPr lang="de-DE" sz="1400" b="0" i="0" u="none" strike="noStrike" dirty="0" err="1" smtClean="0">
                          <a:latin typeface="Arial"/>
                        </a:rPr>
                        <a:t>Grinding</a:t>
                      </a:r>
                      <a:r>
                        <a:rPr lang="de-DE" sz="1400" b="0" i="0" u="none" strike="noStrike" dirty="0" smtClean="0">
                          <a:latin typeface="Arial"/>
                        </a:rPr>
                        <a:t> </a:t>
                      </a:r>
                      <a:r>
                        <a:rPr lang="de-DE" sz="1400" b="0" i="0" u="none" strike="noStrike" dirty="0" err="1">
                          <a:latin typeface="Arial"/>
                        </a:rPr>
                        <a:t>place</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98193">
                <a:tc>
                  <a:txBody>
                    <a:bodyPr/>
                    <a:lstStyle/>
                    <a:p>
                      <a:pPr algn="l" fontAlgn="b"/>
                      <a:r>
                        <a:rPr lang="de-DE" sz="1400" b="0" i="0" u="none" strike="noStrike" smtClean="0">
                          <a:latin typeface="Arial"/>
                        </a:rPr>
                        <a:t> </a:t>
                      </a:r>
                      <a:r>
                        <a:rPr lang="de-DE" sz="1400" b="0" i="0" u="none" strike="noStrike" smtClean="0">
                          <a:latin typeface="Arial"/>
                        </a:rPr>
                        <a:t>Press</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dirty="0">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bl>
          </a:graphicData>
        </a:graphic>
      </p:graphicFrame>
      <p:sp>
        <p:nvSpPr>
          <p:cNvPr id="7" name="Rectangle 2"/>
          <p:cNvSpPr txBox="1">
            <a:spLocks/>
          </p:cNvSpPr>
          <p:nvPr/>
        </p:nvSpPr>
        <p:spPr bwMode="auto">
          <a:xfrm>
            <a:off x="430213" y="469057"/>
            <a:ext cx="7470775" cy="573087"/>
          </a:xfrm>
          <a:prstGeom prst="rect">
            <a:avLst/>
          </a:prstGeom>
          <a:noFill/>
          <a:ln w="9525">
            <a:noFill/>
            <a:miter lim="800000"/>
            <a:headEnd/>
            <a:tailEnd/>
          </a:ln>
        </p:spPr>
        <p:txBody>
          <a:bodyPr vert="horz" wrap="square" lIns="100783" tIns="50392" rIns="100783" bIns="50392" numCol="1" anchor="t" anchorCtr="0" compatLnSpc="1">
            <a:prstTxWarp prst="textNoShape">
              <a:avLst/>
            </a:prstTxWarp>
          </a:bodyPr>
          <a:lstStyle/>
          <a:p>
            <a:pPr marL="0" marR="0" lvl="0" indent="0" algn="l" defTabSz="503238" rtl="0" eaLnBrk="1" fontAlgn="base" latinLnBrk="0" hangingPunct="1">
              <a:lnSpc>
                <a:spcPct val="100000"/>
              </a:lnSpc>
              <a:spcBef>
                <a:spcPct val="0"/>
              </a:spcBef>
              <a:spcAft>
                <a:spcPct val="0"/>
              </a:spcAft>
              <a:buClrTx/>
              <a:buSzTx/>
              <a:buFontTx/>
              <a:buNone/>
              <a:tabLst/>
              <a:defRPr/>
            </a:pPr>
            <a:r>
              <a:rPr lang="en-US" sz="3300" dirty="0" smtClean="0">
                <a:solidFill>
                  <a:srgbClr val="12408B"/>
                </a:solidFill>
                <a:latin typeface="+mj-lt"/>
                <a:cs typeface="+mj-cs"/>
              </a:rPr>
              <a:t>Outlook: Mechanical manufacturing</a:t>
            </a:r>
          </a:p>
          <a:p>
            <a:pPr marL="0" marR="0" lvl="0" indent="0" algn="l" defTabSz="503238" rtl="0" eaLnBrk="1" fontAlgn="base" latinLnBrk="0" hangingPunct="1">
              <a:lnSpc>
                <a:spcPct val="100000"/>
              </a:lnSpc>
              <a:spcBef>
                <a:spcPct val="0"/>
              </a:spcBef>
              <a:spcAft>
                <a:spcPct val="0"/>
              </a:spcAft>
              <a:buClrTx/>
              <a:buSzTx/>
              <a:buFontTx/>
              <a:buNone/>
              <a:tabLst/>
              <a:defRPr/>
            </a:pPr>
            <a:r>
              <a:rPr lang="en-US" sz="3300" dirty="0" smtClean="0">
                <a:solidFill>
                  <a:srgbClr val="12408B"/>
                </a:solidFill>
                <a:latin typeface="+mj-lt"/>
                <a:cs typeface="+mj-cs"/>
              </a:rPr>
              <a:t>and surface preparation capabilities</a:t>
            </a:r>
          </a:p>
        </p:txBody>
      </p:sp>
      <p:graphicFrame>
        <p:nvGraphicFramePr>
          <p:cNvPr id="10" name="Tabelle 9"/>
          <p:cNvGraphicFramePr>
            <a:graphicFrameLocks noGrp="1"/>
          </p:cNvGraphicFramePr>
          <p:nvPr/>
        </p:nvGraphicFramePr>
        <p:xfrm>
          <a:off x="5110733" y="1621185"/>
          <a:ext cx="4536502" cy="5497156"/>
        </p:xfrm>
        <a:graphic>
          <a:graphicData uri="http://schemas.openxmlformats.org/drawingml/2006/table">
            <a:tbl>
              <a:tblPr/>
              <a:tblGrid>
                <a:gridCol w="2808312"/>
                <a:gridCol w="216024"/>
                <a:gridCol w="216024"/>
                <a:gridCol w="216024"/>
                <a:gridCol w="216024"/>
                <a:gridCol w="216024"/>
                <a:gridCol w="216024"/>
                <a:gridCol w="216024"/>
                <a:gridCol w="216022"/>
              </a:tblGrid>
              <a:tr h="221926">
                <a:tc>
                  <a:txBody>
                    <a:bodyPr/>
                    <a:lstStyle/>
                    <a:p>
                      <a:pPr algn="l" fontAlgn="b"/>
                      <a:r>
                        <a:rPr lang="de-DE" sz="10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de-DE" sz="1000" b="0" i="0" u="none" strike="noStrike">
                          <a:latin typeface="Arial"/>
                        </a:rPr>
                        <a:t>XFEL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hMerge="1">
                  <a:txBody>
                    <a:bodyPr/>
                    <a:lstStyle/>
                    <a:p>
                      <a:endParaRPr lang="de-DE"/>
                    </a:p>
                  </a:txBody>
                  <a:tcPr/>
                </a:tc>
                <a:tc hMerge="1">
                  <a:txBody>
                    <a:bodyPr/>
                    <a:lstStyle/>
                    <a:p>
                      <a:endParaRPr lang="de-DE"/>
                    </a:p>
                  </a:txBody>
                  <a:tcPr/>
                </a:tc>
                <a:tc hMerge="1">
                  <a:txBody>
                    <a:bodyPr/>
                    <a:lstStyle/>
                    <a:p>
                      <a:endParaRPr lang="de-DE"/>
                    </a:p>
                  </a:txBody>
                  <a:tcPr/>
                </a:tc>
                <a:tc gridSpan="4">
                  <a:txBody>
                    <a:bodyPr/>
                    <a:lstStyle/>
                    <a:p>
                      <a:pPr algn="ctr" fontAlgn="b"/>
                      <a:r>
                        <a:rPr lang="de-DE" sz="1000" b="0" i="0" u="none" strike="noStrike" dirty="0">
                          <a:latin typeface="Arial"/>
                        </a:rPr>
                        <a:t>post XFEL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hMerge="1">
                  <a:txBody>
                    <a:bodyPr/>
                    <a:lstStyle/>
                    <a:p>
                      <a:endParaRPr lang="de-DE"/>
                    </a:p>
                  </a:txBody>
                  <a:tcPr/>
                </a:tc>
                <a:tc hMerge="1">
                  <a:txBody>
                    <a:bodyPr/>
                    <a:lstStyle/>
                    <a:p>
                      <a:endParaRPr lang="de-DE"/>
                    </a:p>
                  </a:txBody>
                  <a:tcPr/>
                </a:tc>
                <a:tc hMerge="1">
                  <a:txBody>
                    <a:bodyPr/>
                    <a:lstStyle/>
                    <a:p>
                      <a:endParaRPr lang="de-DE"/>
                    </a:p>
                  </a:txBody>
                  <a:tcPr/>
                </a:tc>
              </a:tr>
              <a:tr h="1866306">
                <a:tc>
                  <a:txBody>
                    <a:bodyPr/>
                    <a:lstStyle/>
                    <a:p>
                      <a:pPr algn="l" fontAlgn="b"/>
                      <a:r>
                        <a:rPr lang="de-DE" sz="1400" b="1" i="0" u="none" strike="noStrike" dirty="0" smtClean="0">
                          <a:latin typeface="Arial"/>
                        </a:rPr>
                        <a:t> </a:t>
                      </a:r>
                      <a:r>
                        <a:rPr lang="de-DE" sz="1400" b="1" i="0" u="none" strike="noStrike" dirty="0" err="1" smtClean="0">
                          <a:latin typeface="Arial"/>
                        </a:rPr>
                        <a:t>Recources</a:t>
                      </a:r>
                      <a:r>
                        <a:rPr lang="de-DE" sz="1400" b="1" i="0" u="none" strike="noStrike" dirty="0" smtClean="0">
                          <a:latin typeface="Arial"/>
                        </a:rPr>
                        <a:t> (</a:t>
                      </a:r>
                      <a:r>
                        <a:rPr lang="de-DE" sz="1400" b="1" i="0" u="none" strike="noStrike" dirty="0" err="1" smtClean="0">
                          <a:latin typeface="Arial"/>
                        </a:rPr>
                        <a:t>preparation</a:t>
                      </a:r>
                      <a:r>
                        <a:rPr lang="de-DE" sz="1400" b="1" i="0" u="none" strike="noStrike" dirty="0" smtClean="0">
                          <a:latin typeface="Arial"/>
                        </a:rPr>
                        <a:t>)</a:t>
                      </a:r>
                      <a:endParaRPr lang="de-DE" sz="1400" b="1"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000" b="1" i="0" u="none" strike="noStrike" dirty="0" smtClean="0">
                          <a:latin typeface="Arial"/>
                        </a:rPr>
                        <a:t> </a:t>
                      </a:r>
                      <a:r>
                        <a:rPr lang="de-DE" sz="1000" b="1" i="0" u="none" strike="noStrike" dirty="0" err="1" smtClean="0">
                          <a:latin typeface="Arial"/>
                        </a:rPr>
                        <a:t>Shifts</a:t>
                      </a:r>
                      <a:endParaRPr lang="de-DE"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l" fontAlgn="b"/>
                      <a:r>
                        <a:rPr lang="de-DE" sz="1000" b="1" i="0" u="none" strike="noStrike" dirty="0" smtClean="0">
                          <a:latin typeface="Arial"/>
                        </a:rPr>
                        <a:t> Working </a:t>
                      </a:r>
                      <a:r>
                        <a:rPr lang="de-DE" sz="1000" b="1" i="0" u="none" strike="noStrike" dirty="0" err="1" smtClean="0">
                          <a:latin typeface="Arial"/>
                        </a:rPr>
                        <a:t>days</a:t>
                      </a:r>
                      <a:endParaRPr lang="de-DE"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l" fontAlgn="b"/>
                      <a:r>
                        <a:rPr lang="en-US" sz="1000" b="1" i="0" u="none" strike="noStrike" dirty="0" smtClean="0">
                          <a:latin typeface="Arial"/>
                        </a:rPr>
                        <a:t> For </a:t>
                      </a:r>
                      <a:r>
                        <a:rPr lang="en-US" sz="1000" b="1" i="0" u="none" strike="noStrike" dirty="0">
                          <a:latin typeface="Arial"/>
                        </a:rPr>
                        <a:t>200 cavities/year</a:t>
                      </a: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just" fontAlgn="b"/>
                      <a:r>
                        <a:rPr lang="en-US" sz="1000" b="1" i="0" u="none" strike="noStrike" dirty="0" smtClean="0">
                          <a:latin typeface="Arial"/>
                        </a:rPr>
                        <a:t> Installed </a:t>
                      </a:r>
                      <a:r>
                        <a:rPr lang="en-US" sz="1000" b="1" i="0" u="none" strike="noStrike" dirty="0">
                          <a:latin typeface="Arial"/>
                        </a:rPr>
                        <a:t>at </a:t>
                      </a:r>
                      <a:r>
                        <a:rPr lang="en-US" sz="1000" b="1" i="0" u="none" strike="noStrike" dirty="0" smtClean="0">
                          <a:latin typeface="Arial"/>
                        </a:rPr>
                        <a:t>RI </a:t>
                      </a:r>
                      <a:r>
                        <a:rPr lang="en-US" sz="1000" b="1" i="0" u="none" strike="noStrike" dirty="0">
                          <a:latin typeface="Arial"/>
                        </a:rPr>
                        <a:t>for </a:t>
                      </a:r>
                      <a:r>
                        <a:rPr lang="en-US" sz="1000" b="1" i="0" u="none" strike="noStrike" dirty="0" smtClean="0">
                          <a:latin typeface="Arial"/>
                        </a:rPr>
                        <a:t>XFEL</a:t>
                      </a:r>
                      <a:endParaRPr lang="en-US"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l" fontAlgn="b"/>
                      <a:r>
                        <a:rPr lang="de-DE" sz="1000" b="1" i="0" u="none" strike="noStrike" dirty="0" smtClean="0">
                          <a:latin typeface="Arial"/>
                        </a:rPr>
                        <a:t> </a:t>
                      </a:r>
                      <a:r>
                        <a:rPr lang="de-DE" sz="1000" b="1" i="0" u="none" strike="noStrike" dirty="0" err="1" smtClean="0">
                          <a:latin typeface="Arial"/>
                        </a:rPr>
                        <a:t>Shifts</a:t>
                      </a:r>
                      <a:endParaRPr lang="de-DE"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l" fontAlgn="b"/>
                      <a:r>
                        <a:rPr lang="de-DE" sz="1000" b="1" i="0" u="none" strike="noStrike" baseline="0" dirty="0" smtClean="0">
                          <a:latin typeface="Arial"/>
                        </a:rPr>
                        <a:t> </a:t>
                      </a:r>
                      <a:r>
                        <a:rPr lang="de-DE" sz="1000" b="1" i="0" u="none" strike="noStrike" dirty="0" smtClean="0">
                          <a:latin typeface="Arial"/>
                        </a:rPr>
                        <a:t>Working </a:t>
                      </a:r>
                      <a:r>
                        <a:rPr lang="de-DE" sz="1000" b="1" i="0" u="none" strike="noStrike" dirty="0" err="1" smtClean="0">
                          <a:latin typeface="Arial"/>
                        </a:rPr>
                        <a:t>days</a:t>
                      </a:r>
                      <a:endParaRPr lang="de-DE"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l" fontAlgn="b"/>
                      <a:r>
                        <a:rPr lang="en-US" sz="1000" b="1" i="0" u="none" strike="noStrike" dirty="0" smtClean="0">
                          <a:latin typeface="Arial"/>
                        </a:rPr>
                        <a:t> For </a:t>
                      </a:r>
                      <a:r>
                        <a:rPr lang="en-US" sz="1000" b="1" i="0" u="none" strike="noStrike" dirty="0">
                          <a:latin typeface="Arial"/>
                        </a:rPr>
                        <a:t>600 cavities/year</a:t>
                      </a: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l" fontAlgn="b"/>
                      <a:r>
                        <a:rPr lang="en-US" sz="1000" b="1" i="0" u="none" strike="noStrike" dirty="0" smtClean="0">
                          <a:latin typeface="Arial"/>
                        </a:rPr>
                        <a:t> Additional needed </a:t>
                      </a:r>
                      <a:r>
                        <a:rPr lang="en-US" sz="1000" b="1" i="0" u="none" strike="noStrike" dirty="0">
                          <a:latin typeface="Arial"/>
                        </a:rPr>
                        <a:t>at </a:t>
                      </a:r>
                      <a:r>
                        <a:rPr lang="en-US" sz="1000" b="1" i="0" u="none" strike="noStrike" dirty="0" smtClean="0">
                          <a:latin typeface="Arial"/>
                        </a:rPr>
                        <a:t>RI</a:t>
                      </a:r>
                      <a:endParaRPr lang="en-US" sz="1000" b="1" i="0" u="none" strike="noStrike" dirty="0">
                        <a:latin typeface="Arial"/>
                      </a:endParaRPr>
                    </a:p>
                  </a:txBody>
                  <a:tcPr marL="0" marR="0" marT="0"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a:t>
                      </a:r>
                      <a:r>
                        <a:rPr lang="de-DE" sz="1400" b="0" i="0" u="none" strike="noStrike" dirty="0" err="1" smtClean="0">
                          <a:latin typeface="Arial"/>
                        </a:rPr>
                        <a:t>Degreasing</a:t>
                      </a:r>
                      <a:r>
                        <a:rPr lang="de-DE" sz="1400" b="0" i="0" u="none" strike="noStrike" dirty="0" smtClean="0">
                          <a:latin typeface="Arial"/>
                        </a:rPr>
                        <a:t> </a:t>
                      </a:r>
                      <a:r>
                        <a:rPr lang="de-DE" sz="1400" b="0" i="0" u="none" strike="noStrike" dirty="0" err="1">
                          <a:latin typeface="Arial"/>
                        </a:rPr>
                        <a:t>bath</a:t>
                      </a:r>
                      <a:r>
                        <a:rPr lang="de-DE" sz="1400" b="0" i="0" u="none" strike="noStrike" dirty="0">
                          <a:latin typeface="Arial"/>
                        </a:rPr>
                        <a:t> (clean </a:t>
                      </a:r>
                      <a:r>
                        <a:rPr lang="de-DE" sz="1400" b="0" i="0" u="none" strike="noStrike" dirty="0" err="1">
                          <a:latin typeface="Arial"/>
                        </a:rPr>
                        <a:t>room</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smtClean="0">
                          <a:latin typeface="Arial"/>
                        </a:rPr>
                        <a:t>3</a:t>
                      </a:r>
                      <a:r>
                        <a:rPr lang="de-DE" sz="10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a:t>
                      </a:r>
                      <a:r>
                        <a:rPr lang="de-DE" sz="1400" b="0" i="0" u="none" strike="noStrike" dirty="0" err="1" smtClean="0">
                          <a:latin typeface="Arial"/>
                        </a:rPr>
                        <a:t>Ethanon</a:t>
                      </a:r>
                      <a:r>
                        <a:rPr lang="de-DE" sz="1400" b="0" i="0" u="none" strike="noStrike" dirty="0" smtClean="0">
                          <a:latin typeface="Arial"/>
                        </a:rPr>
                        <a:t> </a:t>
                      </a:r>
                      <a:r>
                        <a:rPr lang="de-DE" sz="1400" b="0" i="0" u="none" strike="noStrike" dirty="0" err="1">
                          <a:latin typeface="Arial"/>
                        </a:rPr>
                        <a:t>rinse</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smtClean="0">
                          <a:latin typeface="Arial"/>
                        </a:rPr>
                        <a:t>3</a:t>
                      </a:r>
                      <a:r>
                        <a:rPr lang="de-DE" sz="10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BCP </a:t>
                      </a:r>
                      <a:r>
                        <a:rPr lang="de-DE" sz="1400" b="0" i="0" u="none" strike="noStrike" dirty="0">
                          <a:latin typeface="Arial"/>
                        </a:rPr>
                        <a:t>outside </a:t>
                      </a:r>
                      <a:r>
                        <a:rPr lang="de-DE" sz="1400" b="0" i="0" u="none" strike="noStrike" dirty="0" err="1">
                          <a:latin typeface="Arial"/>
                        </a:rPr>
                        <a:t>bath</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en-US" sz="1400" b="0" i="0" u="none" strike="noStrike" dirty="0" smtClean="0">
                          <a:latin typeface="Arial"/>
                        </a:rPr>
                        <a:t>Leak </a:t>
                      </a:r>
                      <a:r>
                        <a:rPr lang="en-US" sz="1400" b="0" i="0" u="none" strike="noStrike" dirty="0">
                          <a:latin typeface="Arial"/>
                        </a:rPr>
                        <a:t>check station, clean room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a:t>
                      </a:r>
                      <a:r>
                        <a:rPr lang="de-DE" sz="1400" b="0" i="0" u="none" strike="noStrike" dirty="0" smtClean="0">
                          <a:latin typeface="Arial"/>
                        </a:rPr>
                        <a:t>Tuning </a:t>
                      </a:r>
                      <a:r>
                        <a:rPr lang="de-DE" sz="1400" b="0" i="0" u="none" strike="noStrike" dirty="0" err="1">
                          <a:latin typeface="Arial"/>
                        </a:rPr>
                        <a:t>machine</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a:t>
                      </a:r>
                      <a:r>
                        <a:rPr lang="de-DE" sz="1400" b="0" i="0" u="none" strike="noStrike" dirty="0" smtClean="0">
                          <a:latin typeface="Arial"/>
                        </a:rPr>
                        <a:t>Clean </a:t>
                      </a:r>
                      <a:r>
                        <a:rPr lang="de-DE" sz="1400" b="0" i="0" u="none" strike="noStrike" dirty="0" err="1">
                          <a:latin typeface="Arial"/>
                        </a:rPr>
                        <a:t>room</a:t>
                      </a:r>
                      <a:r>
                        <a:rPr lang="de-DE" sz="1400" b="0" i="0" u="none" strike="noStrike" dirty="0">
                          <a:latin typeface="Arial"/>
                        </a:rPr>
                        <a:t> </a:t>
                      </a:r>
                      <a:r>
                        <a:rPr lang="de-DE" sz="1400" b="0" i="0" u="none" strike="noStrike" dirty="0" err="1">
                          <a:latin typeface="Arial"/>
                        </a:rPr>
                        <a:t>assembly</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EP </a:t>
                      </a:r>
                      <a:r>
                        <a:rPr lang="de-DE" sz="1400" b="0" i="0" u="none" strike="noStrike" dirty="0" err="1">
                          <a:latin typeface="Arial"/>
                        </a:rPr>
                        <a:t>station</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35390">
                <a:tc>
                  <a:txBody>
                    <a:bodyPr/>
                    <a:lstStyle/>
                    <a:p>
                      <a:pPr algn="l" fontAlgn="b"/>
                      <a:r>
                        <a:rPr lang="en-US" sz="1400" b="0" i="0" u="none" strike="noStrike" dirty="0" smtClean="0">
                          <a:latin typeface="Arial"/>
                        </a:rPr>
                        <a:t> 800 </a:t>
                      </a:r>
                      <a:r>
                        <a:rPr lang="en-US" sz="1400" b="0" i="0" u="none" strike="noStrike" dirty="0">
                          <a:latin typeface="Arial"/>
                        </a:rPr>
                        <a:t>°C oven (4 cavities per run)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HPR</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a:t>
                      </a:r>
                      <a:r>
                        <a:rPr lang="de-DE" sz="1400" b="0" i="0" u="none" strike="noStrike" dirty="0" err="1" smtClean="0">
                          <a:latin typeface="Arial"/>
                        </a:rPr>
                        <a:t>Drying</a:t>
                      </a:r>
                      <a:r>
                        <a:rPr lang="de-DE" sz="1400" b="0" i="0" u="none" strike="noStrike" dirty="0" smtClean="0">
                          <a:latin typeface="Arial"/>
                        </a:rPr>
                        <a:t> </a:t>
                      </a:r>
                      <a:r>
                        <a:rPr lang="de-DE" sz="1400" b="0" i="0" u="none" strike="noStrike" dirty="0" err="1">
                          <a:latin typeface="Arial"/>
                        </a:rPr>
                        <a:t>places</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EB </a:t>
                      </a:r>
                      <a:r>
                        <a:rPr lang="de-DE" sz="1400" b="0" i="0" u="none" strike="noStrike" dirty="0" err="1">
                          <a:latin typeface="Arial"/>
                        </a:rPr>
                        <a:t>welding</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120°C </a:t>
                      </a:r>
                      <a:r>
                        <a:rPr lang="de-DE" sz="1400" b="0" i="0" u="none" strike="noStrike" dirty="0" err="1">
                          <a:latin typeface="Arial"/>
                        </a:rPr>
                        <a:t>Oven</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a:t>
                      </a:r>
                      <a:r>
                        <a:rPr lang="de-DE" sz="1400" b="0" i="0" u="none" strike="noStrike" dirty="0" err="1" smtClean="0">
                          <a:latin typeface="Arial"/>
                        </a:rPr>
                        <a:t>Leak</a:t>
                      </a:r>
                      <a:r>
                        <a:rPr lang="de-DE" sz="1400" b="0" i="0" u="none" strike="noStrike" dirty="0" smtClean="0">
                          <a:latin typeface="Arial"/>
                        </a:rPr>
                        <a:t> </a:t>
                      </a:r>
                      <a:r>
                        <a:rPr lang="de-DE" sz="1400" b="0" i="0" u="none" strike="noStrike" dirty="0">
                          <a:latin typeface="Arial"/>
                        </a:rPr>
                        <a:t>check, </a:t>
                      </a:r>
                      <a:r>
                        <a:rPr lang="de-DE" sz="1400" b="0" i="0" u="none" strike="noStrike" dirty="0" err="1">
                          <a:latin typeface="Arial"/>
                        </a:rPr>
                        <a:t>pressure</a:t>
                      </a:r>
                      <a:r>
                        <a:rPr lang="de-DE" sz="1400" b="0" i="0" u="none" strike="noStrike" dirty="0">
                          <a:latin typeface="Arial"/>
                        </a:rPr>
                        <a:t> check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 </a:t>
                      </a:r>
                      <a:r>
                        <a:rPr lang="de-DE" sz="1000" b="0" i="0" u="none" strike="noStrike" dirty="0" smtClean="0">
                          <a:latin typeface="Arial"/>
                        </a:rPr>
                        <a:t>7</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r h="244118">
                <a:tc>
                  <a:txBody>
                    <a:bodyPr/>
                    <a:lstStyle/>
                    <a:p>
                      <a:pPr algn="l" fontAlgn="b"/>
                      <a:r>
                        <a:rPr lang="de-DE" sz="1400" b="0" i="0" u="none" strike="noStrike" dirty="0" smtClean="0">
                          <a:latin typeface="Arial"/>
                        </a:rPr>
                        <a:t> TIG </a:t>
                      </a:r>
                      <a:r>
                        <a:rPr lang="de-DE" sz="1400" b="0" i="0" u="none" strike="noStrike" dirty="0" err="1">
                          <a:latin typeface="Arial"/>
                        </a:rPr>
                        <a:t>welding</a:t>
                      </a:r>
                      <a:endParaRPr lang="de-DE" sz="14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8E1"/>
                    </a:solidFill>
                  </a:tcPr>
                </a:tc>
                <a:tc>
                  <a:txBody>
                    <a:bodyPr/>
                    <a:lstStyle/>
                    <a:p>
                      <a:pPr algn="ctr" fontAlgn="b"/>
                      <a:r>
                        <a:rPr lang="de-DE" sz="1000" b="0" i="0" u="none" strike="noStrike" dirty="0">
                          <a:latin typeface="Arial"/>
                        </a:rPr>
                        <a:t> </a:t>
                      </a:r>
                      <a:r>
                        <a:rPr lang="de-DE" sz="1000" b="0" i="0" u="none" strike="noStrike" dirty="0" smtClean="0">
                          <a:latin typeface="Arial"/>
                        </a:rPr>
                        <a:t>3</a:t>
                      </a:r>
                      <a:endParaRPr lang="de-DE" sz="1000" b="0" i="0" u="none" strike="noStrike" dirty="0">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smtClean="0">
                          <a:latin typeface="Arial"/>
                        </a:rPr>
                        <a:t>7</a:t>
                      </a:r>
                      <a:r>
                        <a:rPr lang="de-DE" sz="1000" b="0" i="0" u="none" strike="noStrike" dirty="0">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c>
                  <a:txBody>
                    <a:bodyPr/>
                    <a:lstStyle/>
                    <a:p>
                      <a:pPr algn="ctr" fontAlgn="b"/>
                      <a:r>
                        <a:rPr lang="de-DE" sz="1000" b="0" i="0" u="none" strike="noStrike" dirty="0">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AFA"/>
                    </a:solidFill>
                  </a:tcPr>
                </a:tc>
              </a:tr>
            </a:tbl>
          </a:graphicData>
        </a:graphic>
      </p:graphicFrame>
      <p:sp>
        <p:nvSpPr>
          <p:cNvPr id="5" name="Textfeld 4"/>
          <p:cNvSpPr txBox="1"/>
          <p:nvPr/>
        </p:nvSpPr>
        <p:spPr>
          <a:xfrm>
            <a:off x="4087187" y="7165801"/>
            <a:ext cx="1311578" cy="246221"/>
          </a:xfrm>
          <a:prstGeom prst="rect">
            <a:avLst/>
          </a:prstGeom>
          <a:noFill/>
        </p:spPr>
        <p:txBody>
          <a:bodyPr wrap="none" rtlCol="0">
            <a:spAutoFit/>
          </a:bodyPr>
          <a:lstStyle/>
          <a:p>
            <a:r>
              <a:rPr lang="de-DE" sz="1000" dirty="0" smtClean="0"/>
              <a:t>Basis : 75% on time</a:t>
            </a:r>
            <a:endParaRPr lang="de-DE" sz="1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p:cNvSpPr>
          <p:nvPr/>
        </p:nvSpPr>
        <p:spPr bwMode="auto">
          <a:xfrm>
            <a:off x="430213" y="610096"/>
            <a:ext cx="7470775" cy="573087"/>
          </a:xfrm>
          <a:prstGeom prst="rect">
            <a:avLst/>
          </a:prstGeom>
          <a:noFill/>
          <a:ln w="9525">
            <a:noFill/>
            <a:miter lim="800000"/>
            <a:headEnd/>
            <a:tailEnd/>
          </a:ln>
        </p:spPr>
        <p:txBody>
          <a:bodyPr vert="horz" wrap="square" lIns="100783" tIns="50392" rIns="100783" bIns="50392" numCol="1" anchor="t" anchorCtr="0" compatLnSpc="1">
            <a:prstTxWarp prst="textNoShape">
              <a:avLst/>
            </a:prstTxWarp>
          </a:bodyPr>
          <a:lstStyle/>
          <a:p>
            <a:pPr marL="0" marR="0" lvl="0" indent="0" algn="l" defTabSz="503238" rtl="0" eaLnBrk="1" fontAlgn="base" latinLnBrk="0" hangingPunct="1">
              <a:lnSpc>
                <a:spcPct val="100000"/>
              </a:lnSpc>
              <a:spcBef>
                <a:spcPct val="0"/>
              </a:spcBef>
              <a:spcAft>
                <a:spcPct val="0"/>
              </a:spcAft>
              <a:buClrTx/>
              <a:buSzTx/>
              <a:buFontTx/>
              <a:buNone/>
              <a:tabLst/>
              <a:defRPr/>
            </a:pPr>
            <a:r>
              <a:rPr lang="en-US" sz="3300" dirty="0" smtClean="0">
                <a:solidFill>
                  <a:srgbClr val="12408B"/>
                </a:solidFill>
                <a:latin typeface="+mj-lt"/>
                <a:cs typeface="+mj-cs"/>
              </a:rPr>
              <a:t>Challenges in mechanical</a:t>
            </a:r>
          </a:p>
          <a:p>
            <a:pPr marL="0" marR="0" lvl="0" indent="0" algn="l" defTabSz="503238" rtl="0" eaLnBrk="1" fontAlgn="base" latinLnBrk="0" hangingPunct="1">
              <a:lnSpc>
                <a:spcPct val="100000"/>
              </a:lnSpc>
              <a:spcBef>
                <a:spcPct val="0"/>
              </a:spcBef>
              <a:spcAft>
                <a:spcPct val="0"/>
              </a:spcAft>
              <a:buClrTx/>
              <a:buSzTx/>
              <a:buFontTx/>
              <a:buNone/>
              <a:tabLst/>
              <a:defRPr/>
            </a:pPr>
            <a:r>
              <a:rPr lang="en-US" sz="3300" dirty="0" smtClean="0">
                <a:solidFill>
                  <a:srgbClr val="12408B"/>
                </a:solidFill>
                <a:latin typeface="+mj-lt"/>
                <a:cs typeface="+mj-cs"/>
              </a:rPr>
              <a:t>Manufacturing and surface treatment</a:t>
            </a:r>
          </a:p>
        </p:txBody>
      </p:sp>
      <p:sp>
        <p:nvSpPr>
          <p:cNvPr id="5" name="Textfeld 4"/>
          <p:cNvSpPr txBox="1"/>
          <p:nvPr/>
        </p:nvSpPr>
        <p:spPr>
          <a:xfrm>
            <a:off x="520278" y="1909217"/>
            <a:ext cx="8334871" cy="5509200"/>
          </a:xfrm>
          <a:prstGeom prst="rect">
            <a:avLst/>
          </a:prstGeom>
          <a:noFill/>
        </p:spPr>
        <p:txBody>
          <a:bodyPr wrap="square" rtlCol="0">
            <a:spAutoFit/>
          </a:bodyPr>
          <a:lstStyle/>
          <a:p>
            <a:pPr marL="361950" indent="-361950">
              <a:buFont typeface="Wingdings" pitchFamily="2" charset="2"/>
              <a:buChar char="Ø"/>
            </a:pPr>
            <a:endParaRPr lang="en-US" sz="1600" dirty="0" smtClean="0"/>
          </a:p>
          <a:p>
            <a:pPr marL="361950" indent="-361950"/>
            <a:r>
              <a:rPr lang="en-US" sz="1600" dirty="0" smtClean="0"/>
              <a:t>Mechanical manufacturing</a:t>
            </a:r>
          </a:p>
          <a:p>
            <a:pPr marL="361950" indent="-361950">
              <a:buFont typeface="Wingdings" pitchFamily="2" charset="2"/>
              <a:buChar char="Ø"/>
            </a:pPr>
            <a:r>
              <a:rPr lang="en-US" sz="1600" dirty="0" smtClean="0"/>
              <a:t>All working steps are good established at RI (about 100 cavities produced before within the last 15 years)</a:t>
            </a:r>
          </a:p>
          <a:p>
            <a:pPr marL="361950" indent="-361950">
              <a:buFont typeface="Wingdings" pitchFamily="2" charset="2"/>
              <a:buChar char="Ø"/>
            </a:pPr>
            <a:r>
              <a:rPr lang="en-US" sz="1600" dirty="0" smtClean="0"/>
              <a:t>The main resources for mechanical manufacturing are:</a:t>
            </a:r>
            <a:br>
              <a:rPr lang="en-US" sz="1600" dirty="0" smtClean="0"/>
            </a:br>
            <a:r>
              <a:rPr lang="en-US" sz="1600" dirty="0" smtClean="0"/>
              <a:t>Turning, EB welding, BCP and degreasing and grinding before EB welding</a:t>
            </a:r>
          </a:p>
          <a:p>
            <a:pPr marL="361950" indent="-361950">
              <a:buFont typeface="Wingdings" pitchFamily="2" charset="2"/>
              <a:buChar char="Ø"/>
            </a:pPr>
            <a:r>
              <a:rPr lang="en-US" sz="1600" dirty="0" smtClean="0"/>
              <a:t>There are 62 EB welds and 75 different turning steps on the XFEL cavity</a:t>
            </a:r>
          </a:p>
          <a:p>
            <a:pPr marL="361950" indent="-361950">
              <a:buFont typeface="Wingdings" pitchFamily="2" charset="2"/>
              <a:buChar char="Ø"/>
            </a:pPr>
            <a:r>
              <a:rPr lang="en-US" sz="1600" dirty="0" smtClean="0"/>
              <a:t>This work has to be piped through limited turning machines and only 1 or two EB welding machines</a:t>
            </a:r>
          </a:p>
          <a:p>
            <a:pPr marL="361950" indent="-361950">
              <a:buFont typeface="Wingdings" pitchFamily="2" charset="2"/>
              <a:buChar char="Ø"/>
            </a:pPr>
            <a:r>
              <a:rPr lang="en-US" sz="1600" dirty="0" smtClean="0"/>
              <a:t>Therefore logistics to generate a constant cavity output is the main challenge beside keeping the quality standards high in two or three shift operation</a:t>
            </a:r>
          </a:p>
          <a:p>
            <a:pPr marL="361950" indent="-361950">
              <a:buFont typeface="Wingdings" pitchFamily="2" charset="2"/>
              <a:buChar char="Ø"/>
            </a:pPr>
            <a:endParaRPr lang="en-US" sz="1600" dirty="0" smtClean="0"/>
          </a:p>
          <a:p>
            <a:pPr marL="361950" indent="-361950"/>
            <a:r>
              <a:rPr lang="en-US" sz="1600" dirty="0" smtClean="0"/>
              <a:t>Surface preparation</a:t>
            </a:r>
          </a:p>
          <a:p>
            <a:pPr marL="361950" indent="-361950">
              <a:buFont typeface="Wingdings" pitchFamily="2" charset="2"/>
              <a:buChar char="Ø"/>
            </a:pPr>
            <a:r>
              <a:rPr lang="en-US" sz="1600" dirty="0" smtClean="0"/>
              <a:t>Not so much experience with the individual preparation steps at RI</a:t>
            </a:r>
          </a:p>
          <a:p>
            <a:pPr marL="361950" indent="-361950">
              <a:buFont typeface="Wingdings" pitchFamily="2" charset="2"/>
              <a:buChar char="Ø"/>
            </a:pPr>
            <a:r>
              <a:rPr lang="en-US" sz="1600" dirty="0" smtClean="0"/>
              <a:t>Close collaboration with DESY during the first preparations of reference cavities and series cavities is mandatory</a:t>
            </a:r>
          </a:p>
          <a:p>
            <a:pPr marL="361950" indent="-361950">
              <a:buFont typeface="Wingdings" pitchFamily="2" charset="2"/>
              <a:buChar char="Ø"/>
            </a:pPr>
            <a:r>
              <a:rPr lang="en-US" sz="1600" dirty="0" smtClean="0"/>
              <a:t>The work flow through the different stations and the clean room seems to be smooth, logistics manageable (diploma work in progress, mechanical engineering  production planning, </a:t>
            </a:r>
            <a:r>
              <a:rPr lang="en-US" sz="1600" dirty="0" err="1" smtClean="0"/>
              <a:t>Fachhochschule</a:t>
            </a:r>
            <a:r>
              <a:rPr lang="en-US" sz="1600" dirty="0" smtClean="0"/>
              <a:t> Aachen)</a:t>
            </a:r>
          </a:p>
          <a:p>
            <a:pPr marL="361950" indent="-361950">
              <a:buFont typeface="Wingdings" pitchFamily="2" charset="2"/>
              <a:buChar char="Ø"/>
            </a:pPr>
            <a:r>
              <a:rPr lang="en-US" sz="1600" dirty="0" smtClean="0"/>
              <a:t>The main challenge will be to establish and maintain a high quality of the work and find the right parameters to measure and control the quality</a:t>
            </a:r>
          </a:p>
          <a:p>
            <a:endParaRPr lang="en-US" sz="16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p:cNvSpPr>
          <p:nvPr/>
        </p:nvSpPr>
        <p:spPr bwMode="auto">
          <a:xfrm>
            <a:off x="430213" y="610096"/>
            <a:ext cx="7470775" cy="573087"/>
          </a:xfrm>
          <a:prstGeom prst="rect">
            <a:avLst/>
          </a:prstGeom>
          <a:noFill/>
          <a:ln w="9525">
            <a:noFill/>
            <a:miter lim="800000"/>
            <a:headEnd/>
            <a:tailEnd/>
          </a:ln>
        </p:spPr>
        <p:txBody>
          <a:bodyPr vert="horz" wrap="square" lIns="100783" tIns="50392" rIns="100783" bIns="50392" numCol="1" anchor="t" anchorCtr="0" compatLnSpc="1">
            <a:prstTxWarp prst="textNoShape">
              <a:avLst/>
            </a:prstTxWarp>
          </a:bodyPr>
          <a:lstStyle/>
          <a:p>
            <a:pPr marL="0" marR="0" lvl="0" indent="0" algn="l" defTabSz="503238" rtl="0" eaLnBrk="1" fontAlgn="base" latinLnBrk="0" hangingPunct="1">
              <a:lnSpc>
                <a:spcPct val="100000"/>
              </a:lnSpc>
              <a:spcBef>
                <a:spcPct val="0"/>
              </a:spcBef>
              <a:spcAft>
                <a:spcPct val="0"/>
              </a:spcAft>
              <a:buClrTx/>
              <a:buSzTx/>
              <a:buFontTx/>
              <a:buNone/>
              <a:tabLst/>
              <a:defRPr/>
            </a:pPr>
            <a:r>
              <a:rPr lang="en-US" sz="3300" dirty="0" smtClean="0">
                <a:solidFill>
                  <a:srgbClr val="12408B"/>
                </a:solidFill>
                <a:latin typeface="+mj-lt"/>
                <a:cs typeface="+mj-cs"/>
              </a:rPr>
              <a:t>Summary</a:t>
            </a:r>
          </a:p>
        </p:txBody>
      </p:sp>
      <p:sp>
        <p:nvSpPr>
          <p:cNvPr id="5" name="Textfeld 4"/>
          <p:cNvSpPr txBox="1"/>
          <p:nvPr/>
        </p:nvSpPr>
        <p:spPr>
          <a:xfrm>
            <a:off x="520278" y="1909217"/>
            <a:ext cx="8334871" cy="4770537"/>
          </a:xfrm>
          <a:prstGeom prst="rect">
            <a:avLst/>
          </a:prstGeom>
          <a:noFill/>
        </p:spPr>
        <p:txBody>
          <a:bodyPr wrap="square" rtlCol="0">
            <a:spAutoFit/>
          </a:bodyPr>
          <a:lstStyle/>
          <a:p>
            <a:pPr marL="361950" indent="-361950">
              <a:buFont typeface="Wingdings" pitchFamily="2" charset="2"/>
              <a:buChar char="Ø"/>
            </a:pPr>
            <a:endParaRPr lang="en-US" sz="1600" dirty="0" smtClean="0"/>
          </a:p>
          <a:p>
            <a:pPr marL="361950" indent="-361950">
              <a:buFont typeface="Wingdings" pitchFamily="2" charset="2"/>
              <a:buChar char="Ø"/>
            </a:pPr>
            <a:r>
              <a:rPr lang="en-US" sz="1600" dirty="0" smtClean="0"/>
              <a:t>RI is good prepared for XFEL cavity production</a:t>
            </a:r>
          </a:p>
          <a:p>
            <a:pPr marL="361950" indent="-361950">
              <a:buFont typeface="Wingdings" pitchFamily="2" charset="2"/>
              <a:buChar char="Ø"/>
            </a:pPr>
            <a:endParaRPr lang="en-US" sz="1600" dirty="0" smtClean="0"/>
          </a:p>
          <a:p>
            <a:pPr marL="361950" indent="-361950">
              <a:buFont typeface="Wingdings" pitchFamily="2" charset="2"/>
              <a:buChar char="Ø"/>
            </a:pPr>
            <a:r>
              <a:rPr lang="en-US" sz="1600" dirty="0" smtClean="0"/>
              <a:t>Infrastructure for mechanical manufacturing is completed</a:t>
            </a:r>
          </a:p>
          <a:p>
            <a:pPr marL="361950" indent="-361950">
              <a:buFont typeface="Wingdings" pitchFamily="2" charset="2"/>
              <a:buChar char="Ø"/>
            </a:pPr>
            <a:endParaRPr lang="en-US" sz="1600" dirty="0" smtClean="0"/>
          </a:p>
          <a:p>
            <a:pPr marL="361950" indent="-361950">
              <a:buFont typeface="Wingdings" pitchFamily="2" charset="2"/>
              <a:buChar char="Ø"/>
            </a:pPr>
            <a:r>
              <a:rPr lang="en-US" sz="1600" dirty="0" smtClean="0"/>
              <a:t>Infrastructure for surface preparation will be installed at the end of the year</a:t>
            </a:r>
          </a:p>
          <a:p>
            <a:pPr marL="361950" indent="-361950">
              <a:buFont typeface="Wingdings" pitchFamily="2" charset="2"/>
              <a:buChar char="Ø"/>
            </a:pPr>
            <a:endParaRPr lang="en-US" sz="1600" dirty="0" smtClean="0"/>
          </a:p>
          <a:p>
            <a:pPr marL="361950" indent="-361950">
              <a:buFont typeface="Wingdings" pitchFamily="2" charset="2"/>
              <a:buChar char="Ø"/>
            </a:pPr>
            <a:r>
              <a:rPr lang="en-US" sz="1600" dirty="0" smtClean="0"/>
              <a:t>One test piece for pressure vessel code is finished, second running, dummy cavities and reference cavities mechanically finished in September</a:t>
            </a:r>
          </a:p>
          <a:p>
            <a:pPr marL="361950" indent="-361950">
              <a:buFont typeface="Wingdings" pitchFamily="2" charset="2"/>
              <a:buChar char="Ø"/>
            </a:pPr>
            <a:endParaRPr lang="en-US" sz="1600" dirty="0" smtClean="0"/>
          </a:p>
          <a:p>
            <a:pPr marL="361950" indent="-361950">
              <a:buFont typeface="Wingdings" pitchFamily="2" charset="2"/>
              <a:buChar char="Ø"/>
            </a:pPr>
            <a:r>
              <a:rPr lang="en-US" sz="1600" dirty="0" smtClean="0"/>
              <a:t>First material for series fabrication expected end of this month from DESY</a:t>
            </a:r>
          </a:p>
          <a:p>
            <a:pPr marL="361950" indent="-361950">
              <a:buFont typeface="Wingdings" pitchFamily="2" charset="2"/>
              <a:buChar char="Ø"/>
            </a:pPr>
            <a:endParaRPr lang="en-US" sz="1600" dirty="0" smtClean="0"/>
          </a:p>
          <a:p>
            <a:pPr marL="361950" indent="-361950">
              <a:buFont typeface="Wingdings" pitchFamily="2" charset="2"/>
              <a:buChar char="Ø"/>
            </a:pPr>
            <a:r>
              <a:rPr lang="en-US" sz="1600" dirty="0" smtClean="0"/>
              <a:t>Upgrade to 600 cavities per year production seems possible, requires probably 24/7 </a:t>
            </a:r>
            <a:r>
              <a:rPr lang="en-US" sz="1600" dirty="0" smtClean="0"/>
              <a:t>operation</a:t>
            </a:r>
          </a:p>
          <a:p>
            <a:pPr marL="361950" indent="-361950">
              <a:buFont typeface="Wingdings" pitchFamily="2" charset="2"/>
              <a:buChar char="Ø"/>
            </a:pPr>
            <a:endParaRPr lang="en-US" sz="1600" dirty="0" smtClean="0"/>
          </a:p>
          <a:p>
            <a:pPr marL="361950" indent="-361950">
              <a:buFont typeface="Wingdings" pitchFamily="2" charset="2"/>
              <a:buChar char="Ø"/>
            </a:pPr>
            <a:r>
              <a:rPr lang="en-US" sz="1600" dirty="0" smtClean="0"/>
              <a:t>Experience learned from XFEL production will be very fruitful for future even larger scale projects like ILC</a:t>
            </a:r>
            <a:endParaRPr lang="en-US" sz="1600" dirty="0" smtClean="0"/>
          </a:p>
          <a:p>
            <a:pPr marL="361950" indent="-361950">
              <a:buFont typeface="Wingdings" pitchFamily="2" charset="2"/>
              <a:buChar char="Ø"/>
            </a:pPr>
            <a:endParaRPr lang="en-US" sz="1600" dirty="0" smtClean="0"/>
          </a:p>
          <a:p>
            <a:endParaRPr lang="en-US" sz="16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Rechteck 11"/>
          <p:cNvSpPr/>
          <p:nvPr/>
        </p:nvSpPr>
        <p:spPr>
          <a:xfrm>
            <a:off x="502221" y="1598533"/>
            <a:ext cx="8096250" cy="3046988"/>
          </a:xfrm>
          <a:prstGeom prst="rect">
            <a:avLst/>
          </a:prstGeom>
        </p:spPr>
        <p:txBody>
          <a:bodyPr wrap="square">
            <a:spAutoFit/>
          </a:bodyPr>
          <a:lstStyle/>
          <a:p>
            <a:pPr marL="361950" indent="-361950">
              <a:buFont typeface="Wingdings" pitchFamily="2" charset="2"/>
              <a:buChar char="Ø"/>
            </a:pPr>
            <a:r>
              <a:rPr lang="en-US" sz="1600" dirty="0" smtClean="0"/>
              <a:t>The consortium TED/RI will produce all couplers for the XFEL.</a:t>
            </a:r>
          </a:p>
          <a:p>
            <a:pPr marL="361950" indent="-361950">
              <a:buFont typeface="Wingdings" pitchFamily="2" charset="2"/>
              <a:buChar char="Ø"/>
            </a:pPr>
            <a:r>
              <a:rPr lang="en-US" sz="1600" dirty="0" smtClean="0"/>
              <a:t>The contract was received from LAL, France in July 2010.</a:t>
            </a:r>
          </a:p>
          <a:p>
            <a:pPr marL="361950" indent="-361950"/>
            <a:endParaRPr lang="en-US" sz="1600" dirty="0" smtClean="0"/>
          </a:p>
          <a:p>
            <a:pPr marL="361950" indent="-361950"/>
            <a:r>
              <a:rPr lang="en-US" sz="1600" dirty="0" smtClean="0"/>
              <a:t>Working share between RI and TED:</a:t>
            </a:r>
          </a:p>
          <a:p>
            <a:pPr marL="361950" indent="-361950">
              <a:buFont typeface="Wingdings" pitchFamily="2" charset="2"/>
              <a:buChar char="Ø"/>
            </a:pPr>
            <a:r>
              <a:rPr lang="en-US" sz="1600" dirty="0" smtClean="0"/>
              <a:t>TED: Mechanical manufacturing and copper plating of outer and inner conductors</a:t>
            </a:r>
          </a:p>
          <a:p>
            <a:pPr marL="361950" indent="-361950">
              <a:buFont typeface="Wingdings" pitchFamily="2" charset="2"/>
              <a:buChar char="Ø"/>
            </a:pPr>
            <a:r>
              <a:rPr lang="en-US" sz="1600" dirty="0" smtClean="0"/>
              <a:t>RI: Mechanical manufacturing of ceramic windows (brazing, </a:t>
            </a:r>
            <a:r>
              <a:rPr lang="en-US" sz="1600" dirty="0" err="1" smtClean="0"/>
              <a:t>TiN</a:t>
            </a:r>
            <a:r>
              <a:rPr lang="en-US" sz="1600" dirty="0" smtClean="0"/>
              <a:t> coating), EB welding of cold and warm part (windows with outer and inner conductors)</a:t>
            </a:r>
          </a:p>
          <a:p>
            <a:pPr marL="361950" indent="-361950">
              <a:buFont typeface="Wingdings" pitchFamily="2" charset="2"/>
              <a:buChar char="Ø"/>
            </a:pPr>
            <a:r>
              <a:rPr lang="en-US" sz="1600" dirty="0" smtClean="0"/>
              <a:t>RI: push rod, waveguide box</a:t>
            </a:r>
          </a:p>
          <a:p>
            <a:pPr marL="361950" indent="-361950">
              <a:buFont typeface="Wingdings" pitchFamily="2" charset="2"/>
              <a:buChar char="Ø"/>
            </a:pPr>
            <a:r>
              <a:rPr lang="en-US" sz="1600" dirty="0" smtClean="0"/>
              <a:t>TED: capacitor, tuning drive</a:t>
            </a:r>
          </a:p>
          <a:p>
            <a:pPr marL="361950" indent="-361950">
              <a:buFont typeface="Wingdings" pitchFamily="2" charset="2"/>
              <a:buChar char="Ø"/>
            </a:pPr>
            <a:r>
              <a:rPr lang="en-US" sz="1600" dirty="0" smtClean="0"/>
              <a:t>RI: Clean room assembly for RF conditioning</a:t>
            </a:r>
          </a:p>
          <a:p>
            <a:pPr marL="361950" indent="-361950"/>
            <a:endParaRPr lang="en-US" sz="1600" dirty="0" smtClean="0"/>
          </a:p>
          <a:p>
            <a:pPr marL="361950" indent="-361950"/>
            <a:r>
              <a:rPr lang="en-US" sz="1600" dirty="0" smtClean="0"/>
              <a:t>The RF conditioning of the couplers is done at LAL</a:t>
            </a:r>
          </a:p>
        </p:txBody>
      </p:sp>
      <p:sp>
        <p:nvSpPr>
          <p:cNvPr id="113666" name="Rectangle 2"/>
          <p:cNvSpPr>
            <a:spLocks noGrp="1"/>
          </p:cNvSpPr>
          <p:nvPr>
            <p:ph type="title"/>
          </p:nvPr>
        </p:nvSpPr>
        <p:spPr>
          <a:xfrm>
            <a:off x="376262" y="469057"/>
            <a:ext cx="7470775" cy="573087"/>
          </a:xfrm>
        </p:spPr>
        <p:txBody>
          <a:bodyPr/>
          <a:lstStyle/>
          <a:p>
            <a:r>
              <a:rPr lang="en-US" dirty="0" smtClean="0"/>
              <a:t>Production of RF couplers for European XFEL </a:t>
            </a:r>
          </a:p>
        </p:txBody>
      </p:sp>
      <p:pic>
        <p:nvPicPr>
          <p:cNvPr id="113674" name="Picture 10"/>
          <p:cNvPicPr>
            <a:picLocks noChangeAspect="1" noChangeArrowheads="1"/>
          </p:cNvPicPr>
          <p:nvPr/>
        </p:nvPicPr>
        <p:blipFill>
          <a:blip r:embed="rId3"/>
          <a:srcRect/>
          <a:stretch>
            <a:fillRect/>
          </a:stretch>
        </p:blipFill>
        <p:spPr bwMode="auto">
          <a:xfrm>
            <a:off x="5523485" y="3925441"/>
            <a:ext cx="4411784" cy="3312368"/>
          </a:xfrm>
          <a:prstGeom prst="rect">
            <a:avLst/>
          </a:prstGeom>
          <a:noFill/>
        </p:spPr>
      </p:pic>
      <p:pic>
        <p:nvPicPr>
          <p:cNvPr id="24577" name="Picture 1"/>
          <p:cNvPicPr>
            <a:picLocks noChangeAspect="1" noChangeArrowheads="1"/>
          </p:cNvPicPr>
          <p:nvPr/>
        </p:nvPicPr>
        <p:blipFill>
          <a:blip r:embed="rId4"/>
          <a:srcRect/>
          <a:stretch>
            <a:fillRect/>
          </a:stretch>
        </p:blipFill>
        <p:spPr bwMode="auto">
          <a:xfrm>
            <a:off x="1294309" y="4645521"/>
            <a:ext cx="3419480" cy="2564610"/>
          </a:xfrm>
          <a:prstGeom prst="rect">
            <a:avLst/>
          </a:prstGeom>
          <a:noFill/>
          <a:ln w="9525">
            <a:noFill/>
            <a:miter lim="800000"/>
            <a:headEnd/>
            <a:tailEnd/>
          </a:ln>
          <a:effectLst/>
        </p:spPr>
      </p:pic>
      <p:sp>
        <p:nvSpPr>
          <p:cNvPr id="13" name="Textfeld 12"/>
          <p:cNvSpPr txBox="1"/>
          <p:nvPr/>
        </p:nvSpPr>
        <p:spPr>
          <a:xfrm>
            <a:off x="1582341" y="5202421"/>
            <a:ext cx="2736304" cy="523220"/>
          </a:xfrm>
          <a:prstGeom prst="rect">
            <a:avLst/>
          </a:prstGeom>
          <a:noFill/>
        </p:spPr>
        <p:txBody>
          <a:bodyPr wrap="square" rtlCol="0">
            <a:spAutoFit/>
          </a:bodyPr>
          <a:lstStyle/>
          <a:p>
            <a:pPr algn="ctr"/>
            <a:r>
              <a:rPr lang="en-US" sz="1400" dirty="0" smtClean="0">
                <a:solidFill>
                  <a:srgbClr val="FF0000"/>
                </a:solidFill>
              </a:rPr>
              <a:t>New ISO 4 clean room for coupler cleaning and </a:t>
            </a:r>
            <a:r>
              <a:rPr lang="en-US" sz="1400" dirty="0" err="1" smtClean="0">
                <a:solidFill>
                  <a:srgbClr val="FF0000"/>
                </a:solidFill>
              </a:rPr>
              <a:t>asembly</a:t>
            </a:r>
            <a:endParaRPr lang="en-US" sz="1400" dirty="0">
              <a:solidFill>
                <a:srgbClr val="FF0000"/>
              </a:solidFill>
            </a:endParaRPr>
          </a:p>
        </p:txBody>
      </p:sp>
      <p:sp>
        <p:nvSpPr>
          <p:cNvPr id="14" name="Textfeld 13"/>
          <p:cNvSpPr txBox="1"/>
          <p:nvPr/>
        </p:nvSpPr>
        <p:spPr>
          <a:xfrm>
            <a:off x="7198965" y="5057824"/>
            <a:ext cx="2778325" cy="307777"/>
          </a:xfrm>
          <a:prstGeom prst="rect">
            <a:avLst/>
          </a:prstGeom>
          <a:noFill/>
        </p:spPr>
        <p:txBody>
          <a:bodyPr wrap="none" rtlCol="0">
            <a:spAutoFit/>
          </a:bodyPr>
          <a:lstStyle/>
          <a:p>
            <a:r>
              <a:rPr lang="en-US" sz="1400" dirty="0" smtClean="0">
                <a:solidFill>
                  <a:schemeClr val="bg1"/>
                </a:solidFill>
              </a:rPr>
              <a:t>TTF III coupler produced in 2007</a:t>
            </a:r>
            <a:endParaRPr lang="en-US" sz="1400" dirty="0">
              <a:solidFill>
                <a:schemeClr val="bg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p:nvPr>
        </p:nvSpPr>
        <p:spPr>
          <a:xfrm>
            <a:off x="503238" y="757089"/>
            <a:ext cx="6467475" cy="1001713"/>
          </a:xfrm>
        </p:spPr>
        <p:txBody>
          <a:bodyPr/>
          <a:lstStyle/>
          <a:p>
            <a:r>
              <a:rPr lang="de-DE" dirty="0" smtClean="0"/>
              <a:t>Core </a:t>
            </a:r>
            <a:r>
              <a:rPr lang="de-DE" dirty="0" err="1" smtClean="0"/>
              <a:t>Competences</a:t>
            </a:r>
            <a:r>
              <a:rPr lang="de-DE" dirty="0" smtClean="0"/>
              <a:t> </a:t>
            </a:r>
            <a:r>
              <a:rPr lang="de-DE" dirty="0" err="1" smtClean="0"/>
              <a:t>and</a:t>
            </a:r>
            <a:r>
              <a:rPr lang="de-DE" dirty="0" smtClean="0"/>
              <a:t> </a:t>
            </a:r>
            <a:r>
              <a:rPr lang="de-DE" dirty="0" err="1" smtClean="0"/>
              <a:t>Markets</a:t>
            </a:r>
            <a:endParaRPr lang="en-US" dirty="0" smtClean="0"/>
          </a:p>
        </p:txBody>
      </p:sp>
      <p:sp>
        <p:nvSpPr>
          <p:cNvPr id="53256" name="AutoShape 8"/>
          <p:cNvSpPr>
            <a:spLocks noChangeArrowheads="1"/>
          </p:cNvSpPr>
          <p:nvPr/>
        </p:nvSpPr>
        <p:spPr bwMode="auto">
          <a:xfrm>
            <a:off x="6551613" y="1916907"/>
            <a:ext cx="3240087" cy="3673475"/>
          </a:xfrm>
          <a:prstGeom prst="homePlate">
            <a:avLst>
              <a:gd name="adj" fmla="val 8616"/>
            </a:avLst>
          </a:prstGeom>
          <a:gradFill rotWithShape="1">
            <a:gsLst>
              <a:gs pos="0">
                <a:schemeClr val="bg1"/>
              </a:gs>
              <a:gs pos="100000">
                <a:srgbClr val="99FF66"/>
              </a:gs>
            </a:gsLst>
            <a:path path="shape">
              <a:fillToRect l="50000" t="50000" r="50000" b="50000"/>
            </a:path>
          </a:gradFill>
          <a:ln w="9525" algn="ctr">
            <a:solidFill>
              <a:schemeClr val="tx1"/>
            </a:solidFill>
            <a:miter lim="800000"/>
            <a:headEnd/>
            <a:tailEnd/>
          </a:ln>
          <a:effectLst/>
        </p:spPr>
        <p:txBody>
          <a:bodyPr lIns="234000" rIns="90000"/>
          <a:lstStyle/>
          <a:p>
            <a:pPr defTabSz="914400">
              <a:lnSpc>
                <a:spcPct val="150000"/>
              </a:lnSpc>
            </a:pPr>
            <a:r>
              <a:rPr lang="en-US" b="1"/>
              <a:t>Markets</a:t>
            </a:r>
          </a:p>
          <a:p>
            <a:pPr defTabSz="914400"/>
            <a:endParaRPr lang="en-US" b="1"/>
          </a:p>
          <a:p>
            <a:pPr defTabSz="914400">
              <a:lnSpc>
                <a:spcPct val="150000"/>
              </a:lnSpc>
              <a:buFontTx/>
              <a:buChar char="•"/>
            </a:pPr>
            <a:r>
              <a:rPr lang="en-US" sz="1300" b="1"/>
              <a:t> Fundamental Physics</a:t>
            </a:r>
          </a:p>
          <a:p>
            <a:pPr defTabSz="914400">
              <a:lnSpc>
                <a:spcPct val="150000"/>
              </a:lnSpc>
              <a:buFontTx/>
              <a:buChar char="•"/>
            </a:pPr>
            <a:r>
              <a:rPr lang="en-US" sz="1300" b="1"/>
              <a:t> Applied Research</a:t>
            </a:r>
          </a:p>
          <a:p>
            <a:pPr defTabSz="914400">
              <a:lnSpc>
                <a:spcPct val="150000"/>
              </a:lnSpc>
              <a:buFontTx/>
              <a:buChar char="•"/>
            </a:pPr>
            <a:r>
              <a:rPr lang="en-US" sz="1300" b="1"/>
              <a:t> Medical/ Particle Therapy</a:t>
            </a:r>
          </a:p>
          <a:p>
            <a:pPr defTabSz="914400">
              <a:lnSpc>
                <a:spcPct val="150000"/>
              </a:lnSpc>
              <a:buFontTx/>
              <a:buChar char="•"/>
            </a:pPr>
            <a:r>
              <a:rPr lang="en-US" sz="1300" b="1"/>
              <a:t> Energy/ Nuclear</a:t>
            </a:r>
          </a:p>
          <a:p>
            <a:pPr defTabSz="914400">
              <a:lnSpc>
                <a:spcPct val="150000"/>
              </a:lnSpc>
              <a:buFontTx/>
              <a:buChar char="•"/>
            </a:pPr>
            <a:r>
              <a:rPr lang="en-US" sz="1300" b="1"/>
              <a:t> Advanced Technology Industry</a:t>
            </a:r>
          </a:p>
          <a:p>
            <a:pPr lvl="1" defTabSz="914400">
              <a:lnSpc>
                <a:spcPct val="150000"/>
              </a:lnSpc>
            </a:pPr>
            <a:r>
              <a:rPr lang="de-DE" sz="1300" b="1"/>
              <a:t>Including:</a:t>
            </a:r>
          </a:p>
          <a:p>
            <a:pPr lvl="1" defTabSz="914400">
              <a:lnSpc>
                <a:spcPct val="150000"/>
              </a:lnSpc>
            </a:pPr>
            <a:r>
              <a:rPr lang="de-DE" sz="1300" b="1"/>
              <a:t>Inspection, </a:t>
            </a:r>
          </a:p>
          <a:p>
            <a:pPr lvl="1" defTabSz="914400">
              <a:lnSpc>
                <a:spcPct val="150000"/>
              </a:lnSpc>
            </a:pPr>
            <a:r>
              <a:rPr lang="de-DE" sz="1300" b="1"/>
              <a:t>Solar, </a:t>
            </a:r>
          </a:p>
          <a:p>
            <a:pPr lvl="1" defTabSz="914400">
              <a:lnSpc>
                <a:spcPct val="150000"/>
              </a:lnSpc>
            </a:pPr>
            <a:r>
              <a:rPr lang="de-DE" sz="1300" b="1"/>
              <a:t>Live Science</a:t>
            </a:r>
            <a:endParaRPr lang="en-US" sz="1300" b="1"/>
          </a:p>
        </p:txBody>
      </p:sp>
      <p:sp>
        <p:nvSpPr>
          <p:cNvPr id="53255" name="AutoShape 7"/>
          <p:cNvSpPr>
            <a:spLocks noChangeArrowheads="1"/>
          </p:cNvSpPr>
          <p:nvPr/>
        </p:nvSpPr>
        <p:spPr bwMode="auto">
          <a:xfrm>
            <a:off x="3238500" y="1916907"/>
            <a:ext cx="3168650" cy="3673475"/>
          </a:xfrm>
          <a:prstGeom prst="homePlate">
            <a:avLst>
              <a:gd name="adj" fmla="val 5755"/>
            </a:avLst>
          </a:prstGeom>
          <a:gradFill rotWithShape="1">
            <a:gsLst>
              <a:gs pos="0">
                <a:schemeClr val="bg1"/>
              </a:gs>
              <a:gs pos="100000">
                <a:srgbClr val="98B5D8"/>
              </a:gs>
            </a:gsLst>
            <a:path path="shape">
              <a:fillToRect l="50000" t="50000" r="50000" b="50000"/>
            </a:path>
          </a:gradFill>
          <a:ln w="9525" algn="ctr">
            <a:solidFill>
              <a:schemeClr val="tx1"/>
            </a:solidFill>
            <a:miter lim="800000"/>
            <a:headEnd/>
            <a:tailEnd/>
          </a:ln>
          <a:effectLst/>
        </p:spPr>
        <p:txBody>
          <a:bodyPr lIns="234000" rIns="90000"/>
          <a:lstStyle/>
          <a:p>
            <a:pPr defTabSz="914400">
              <a:lnSpc>
                <a:spcPct val="150000"/>
              </a:lnSpc>
            </a:pPr>
            <a:r>
              <a:rPr lang="en-US" b="1"/>
              <a:t>Products / Services</a:t>
            </a:r>
            <a:endParaRPr lang="de-DE" b="1"/>
          </a:p>
          <a:p>
            <a:pPr defTabSz="914400">
              <a:lnSpc>
                <a:spcPct val="150000"/>
              </a:lnSpc>
              <a:buFontTx/>
              <a:buChar char="•"/>
            </a:pPr>
            <a:endParaRPr lang="en-US" sz="1300" b="1"/>
          </a:p>
          <a:p>
            <a:pPr defTabSz="914400">
              <a:lnSpc>
                <a:spcPct val="150000"/>
              </a:lnSpc>
              <a:buFontTx/>
              <a:buChar char="•"/>
            </a:pPr>
            <a:r>
              <a:rPr lang="en-US" sz="1300" b="1"/>
              <a:t> Linear Accelerators,</a:t>
            </a:r>
          </a:p>
          <a:p>
            <a:pPr defTabSz="914400">
              <a:lnSpc>
                <a:spcPct val="150000"/>
              </a:lnSpc>
              <a:buFontTx/>
              <a:buChar char="•"/>
            </a:pPr>
            <a:r>
              <a:rPr lang="en-US" sz="1300" b="1"/>
              <a:t> RF Cavities, Couplers</a:t>
            </a:r>
          </a:p>
          <a:p>
            <a:pPr defTabSz="914400">
              <a:lnSpc>
                <a:spcPct val="150000"/>
              </a:lnSpc>
              <a:buFontTx/>
              <a:buChar char="•"/>
            </a:pPr>
            <a:r>
              <a:rPr lang="en-US" sz="1300" b="1"/>
              <a:t> SRF Accelerator Modules</a:t>
            </a:r>
          </a:p>
          <a:p>
            <a:pPr defTabSz="914400">
              <a:lnSpc>
                <a:spcPct val="150000"/>
              </a:lnSpc>
              <a:buFontTx/>
              <a:buChar char="•"/>
            </a:pPr>
            <a:r>
              <a:rPr lang="en-US" sz="1300" b="1"/>
              <a:t> Electron and Ion Sources</a:t>
            </a:r>
          </a:p>
          <a:p>
            <a:pPr defTabSz="914400">
              <a:lnSpc>
                <a:spcPct val="150000"/>
              </a:lnSpc>
              <a:buFontTx/>
              <a:buChar char="•"/>
            </a:pPr>
            <a:r>
              <a:rPr lang="en-US" sz="1300" b="1"/>
              <a:t> Beam Diagnostic Elements</a:t>
            </a:r>
          </a:p>
          <a:p>
            <a:pPr defTabSz="914400">
              <a:lnSpc>
                <a:spcPct val="150000"/>
              </a:lnSpc>
              <a:buFontTx/>
              <a:buChar char="•"/>
            </a:pPr>
            <a:r>
              <a:rPr lang="en-US" sz="1300" b="1"/>
              <a:t> Particle Beamlines</a:t>
            </a:r>
          </a:p>
          <a:p>
            <a:pPr defTabSz="914400">
              <a:lnSpc>
                <a:spcPct val="150000"/>
              </a:lnSpc>
              <a:buFontTx/>
              <a:buChar char="•"/>
            </a:pPr>
            <a:r>
              <a:rPr lang="en-US" sz="1300" b="1"/>
              <a:t> Precision Manuf. Components</a:t>
            </a:r>
          </a:p>
        </p:txBody>
      </p:sp>
      <p:sp>
        <p:nvSpPr>
          <p:cNvPr id="53252" name="AutoShape 4"/>
          <p:cNvSpPr>
            <a:spLocks noChangeArrowheads="1"/>
          </p:cNvSpPr>
          <p:nvPr/>
        </p:nvSpPr>
        <p:spPr bwMode="auto">
          <a:xfrm>
            <a:off x="0" y="1916907"/>
            <a:ext cx="3095625" cy="3673475"/>
          </a:xfrm>
          <a:prstGeom prst="homePlate">
            <a:avLst>
              <a:gd name="adj" fmla="val 6991"/>
            </a:avLst>
          </a:prstGeom>
          <a:gradFill rotWithShape="1">
            <a:gsLst>
              <a:gs pos="0">
                <a:schemeClr val="bg1"/>
              </a:gs>
              <a:gs pos="100000">
                <a:srgbClr val="FFFF97"/>
              </a:gs>
            </a:gsLst>
            <a:path path="shape">
              <a:fillToRect l="50000" t="50000" r="50000" b="50000"/>
            </a:path>
          </a:gradFill>
          <a:ln w="9525" algn="ctr">
            <a:solidFill>
              <a:schemeClr val="tx1"/>
            </a:solidFill>
            <a:miter lim="800000"/>
            <a:headEnd/>
            <a:tailEnd/>
          </a:ln>
          <a:effectLst/>
        </p:spPr>
        <p:txBody>
          <a:bodyPr lIns="234000" rIns="90000"/>
          <a:lstStyle/>
          <a:p>
            <a:pPr lvl="2" defTabSz="914400">
              <a:lnSpc>
                <a:spcPct val="150000"/>
              </a:lnSpc>
            </a:pPr>
            <a:r>
              <a:rPr lang="de-DE" b="1"/>
              <a:t>Technologie</a:t>
            </a:r>
          </a:p>
          <a:p>
            <a:pPr lvl="2" defTabSz="914400">
              <a:lnSpc>
                <a:spcPct val="150000"/>
              </a:lnSpc>
              <a:buFontTx/>
              <a:buChar char="•"/>
            </a:pPr>
            <a:r>
              <a:rPr lang="de-DE" sz="1300" b="1"/>
              <a:t> RF, Accelerator</a:t>
            </a:r>
          </a:p>
          <a:p>
            <a:pPr lvl="2" defTabSz="914400">
              <a:lnSpc>
                <a:spcPct val="150000"/>
              </a:lnSpc>
              <a:buFontTx/>
              <a:buChar char="•"/>
            </a:pPr>
            <a:r>
              <a:rPr lang="de-DE" sz="1300" b="1"/>
              <a:t> Superconductivity</a:t>
            </a:r>
          </a:p>
          <a:p>
            <a:pPr lvl="2" defTabSz="914400">
              <a:lnSpc>
                <a:spcPct val="150000"/>
              </a:lnSpc>
              <a:buFontTx/>
              <a:buChar char="•"/>
            </a:pPr>
            <a:r>
              <a:rPr lang="de-DE" sz="1300" b="1"/>
              <a:t> Cryogenics</a:t>
            </a:r>
          </a:p>
          <a:p>
            <a:pPr lvl="2" defTabSz="914400">
              <a:lnSpc>
                <a:spcPct val="150000"/>
              </a:lnSpc>
              <a:buFontTx/>
              <a:buChar char="•"/>
            </a:pPr>
            <a:r>
              <a:rPr lang="de-DE" sz="1300" b="1"/>
              <a:t> Vacuum</a:t>
            </a:r>
          </a:p>
          <a:p>
            <a:pPr lvl="2" defTabSz="914400">
              <a:lnSpc>
                <a:spcPct val="150000"/>
              </a:lnSpc>
              <a:buFontTx/>
              <a:buChar char="•"/>
            </a:pPr>
            <a:r>
              <a:rPr lang="de-DE" sz="1300" b="1"/>
              <a:t> Integr. System Control</a:t>
            </a:r>
          </a:p>
          <a:p>
            <a:pPr lvl="2" defTabSz="914400">
              <a:lnSpc>
                <a:spcPct val="150000"/>
              </a:lnSpc>
              <a:buFontTx/>
              <a:buChar char="•"/>
            </a:pPr>
            <a:r>
              <a:rPr lang="de-DE" sz="1300" b="1"/>
              <a:t> Specialized Manufacturing</a:t>
            </a:r>
          </a:p>
          <a:p>
            <a:pPr lvl="2" defTabSz="914400">
              <a:lnSpc>
                <a:spcPct val="150000"/>
              </a:lnSpc>
              <a:buFontTx/>
              <a:buChar char="•"/>
            </a:pPr>
            <a:r>
              <a:rPr lang="de-DE" sz="1300" b="1"/>
              <a:t> Surface Treatment</a:t>
            </a:r>
          </a:p>
          <a:p>
            <a:pPr lvl="2" defTabSz="914400">
              <a:lnSpc>
                <a:spcPct val="150000"/>
              </a:lnSpc>
              <a:buFontTx/>
              <a:buChar char="•"/>
            </a:pPr>
            <a:r>
              <a:rPr lang="de-DE" sz="1300" b="1"/>
              <a:t> System Integration</a:t>
            </a:r>
            <a:endParaRPr lang="en-US" sz="1300" b="1"/>
          </a:p>
        </p:txBody>
      </p:sp>
      <p:sp>
        <p:nvSpPr>
          <p:cNvPr id="53258" name="Rectangle 10"/>
          <p:cNvSpPr>
            <a:spLocks noChangeArrowheads="1"/>
          </p:cNvSpPr>
          <p:nvPr/>
        </p:nvSpPr>
        <p:spPr bwMode="auto">
          <a:xfrm>
            <a:off x="4751388" y="1477169"/>
            <a:ext cx="4881562" cy="290513"/>
          </a:xfrm>
          <a:prstGeom prst="rect">
            <a:avLst/>
          </a:prstGeom>
          <a:noFill/>
          <a:ln w="9525">
            <a:noFill/>
            <a:miter lim="800000"/>
            <a:headEnd/>
            <a:tailEnd/>
          </a:ln>
          <a:effectLst/>
        </p:spPr>
        <p:txBody>
          <a:bodyPr wrap="none">
            <a:spAutoFit/>
          </a:bodyPr>
          <a:lstStyle/>
          <a:p>
            <a:pPr defTabSz="914400"/>
            <a:r>
              <a:rPr lang="en-US" sz="1300" dirty="0"/>
              <a:t>Quality Management according to DIN EN ISO </a:t>
            </a:r>
            <a:r>
              <a:rPr lang="en-US" sz="1300" dirty="0" smtClean="0"/>
              <a:t>9001:2008, </a:t>
            </a:r>
            <a:r>
              <a:rPr lang="en-US" sz="1300" dirty="0"/>
              <a:t>KTA </a:t>
            </a:r>
          </a:p>
        </p:txBody>
      </p:sp>
      <p:sp>
        <p:nvSpPr>
          <p:cNvPr id="53260" name="Rectangle 12"/>
          <p:cNvSpPr>
            <a:spLocks noChangeArrowheads="1"/>
          </p:cNvSpPr>
          <p:nvPr/>
        </p:nvSpPr>
        <p:spPr bwMode="auto">
          <a:xfrm>
            <a:off x="430213" y="6049169"/>
            <a:ext cx="9202737" cy="330200"/>
          </a:xfrm>
          <a:prstGeom prst="rect">
            <a:avLst/>
          </a:prstGeom>
          <a:noFill/>
          <a:ln w="9525">
            <a:solidFill>
              <a:schemeClr val="tx1"/>
            </a:solidFill>
            <a:miter lim="800000"/>
            <a:headEnd/>
            <a:tailEnd/>
          </a:ln>
          <a:effectLst/>
        </p:spPr>
        <p:txBody>
          <a:bodyPr>
            <a:spAutoFit/>
          </a:bodyPr>
          <a:lstStyle/>
          <a:p>
            <a:pPr algn="ctr" defTabSz="914400"/>
            <a:r>
              <a:rPr lang="en-US" sz="1500" b="1" dirty="0">
                <a:solidFill>
                  <a:srgbClr val="4D4D4D"/>
                </a:solidFill>
              </a:rPr>
              <a:t>physics layout – engineering – design – manufacturing – assembly – testing – service </a:t>
            </a:r>
          </a:p>
        </p:txBody>
      </p:sp>
      <p:sp>
        <p:nvSpPr>
          <p:cNvPr id="8" name="Textfeld 7"/>
          <p:cNvSpPr txBox="1"/>
          <p:nvPr/>
        </p:nvSpPr>
        <p:spPr>
          <a:xfrm>
            <a:off x="430213" y="6517729"/>
            <a:ext cx="9202738" cy="584775"/>
          </a:xfrm>
          <a:prstGeom prst="rect">
            <a:avLst/>
          </a:prstGeom>
          <a:noFill/>
          <a:ln w="3175">
            <a:solidFill>
              <a:schemeClr val="tx1"/>
            </a:solidFill>
          </a:ln>
        </p:spPr>
        <p:txBody>
          <a:bodyPr wrap="square" rtlCol="0">
            <a:spAutoFit/>
          </a:bodyPr>
          <a:lstStyle/>
          <a:p>
            <a:pPr algn="ctr"/>
            <a:r>
              <a:rPr lang="en-US" sz="1600" b="1" dirty="0" smtClean="0">
                <a:solidFill>
                  <a:schemeClr val="tx2"/>
                </a:solidFill>
              </a:rPr>
              <a:t>Visit us at the booth and take one of our new brochure to learn more about our capabilities and accomplished projects. RI is a project oriented company.</a:t>
            </a:r>
            <a:endParaRPr lang="en-US" sz="1600" b="1" dirty="0">
              <a:solidFill>
                <a:schemeClr val="tx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7"/>
          <p:cNvGrpSpPr>
            <a:grpSpLocks/>
          </p:cNvGrpSpPr>
          <p:nvPr/>
        </p:nvGrpSpPr>
        <p:grpSpPr bwMode="auto">
          <a:xfrm>
            <a:off x="956066" y="2801300"/>
            <a:ext cx="8748325" cy="3868958"/>
            <a:chOff x="528" y="1926"/>
            <a:chExt cx="5417" cy="2210"/>
          </a:xfrm>
        </p:grpSpPr>
        <p:sp>
          <p:nvSpPr>
            <p:cNvPr id="2057" name="Rectangle 9"/>
            <p:cNvSpPr>
              <a:spLocks noChangeArrowheads="1"/>
            </p:cNvSpPr>
            <p:nvPr/>
          </p:nvSpPr>
          <p:spPr bwMode="auto">
            <a:xfrm>
              <a:off x="528" y="2108"/>
              <a:ext cx="983" cy="1837"/>
            </a:xfrm>
            <a:prstGeom prst="rect">
              <a:avLst/>
            </a:prstGeom>
            <a:noFill/>
            <a:ln w="12700">
              <a:solidFill>
                <a:schemeClr val="tx1"/>
              </a:solidFill>
              <a:miter lim="800000"/>
              <a:headEnd/>
              <a:tailEnd/>
            </a:ln>
            <a:effectLst/>
          </p:spPr>
          <p:txBody>
            <a:bodyPr tIns="46800" anchorCtr="1"/>
            <a:lstStyle/>
            <a:p>
              <a:pPr algn="ctr"/>
              <a:r>
                <a:rPr lang="de-DE" sz="1000" dirty="0">
                  <a:latin typeface="Arial" charset="0"/>
                </a:rPr>
                <a:t>Business</a:t>
              </a:r>
            </a:p>
            <a:p>
              <a:pPr algn="ctr"/>
              <a:endParaRPr lang="de-DE" sz="1000" dirty="0">
                <a:latin typeface="Arial" charset="0"/>
              </a:endParaRPr>
            </a:p>
            <a:p>
              <a:pPr algn="ctr"/>
              <a:endParaRPr lang="de-DE" sz="1000" dirty="0">
                <a:latin typeface="Arial" charset="0"/>
              </a:endParaRPr>
            </a:p>
            <a:p>
              <a:pPr algn="ctr"/>
              <a:r>
                <a:rPr lang="de-DE" sz="1000" dirty="0" err="1">
                  <a:latin typeface="Arial" charset="0"/>
                </a:rPr>
                <a:t>Superconducting</a:t>
              </a:r>
              <a:r>
                <a:rPr lang="de-DE" sz="1000" dirty="0">
                  <a:latin typeface="Arial" charset="0"/>
                </a:rPr>
                <a:t> RF,</a:t>
              </a:r>
            </a:p>
            <a:p>
              <a:pPr algn="ctr"/>
              <a:r>
                <a:rPr lang="de-DE" sz="1000" dirty="0" err="1">
                  <a:latin typeface="Arial" charset="0"/>
                </a:rPr>
                <a:t>Cryogenics</a:t>
              </a:r>
              <a:r>
                <a:rPr lang="de-DE" sz="1000" dirty="0">
                  <a:latin typeface="Arial" charset="0"/>
                </a:rPr>
                <a:t>,</a:t>
              </a:r>
            </a:p>
            <a:p>
              <a:pPr algn="ctr"/>
              <a:r>
                <a:rPr lang="de-DE" sz="1000" dirty="0">
                  <a:latin typeface="Arial" charset="0"/>
                </a:rPr>
                <a:t>Special Manufacturing Projects</a:t>
              </a:r>
            </a:p>
            <a:p>
              <a:pPr algn="ctr"/>
              <a:endParaRPr lang="de-DE" sz="1000" dirty="0">
                <a:latin typeface="Arial" charset="0"/>
              </a:endParaRPr>
            </a:p>
            <a:p>
              <a:pPr algn="ctr"/>
              <a:r>
                <a:rPr lang="de-DE" sz="1000" dirty="0">
                  <a:latin typeface="Arial" charset="0"/>
                </a:rPr>
                <a:t>Dr. Michael Pekeler</a:t>
              </a:r>
            </a:p>
            <a:p>
              <a:pPr algn="ctr"/>
              <a:endParaRPr lang="de-DE" sz="1000" dirty="0">
                <a:latin typeface="Arial" charset="0"/>
              </a:endParaRPr>
            </a:p>
            <a:p>
              <a:pPr algn="ctr"/>
              <a:endParaRPr lang="de-DE" sz="1000" dirty="0">
                <a:latin typeface="Arial" charset="0"/>
              </a:endParaRPr>
            </a:p>
            <a:p>
              <a:pPr algn="ctr"/>
              <a:endParaRPr lang="de-DE" sz="1000" dirty="0">
                <a:latin typeface="Arial" charset="0"/>
              </a:endParaRPr>
            </a:p>
            <a:p>
              <a:pPr algn="ctr"/>
              <a:r>
                <a:rPr lang="de-DE" sz="1000" dirty="0">
                  <a:latin typeface="Arial" charset="0"/>
                </a:rPr>
                <a:t>Marketing</a:t>
              </a:r>
            </a:p>
            <a:p>
              <a:pPr algn="ctr"/>
              <a:endParaRPr lang="de-DE" sz="1000" dirty="0">
                <a:latin typeface="Arial" charset="0"/>
              </a:endParaRPr>
            </a:p>
            <a:p>
              <a:pPr algn="ctr"/>
              <a:r>
                <a:rPr lang="de-DE" sz="1000" dirty="0">
                  <a:latin typeface="Arial" charset="0"/>
                </a:rPr>
                <a:t>Sales</a:t>
              </a:r>
            </a:p>
            <a:p>
              <a:pPr algn="ctr"/>
              <a:endParaRPr lang="de-DE" sz="1000" dirty="0">
                <a:latin typeface="Arial" charset="0"/>
              </a:endParaRPr>
            </a:p>
            <a:p>
              <a:pPr algn="ctr"/>
              <a:r>
                <a:rPr lang="de-DE" sz="1000" dirty="0">
                  <a:latin typeface="Arial" charset="0"/>
                </a:rPr>
                <a:t>Engineering</a:t>
              </a:r>
            </a:p>
            <a:p>
              <a:pPr algn="ctr"/>
              <a:endParaRPr lang="de-DE" sz="1000" dirty="0">
                <a:latin typeface="Arial" charset="0"/>
              </a:endParaRPr>
            </a:p>
            <a:p>
              <a:pPr algn="ctr"/>
              <a:r>
                <a:rPr lang="de-DE" sz="1000" dirty="0">
                  <a:latin typeface="Arial" charset="0"/>
                </a:rPr>
                <a:t>Project Management</a:t>
              </a:r>
            </a:p>
            <a:p>
              <a:pPr algn="ctr"/>
              <a:endParaRPr lang="de-DE" sz="1000" b="1" dirty="0"/>
            </a:p>
            <a:p>
              <a:pPr algn="ctr"/>
              <a:endParaRPr lang="de-DE" sz="1000" b="1" dirty="0"/>
            </a:p>
            <a:p>
              <a:pPr algn="ctr"/>
              <a:endParaRPr lang="de-DE" sz="1000" b="1" dirty="0"/>
            </a:p>
            <a:p>
              <a:pPr algn="ctr"/>
              <a:endParaRPr lang="de-DE" sz="1000" dirty="0"/>
            </a:p>
            <a:p>
              <a:pPr algn="ctr"/>
              <a:endParaRPr lang="de-DE" sz="1000" dirty="0"/>
            </a:p>
            <a:p>
              <a:pPr algn="ctr"/>
              <a:endParaRPr lang="de-DE" sz="1000" dirty="0"/>
            </a:p>
            <a:p>
              <a:pPr algn="ctr"/>
              <a:endParaRPr lang="de-DE" sz="1000" b="1" dirty="0"/>
            </a:p>
            <a:p>
              <a:pPr algn="ctr"/>
              <a:endParaRPr lang="de-DE" sz="1000" b="1" dirty="0"/>
            </a:p>
            <a:p>
              <a:pPr algn="ctr"/>
              <a:endParaRPr lang="de-DE" sz="1000" dirty="0"/>
            </a:p>
            <a:p>
              <a:pPr algn="ctr"/>
              <a:endParaRPr lang="de-DE" sz="1000" b="1" dirty="0"/>
            </a:p>
          </p:txBody>
        </p:sp>
        <p:sp>
          <p:nvSpPr>
            <p:cNvPr id="2058" name="Rectangle 10"/>
            <p:cNvSpPr>
              <a:spLocks noChangeArrowheads="1"/>
            </p:cNvSpPr>
            <p:nvPr/>
          </p:nvSpPr>
          <p:spPr bwMode="auto">
            <a:xfrm>
              <a:off x="2014" y="2108"/>
              <a:ext cx="983" cy="1837"/>
            </a:xfrm>
            <a:prstGeom prst="rect">
              <a:avLst/>
            </a:prstGeom>
            <a:noFill/>
            <a:ln w="12700">
              <a:solidFill>
                <a:schemeClr val="tx1"/>
              </a:solidFill>
              <a:miter lim="800000"/>
              <a:headEnd/>
              <a:tailEnd/>
            </a:ln>
            <a:effectLst/>
          </p:spPr>
          <p:txBody>
            <a:bodyPr tIns="46800" anchorCtr="1"/>
            <a:lstStyle/>
            <a:p>
              <a:pPr algn="ctr"/>
              <a:r>
                <a:rPr lang="de-DE" sz="1000" dirty="0">
                  <a:latin typeface="Arial" charset="0"/>
                </a:rPr>
                <a:t>Business</a:t>
              </a:r>
            </a:p>
            <a:p>
              <a:pPr algn="ctr"/>
              <a:endParaRPr lang="de-DE" sz="1000" dirty="0">
                <a:latin typeface="Arial" charset="0"/>
              </a:endParaRPr>
            </a:p>
            <a:p>
              <a:pPr algn="ctr"/>
              <a:endParaRPr lang="de-DE" sz="1000" dirty="0">
                <a:latin typeface="Arial" charset="0"/>
              </a:endParaRPr>
            </a:p>
            <a:p>
              <a:pPr algn="ctr"/>
              <a:r>
                <a:rPr lang="de-DE" sz="1000" dirty="0">
                  <a:latin typeface="Arial" charset="0"/>
                </a:rPr>
                <a:t>Normal </a:t>
              </a:r>
              <a:r>
                <a:rPr lang="de-DE" sz="1000" dirty="0" err="1">
                  <a:latin typeface="Arial" charset="0"/>
                </a:rPr>
                <a:t>Conducting</a:t>
              </a:r>
              <a:r>
                <a:rPr lang="de-DE" sz="1000" dirty="0">
                  <a:latin typeface="Arial" charset="0"/>
                </a:rPr>
                <a:t> RF,</a:t>
              </a:r>
            </a:p>
            <a:p>
              <a:pPr algn="ctr"/>
              <a:r>
                <a:rPr lang="de-DE" sz="1000" dirty="0" err="1">
                  <a:latin typeface="Arial" charset="0"/>
                </a:rPr>
                <a:t>Accelerators</a:t>
              </a:r>
              <a:r>
                <a:rPr lang="de-DE" sz="1000" dirty="0">
                  <a:latin typeface="Arial" charset="0"/>
                </a:rPr>
                <a:t>, </a:t>
              </a:r>
            </a:p>
            <a:p>
              <a:pPr algn="ctr"/>
              <a:r>
                <a:rPr lang="de-DE" sz="1000" dirty="0">
                  <a:latin typeface="Arial" charset="0"/>
                </a:rPr>
                <a:t>Systems</a:t>
              </a:r>
            </a:p>
            <a:p>
              <a:pPr algn="ctr"/>
              <a:endParaRPr lang="de-DE" sz="1000" dirty="0">
                <a:latin typeface="Arial" charset="0"/>
              </a:endParaRPr>
            </a:p>
            <a:p>
              <a:pPr algn="ctr"/>
              <a:endParaRPr lang="de-DE" sz="1000" dirty="0">
                <a:latin typeface="Arial" charset="0"/>
              </a:endParaRPr>
            </a:p>
            <a:p>
              <a:pPr algn="ctr"/>
              <a:r>
                <a:rPr lang="de-DE" sz="1000" dirty="0">
                  <a:latin typeface="Arial" charset="0"/>
                </a:rPr>
                <a:t>Dr. Christian Piel</a:t>
              </a:r>
            </a:p>
            <a:p>
              <a:pPr algn="ctr"/>
              <a:endParaRPr lang="de-DE" sz="1000" dirty="0">
                <a:latin typeface="Arial" charset="0"/>
              </a:endParaRPr>
            </a:p>
            <a:p>
              <a:pPr algn="ctr"/>
              <a:endParaRPr lang="de-DE" sz="1000" b="1" dirty="0">
                <a:latin typeface="Arial" charset="0"/>
              </a:endParaRPr>
            </a:p>
            <a:p>
              <a:pPr algn="ctr"/>
              <a:endParaRPr lang="de-DE" sz="1000" b="1" dirty="0">
                <a:latin typeface="Arial" charset="0"/>
              </a:endParaRPr>
            </a:p>
            <a:p>
              <a:pPr algn="ctr"/>
              <a:r>
                <a:rPr lang="de-DE" sz="1000" dirty="0">
                  <a:latin typeface="Arial" charset="0"/>
                </a:rPr>
                <a:t>Marketing</a:t>
              </a:r>
            </a:p>
            <a:p>
              <a:pPr algn="ctr"/>
              <a:endParaRPr lang="de-DE" sz="1000" dirty="0">
                <a:latin typeface="Arial" charset="0"/>
              </a:endParaRPr>
            </a:p>
            <a:p>
              <a:pPr algn="ctr"/>
              <a:r>
                <a:rPr lang="de-DE" sz="1000" dirty="0">
                  <a:latin typeface="Arial" charset="0"/>
                </a:rPr>
                <a:t>Sales</a:t>
              </a:r>
            </a:p>
            <a:p>
              <a:pPr algn="ctr"/>
              <a:endParaRPr lang="de-DE" sz="1000" dirty="0">
                <a:latin typeface="Arial" charset="0"/>
              </a:endParaRPr>
            </a:p>
            <a:p>
              <a:pPr algn="ctr"/>
              <a:r>
                <a:rPr lang="de-DE" sz="1000" dirty="0">
                  <a:latin typeface="Arial" charset="0"/>
                </a:rPr>
                <a:t>Engineering</a:t>
              </a:r>
            </a:p>
            <a:p>
              <a:pPr algn="ctr"/>
              <a:endParaRPr lang="de-DE" sz="1000" dirty="0">
                <a:latin typeface="Arial" charset="0"/>
              </a:endParaRPr>
            </a:p>
            <a:p>
              <a:pPr algn="ctr"/>
              <a:r>
                <a:rPr lang="de-DE" sz="1000" dirty="0">
                  <a:latin typeface="Arial" charset="0"/>
                </a:rPr>
                <a:t>Project Management</a:t>
              </a:r>
            </a:p>
            <a:p>
              <a:pPr algn="ctr"/>
              <a:endParaRPr lang="de-DE" sz="1000" b="1" dirty="0"/>
            </a:p>
            <a:p>
              <a:pPr algn="ctr"/>
              <a:endParaRPr lang="de-DE" sz="1000" b="1" dirty="0"/>
            </a:p>
            <a:p>
              <a:pPr algn="ctr"/>
              <a:endParaRPr lang="de-DE" sz="1000" b="1" dirty="0"/>
            </a:p>
            <a:p>
              <a:pPr algn="ctr"/>
              <a:endParaRPr lang="de-DE" sz="1000" b="1" dirty="0"/>
            </a:p>
            <a:p>
              <a:pPr algn="ctr"/>
              <a:endParaRPr lang="de-DE" sz="1000" b="1" dirty="0"/>
            </a:p>
            <a:p>
              <a:pPr algn="ctr"/>
              <a:endParaRPr lang="de-DE" sz="1000" b="1" dirty="0"/>
            </a:p>
            <a:p>
              <a:pPr algn="ctr"/>
              <a:endParaRPr lang="de-DE" sz="1000" b="1" dirty="0"/>
            </a:p>
            <a:p>
              <a:pPr algn="ctr"/>
              <a:endParaRPr lang="de-DE" sz="1000" b="1" dirty="0"/>
            </a:p>
            <a:p>
              <a:pPr algn="ctr"/>
              <a:endParaRPr lang="de-DE" sz="1000" b="1" dirty="0"/>
            </a:p>
            <a:p>
              <a:pPr algn="ctr"/>
              <a:endParaRPr lang="de-DE" sz="1000" dirty="0"/>
            </a:p>
            <a:p>
              <a:pPr algn="ctr"/>
              <a:endParaRPr lang="de-DE" sz="1000" b="1" dirty="0"/>
            </a:p>
          </p:txBody>
        </p:sp>
        <p:sp>
          <p:nvSpPr>
            <p:cNvPr id="2060" name="Rectangle 12"/>
            <p:cNvSpPr>
              <a:spLocks noChangeArrowheads="1"/>
            </p:cNvSpPr>
            <p:nvPr/>
          </p:nvSpPr>
          <p:spPr bwMode="auto">
            <a:xfrm>
              <a:off x="3488" y="2108"/>
              <a:ext cx="982" cy="1497"/>
            </a:xfrm>
            <a:prstGeom prst="rect">
              <a:avLst/>
            </a:prstGeom>
            <a:noFill/>
            <a:ln w="12700">
              <a:solidFill>
                <a:schemeClr val="tx1"/>
              </a:solidFill>
              <a:miter lim="800000"/>
              <a:headEnd/>
              <a:tailEnd/>
            </a:ln>
            <a:effectLst/>
          </p:spPr>
          <p:txBody>
            <a:bodyPr tIns="46800" anchorCtr="1"/>
            <a:lstStyle/>
            <a:p>
              <a:pPr algn="ctr"/>
              <a:r>
                <a:rPr lang="de-DE" sz="1000" dirty="0">
                  <a:latin typeface="Arial" charset="0"/>
                </a:rPr>
                <a:t>Manufacturing</a:t>
              </a:r>
            </a:p>
            <a:p>
              <a:pPr algn="ctr"/>
              <a:endParaRPr lang="de-DE" sz="1000" dirty="0">
                <a:latin typeface="Arial" charset="0"/>
              </a:endParaRPr>
            </a:p>
            <a:p>
              <a:pPr algn="ctr"/>
              <a:endParaRPr lang="de-DE" sz="1000" dirty="0">
                <a:latin typeface="Arial" charset="0"/>
              </a:endParaRPr>
            </a:p>
            <a:p>
              <a:pPr algn="ctr"/>
              <a:r>
                <a:rPr lang="de-DE" sz="1000" dirty="0" smtClean="0">
                  <a:latin typeface="Arial" charset="0"/>
                </a:rPr>
                <a:t>Stefan Bauer</a:t>
              </a:r>
              <a:endParaRPr lang="de-DE" sz="1000" dirty="0">
                <a:latin typeface="Arial" charset="0"/>
              </a:endParaRPr>
            </a:p>
            <a:p>
              <a:pPr algn="ctr"/>
              <a:endParaRPr lang="de-DE" sz="1000" dirty="0">
                <a:latin typeface="Arial" charset="0"/>
              </a:endParaRPr>
            </a:p>
            <a:p>
              <a:pPr algn="ctr">
                <a:spcBef>
                  <a:spcPct val="50000"/>
                </a:spcBef>
              </a:pPr>
              <a:r>
                <a:rPr lang="de-DE" sz="1000" dirty="0">
                  <a:latin typeface="Arial" charset="0"/>
                </a:rPr>
                <a:t>Manufacturing Logistics</a:t>
              </a:r>
            </a:p>
            <a:p>
              <a:pPr algn="ctr">
                <a:spcBef>
                  <a:spcPct val="50000"/>
                </a:spcBef>
              </a:pPr>
              <a:r>
                <a:rPr lang="de-DE" sz="1000" dirty="0" err="1">
                  <a:latin typeface="Arial" charset="0"/>
                </a:rPr>
                <a:t>Turning</a:t>
              </a:r>
              <a:endParaRPr lang="de-DE" sz="1000" dirty="0">
                <a:latin typeface="Arial" charset="0"/>
              </a:endParaRPr>
            </a:p>
            <a:p>
              <a:pPr algn="ctr">
                <a:spcBef>
                  <a:spcPct val="50000"/>
                </a:spcBef>
              </a:pPr>
              <a:r>
                <a:rPr lang="de-DE" sz="1000" dirty="0" err="1">
                  <a:latin typeface="Arial" charset="0"/>
                </a:rPr>
                <a:t>Milling</a:t>
              </a:r>
              <a:endParaRPr lang="de-DE" sz="1000" dirty="0">
                <a:latin typeface="Arial" charset="0"/>
              </a:endParaRPr>
            </a:p>
            <a:p>
              <a:pPr algn="ctr">
                <a:spcBef>
                  <a:spcPct val="50000"/>
                </a:spcBef>
              </a:pPr>
              <a:r>
                <a:rPr lang="de-DE" sz="1000" dirty="0" err="1">
                  <a:latin typeface="Arial" charset="0"/>
                </a:rPr>
                <a:t>Electrical</a:t>
              </a:r>
              <a:endParaRPr lang="de-DE" sz="1000" dirty="0">
                <a:latin typeface="Arial" charset="0"/>
              </a:endParaRPr>
            </a:p>
            <a:p>
              <a:pPr algn="ctr">
                <a:spcBef>
                  <a:spcPct val="50000"/>
                </a:spcBef>
              </a:pPr>
              <a:r>
                <a:rPr lang="de-DE" sz="1000" dirty="0" err="1">
                  <a:latin typeface="Arial" charset="0"/>
                </a:rPr>
                <a:t>Surface</a:t>
              </a:r>
              <a:r>
                <a:rPr lang="de-DE" sz="1000" dirty="0">
                  <a:latin typeface="Arial" charset="0"/>
                </a:rPr>
                <a:t> Treatment</a:t>
              </a:r>
            </a:p>
            <a:p>
              <a:pPr algn="ctr">
                <a:spcBef>
                  <a:spcPct val="50000"/>
                </a:spcBef>
              </a:pPr>
              <a:r>
                <a:rPr lang="de-DE" sz="1000" dirty="0" err="1">
                  <a:latin typeface="Arial" charset="0"/>
                </a:rPr>
                <a:t>Joining</a:t>
              </a:r>
              <a:r>
                <a:rPr lang="de-DE" sz="1000" dirty="0">
                  <a:latin typeface="Arial" charset="0"/>
                </a:rPr>
                <a:t> Technology</a:t>
              </a:r>
            </a:p>
            <a:p>
              <a:pPr algn="ctr">
                <a:spcBef>
                  <a:spcPct val="50000"/>
                </a:spcBef>
              </a:pPr>
              <a:r>
                <a:rPr lang="de-DE" sz="1000" dirty="0" err="1">
                  <a:latin typeface="Arial" charset="0"/>
                </a:rPr>
                <a:t>Assembly</a:t>
              </a:r>
              <a:r>
                <a:rPr lang="de-DE" sz="1000" dirty="0">
                  <a:latin typeface="Arial" charset="0"/>
                </a:rPr>
                <a:t>, </a:t>
              </a:r>
              <a:r>
                <a:rPr lang="de-DE" sz="1000" dirty="0" err="1">
                  <a:latin typeface="Arial" charset="0"/>
                </a:rPr>
                <a:t>Testing</a:t>
              </a:r>
              <a:endParaRPr lang="de-DE" sz="1000" dirty="0">
                <a:latin typeface="Arial" charset="0"/>
              </a:endParaRPr>
            </a:p>
            <a:p>
              <a:pPr algn="ctr">
                <a:spcBef>
                  <a:spcPct val="50000"/>
                </a:spcBef>
              </a:pPr>
              <a:endParaRPr lang="de-DE" sz="1000" b="1" dirty="0"/>
            </a:p>
            <a:p>
              <a:pPr algn="ctr"/>
              <a:endParaRPr lang="de-DE" sz="1000" b="1" dirty="0"/>
            </a:p>
          </p:txBody>
        </p:sp>
        <p:sp>
          <p:nvSpPr>
            <p:cNvPr id="2061" name="Rectangle 13"/>
            <p:cNvSpPr>
              <a:spLocks noChangeArrowheads="1"/>
            </p:cNvSpPr>
            <p:nvPr/>
          </p:nvSpPr>
          <p:spPr bwMode="auto">
            <a:xfrm>
              <a:off x="4962" y="2108"/>
              <a:ext cx="983" cy="1360"/>
            </a:xfrm>
            <a:prstGeom prst="rect">
              <a:avLst/>
            </a:prstGeom>
            <a:noFill/>
            <a:ln w="12700">
              <a:solidFill>
                <a:schemeClr val="tx1"/>
              </a:solidFill>
              <a:miter lim="800000"/>
              <a:headEnd/>
              <a:tailEnd/>
            </a:ln>
            <a:effectLst/>
          </p:spPr>
          <p:txBody>
            <a:bodyPr tIns="46800" anchorCtr="1"/>
            <a:lstStyle/>
            <a:p>
              <a:pPr algn="ctr"/>
              <a:r>
                <a:rPr lang="de-DE" sz="1000" dirty="0" err="1">
                  <a:latin typeface="Arial" charset="0"/>
                </a:rPr>
                <a:t>Finance</a:t>
              </a:r>
              <a:endParaRPr lang="de-DE" sz="1000" dirty="0">
                <a:latin typeface="Arial" charset="0"/>
              </a:endParaRPr>
            </a:p>
            <a:p>
              <a:pPr algn="ctr"/>
              <a:endParaRPr lang="de-DE" sz="1000" dirty="0">
                <a:latin typeface="Arial" charset="0"/>
              </a:endParaRPr>
            </a:p>
            <a:p>
              <a:pPr algn="ctr"/>
              <a:endParaRPr lang="de-DE" sz="1000" dirty="0">
                <a:latin typeface="Arial" charset="0"/>
              </a:endParaRPr>
            </a:p>
            <a:p>
              <a:pPr algn="ctr"/>
              <a:r>
                <a:rPr lang="de-DE" sz="1000" dirty="0">
                  <a:latin typeface="Arial" charset="0"/>
                </a:rPr>
                <a:t>Tassilo Börner</a:t>
              </a:r>
            </a:p>
            <a:p>
              <a:pPr algn="ctr"/>
              <a:endParaRPr lang="de-DE" sz="1000" dirty="0">
                <a:latin typeface="Arial" charset="0"/>
              </a:endParaRPr>
            </a:p>
            <a:p>
              <a:pPr algn="ctr"/>
              <a:endParaRPr lang="de-DE" sz="1000" dirty="0">
                <a:latin typeface="Arial" charset="0"/>
              </a:endParaRPr>
            </a:p>
            <a:p>
              <a:pPr algn="ctr"/>
              <a:r>
                <a:rPr lang="de-DE" sz="1000" dirty="0" err="1">
                  <a:latin typeface="Arial" charset="0"/>
                </a:rPr>
                <a:t>Accounting</a:t>
              </a:r>
              <a:r>
                <a:rPr lang="de-DE" sz="1000" dirty="0">
                  <a:latin typeface="Arial" charset="0"/>
                </a:rPr>
                <a:t>/</a:t>
              </a:r>
            </a:p>
            <a:p>
              <a:pPr algn="ctr"/>
              <a:r>
                <a:rPr lang="de-DE" sz="1000" dirty="0" err="1">
                  <a:latin typeface="Arial" charset="0"/>
                </a:rPr>
                <a:t>Finance</a:t>
              </a:r>
              <a:r>
                <a:rPr lang="de-DE" sz="1000" dirty="0">
                  <a:latin typeface="Arial" charset="0"/>
                </a:rPr>
                <a:t> </a:t>
              </a:r>
              <a:r>
                <a:rPr lang="de-DE" sz="1000" dirty="0" err="1">
                  <a:latin typeface="Arial" charset="0"/>
                </a:rPr>
                <a:t>Control</a:t>
              </a:r>
              <a:endParaRPr lang="de-DE" sz="1000" dirty="0">
                <a:latin typeface="Arial" charset="0"/>
              </a:endParaRPr>
            </a:p>
            <a:p>
              <a:pPr algn="ctr"/>
              <a:endParaRPr lang="de-DE" sz="1000" dirty="0">
                <a:latin typeface="Arial" charset="0"/>
              </a:endParaRPr>
            </a:p>
            <a:p>
              <a:pPr algn="ctr"/>
              <a:r>
                <a:rPr lang="de-DE" sz="1000" dirty="0">
                  <a:latin typeface="Arial" charset="0"/>
                </a:rPr>
                <a:t>Commercial </a:t>
              </a:r>
            </a:p>
            <a:p>
              <a:pPr algn="ctr"/>
              <a:r>
                <a:rPr lang="de-DE" sz="1000" dirty="0">
                  <a:latin typeface="Arial" charset="0"/>
                </a:rPr>
                <a:t>Project Management</a:t>
              </a:r>
            </a:p>
            <a:p>
              <a:pPr algn="ctr"/>
              <a:endParaRPr lang="de-DE" sz="1000" dirty="0">
                <a:latin typeface="Arial" charset="0"/>
              </a:endParaRPr>
            </a:p>
            <a:p>
              <a:pPr algn="ctr"/>
              <a:r>
                <a:rPr lang="de-DE" sz="1000" dirty="0">
                  <a:latin typeface="Arial" charset="0"/>
                </a:rPr>
                <a:t>Human Resources</a:t>
              </a:r>
            </a:p>
            <a:p>
              <a:pPr algn="ctr"/>
              <a:endParaRPr lang="de-DE" sz="1000" dirty="0">
                <a:latin typeface="Arial" charset="0"/>
              </a:endParaRPr>
            </a:p>
            <a:p>
              <a:pPr algn="ctr"/>
              <a:r>
                <a:rPr lang="de-DE" sz="1000" dirty="0">
                  <a:latin typeface="Arial" charset="0"/>
                </a:rPr>
                <a:t>IT/Systems</a:t>
              </a:r>
            </a:p>
            <a:p>
              <a:pPr algn="ctr"/>
              <a:endParaRPr lang="de-DE" sz="1000" dirty="0">
                <a:latin typeface="Arial" charset="0"/>
              </a:endParaRPr>
            </a:p>
            <a:p>
              <a:pPr algn="ctr"/>
              <a:endParaRPr lang="de-DE" sz="1000" dirty="0"/>
            </a:p>
            <a:p>
              <a:pPr algn="ctr"/>
              <a:endParaRPr lang="de-DE" sz="1000" b="1" dirty="0"/>
            </a:p>
            <a:p>
              <a:pPr algn="ctr"/>
              <a:endParaRPr lang="de-DE" sz="1000" b="1" dirty="0"/>
            </a:p>
            <a:p>
              <a:pPr algn="ctr"/>
              <a:endParaRPr lang="de-DE" sz="1000" b="1" dirty="0"/>
            </a:p>
            <a:p>
              <a:pPr algn="ctr"/>
              <a:endParaRPr lang="de-DE" sz="1000" b="1" dirty="0"/>
            </a:p>
            <a:p>
              <a:pPr algn="ctr"/>
              <a:endParaRPr lang="de-DE" sz="1000" b="1" dirty="0"/>
            </a:p>
          </p:txBody>
        </p:sp>
        <p:sp>
          <p:nvSpPr>
            <p:cNvPr id="2099" name="Text Box 51"/>
            <p:cNvSpPr txBox="1">
              <a:spLocks noChangeArrowheads="1"/>
            </p:cNvSpPr>
            <p:nvPr/>
          </p:nvSpPr>
          <p:spPr bwMode="auto">
            <a:xfrm>
              <a:off x="1523" y="3691"/>
              <a:ext cx="1965" cy="141"/>
            </a:xfrm>
            <a:prstGeom prst="rect">
              <a:avLst/>
            </a:prstGeom>
            <a:noFill/>
            <a:ln w="9525">
              <a:noFill/>
              <a:miter lim="800000"/>
              <a:headEnd/>
              <a:tailEnd/>
            </a:ln>
            <a:effectLst/>
          </p:spPr>
          <p:txBody>
            <a:bodyPr>
              <a:spAutoFit/>
            </a:bodyPr>
            <a:lstStyle/>
            <a:p>
              <a:pPr>
                <a:spcBef>
                  <a:spcPct val="50000"/>
                </a:spcBef>
              </a:pPr>
              <a:endParaRPr lang="de-DE" sz="1000"/>
            </a:p>
          </p:txBody>
        </p:sp>
        <p:sp>
          <p:nvSpPr>
            <p:cNvPr id="2100" name="Text Box 52"/>
            <p:cNvSpPr txBox="1">
              <a:spLocks noChangeArrowheads="1"/>
            </p:cNvSpPr>
            <p:nvPr/>
          </p:nvSpPr>
          <p:spPr bwMode="auto">
            <a:xfrm>
              <a:off x="1185" y="3605"/>
              <a:ext cx="1134" cy="141"/>
            </a:xfrm>
            <a:prstGeom prst="rect">
              <a:avLst/>
            </a:prstGeom>
            <a:noFill/>
            <a:ln w="9525">
              <a:noFill/>
              <a:miter lim="800000"/>
              <a:headEnd/>
              <a:tailEnd/>
            </a:ln>
            <a:effectLst/>
          </p:spPr>
          <p:txBody>
            <a:bodyPr>
              <a:spAutoFit/>
            </a:bodyPr>
            <a:lstStyle/>
            <a:p>
              <a:pPr>
                <a:spcBef>
                  <a:spcPct val="50000"/>
                </a:spcBef>
              </a:pPr>
              <a:endParaRPr lang="de-DE" sz="1000"/>
            </a:p>
          </p:txBody>
        </p:sp>
        <p:sp>
          <p:nvSpPr>
            <p:cNvPr id="2101" name="Rectangle 53"/>
            <p:cNvSpPr>
              <a:spLocks noChangeArrowheads="1"/>
            </p:cNvSpPr>
            <p:nvPr/>
          </p:nvSpPr>
          <p:spPr bwMode="auto">
            <a:xfrm>
              <a:off x="3477" y="3732"/>
              <a:ext cx="983" cy="404"/>
            </a:xfrm>
            <a:prstGeom prst="rect">
              <a:avLst/>
            </a:prstGeom>
            <a:noFill/>
            <a:ln w="12700">
              <a:solidFill>
                <a:schemeClr val="tx1"/>
              </a:solidFill>
              <a:miter lim="800000"/>
              <a:headEnd/>
              <a:tailEnd/>
            </a:ln>
            <a:effectLst/>
          </p:spPr>
          <p:txBody>
            <a:bodyPr wrap="none" anchor="ctr"/>
            <a:lstStyle/>
            <a:p>
              <a:pPr algn="ctr"/>
              <a:endParaRPr lang="de-DE" sz="1000" b="1" dirty="0"/>
            </a:p>
            <a:p>
              <a:pPr algn="ctr"/>
              <a:endParaRPr lang="de-DE" sz="1000" b="1" dirty="0"/>
            </a:p>
            <a:p>
              <a:pPr algn="ctr"/>
              <a:endParaRPr lang="de-DE" sz="1000" b="1" dirty="0"/>
            </a:p>
            <a:p>
              <a:pPr algn="ctr"/>
              <a:endParaRPr lang="de-DE" sz="1000" b="1" dirty="0"/>
            </a:p>
            <a:p>
              <a:pPr algn="ctr"/>
              <a:endParaRPr lang="de-DE" sz="1000" dirty="0"/>
            </a:p>
          </p:txBody>
        </p:sp>
        <p:sp>
          <p:nvSpPr>
            <p:cNvPr id="2105" name="Line 57"/>
            <p:cNvSpPr>
              <a:spLocks noChangeShapeType="1"/>
            </p:cNvSpPr>
            <p:nvPr/>
          </p:nvSpPr>
          <p:spPr bwMode="auto">
            <a:xfrm>
              <a:off x="3969" y="1926"/>
              <a:ext cx="0" cy="182"/>
            </a:xfrm>
            <a:prstGeom prst="line">
              <a:avLst/>
            </a:prstGeom>
            <a:noFill/>
            <a:ln w="9525">
              <a:solidFill>
                <a:schemeClr val="tx1"/>
              </a:solidFill>
              <a:round/>
              <a:headEnd/>
              <a:tailEnd/>
            </a:ln>
            <a:effectLst/>
          </p:spPr>
          <p:txBody>
            <a:bodyPr/>
            <a:lstStyle/>
            <a:p>
              <a:endParaRPr lang="de-DE" sz="1000"/>
            </a:p>
          </p:txBody>
        </p:sp>
        <p:sp>
          <p:nvSpPr>
            <p:cNvPr id="2109" name="Line 61"/>
            <p:cNvSpPr>
              <a:spLocks noChangeShapeType="1"/>
            </p:cNvSpPr>
            <p:nvPr/>
          </p:nvSpPr>
          <p:spPr bwMode="auto">
            <a:xfrm>
              <a:off x="1020" y="1926"/>
              <a:ext cx="0" cy="182"/>
            </a:xfrm>
            <a:prstGeom prst="line">
              <a:avLst/>
            </a:prstGeom>
            <a:noFill/>
            <a:ln w="9525">
              <a:solidFill>
                <a:schemeClr val="tx1"/>
              </a:solidFill>
              <a:round/>
              <a:headEnd/>
              <a:tailEnd/>
            </a:ln>
            <a:effectLst/>
          </p:spPr>
          <p:txBody>
            <a:bodyPr/>
            <a:lstStyle/>
            <a:p>
              <a:endParaRPr lang="de-DE" sz="1000"/>
            </a:p>
          </p:txBody>
        </p:sp>
        <p:sp>
          <p:nvSpPr>
            <p:cNvPr id="2110" name="Line 62"/>
            <p:cNvSpPr>
              <a:spLocks noChangeShapeType="1"/>
            </p:cNvSpPr>
            <p:nvPr/>
          </p:nvSpPr>
          <p:spPr bwMode="auto">
            <a:xfrm>
              <a:off x="2517" y="1926"/>
              <a:ext cx="0" cy="182"/>
            </a:xfrm>
            <a:prstGeom prst="line">
              <a:avLst/>
            </a:prstGeom>
            <a:noFill/>
            <a:ln w="9525">
              <a:solidFill>
                <a:schemeClr val="tx1"/>
              </a:solidFill>
              <a:round/>
              <a:headEnd/>
              <a:tailEnd/>
            </a:ln>
            <a:effectLst/>
          </p:spPr>
          <p:txBody>
            <a:bodyPr/>
            <a:lstStyle/>
            <a:p>
              <a:endParaRPr lang="de-DE" sz="1000"/>
            </a:p>
          </p:txBody>
        </p:sp>
        <p:sp>
          <p:nvSpPr>
            <p:cNvPr id="2116" name="Line 68"/>
            <p:cNvSpPr>
              <a:spLocks noChangeShapeType="1"/>
            </p:cNvSpPr>
            <p:nvPr/>
          </p:nvSpPr>
          <p:spPr bwMode="auto">
            <a:xfrm>
              <a:off x="5433" y="1926"/>
              <a:ext cx="0" cy="182"/>
            </a:xfrm>
            <a:prstGeom prst="line">
              <a:avLst/>
            </a:prstGeom>
            <a:noFill/>
            <a:ln w="9525">
              <a:solidFill>
                <a:schemeClr val="tx1"/>
              </a:solidFill>
              <a:round/>
              <a:headEnd/>
              <a:tailEnd/>
            </a:ln>
            <a:effectLst/>
          </p:spPr>
          <p:txBody>
            <a:bodyPr/>
            <a:lstStyle/>
            <a:p>
              <a:endParaRPr lang="de-DE" sz="1000"/>
            </a:p>
          </p:txBody>
        </p:sp>
        <p:sp>
          <p:nvSpPr>
            <p:cNvPr id="2117" name="Line 69"/>
            <p:cNvSpPr>
              <a:spLocks noChangeShapeType="1"/>
            </p:cNvSpPr>
            <p:nvPr/>
          </p:nvSpPr>
          <p:spPr bwMode="auto">
            <a:xfrm>
              <a:off x="1020" y="1926"/>
              <a:ext cx="4413" cy="0"/>
            </a:xfrm>
            <a:prstGeom prst="line">
              <a:avLst/>
            </a:prstGeom>
            <a:noFill/>
            <a:ln w="9525">
              <a:solidFill>
                <a:schemeClr val="tx1"/>
              </a:solidFill>
              <a:round/>
              <a:headEnd/>
              <a:tailEnd/>
            </a:ln>
            <a:effectLst/>
          </p:spPr>
          <p:txBody>
            <a:bodyPr/>
            <a:lstStyle/>
            <a:p>
              <a:endParaRPr lang="de-DE" sz="1000"/>
            </a:p>
          </p:txBody>
        </p:sp>
        <p:sp>
          <p:nvSpPr>
            <p:cNvPr id="2118" name="Rectangle 70"/>
            <p:cNvSpPr>
              <a:spLocks noChangeArrowheads="1"/>
            </p:cNvSpPr>
            <p:nvPr/>
          </p:nvSpPr>
          <p:spPr bwMode="auto">
            <a:xfrm>
              <a:off x="3518" y="3732"/>
              <a:ext cx="902" cy="404"/>
            </a:xfrm>
            <a:prstGeom prst="rect">
              <a:avLst/>
            </a:prstGeom>
            <a:noFill/>
            <a:ln w="9525">
              <a:noFill/>
              <a:miter lim="800000"/>
              <a:headEnd/>
              <a:tailEnd/>
            </a:ln>
            <a:effectLst/>
          </p:spPr>
          <p:txBody>
            <a:bodyPr>
              <a:spAutoFit/>
            </a:bodyPr>
            <a:lstStyle/>
            <a:p>
              <a:pPr algn="ctr"/>
              <a:r>
                <a:rPr lang="de-DE" sz="1000" dirty="0">
                  <a:latin typeface="Arial" charset="0"/>
                </a:rPr>
                <a:t>Engineering Design</a:t>
              </a:r>
            </a:p>
            <a:p>
              <a:pPr algn="ctr"/>
              <a:endParaRPr lang="de-DE" sz="1000" dirty="0">
                <a:latin typeface="Arial" charset="0"/>
              </a:endParaRPr>
            </a:p>
            <a:p>
              <a:pPr algn="ctr"/>
              <a:r>
                <a:rPr lang="de-DE" sz="1000" dirty="0">
                  <a:latin typeface="Arial" charset="0"/>
                </a:rPr>
                <a:t>Dr. Kai Dunkel, </a:t>
              </a:r>
            </a:p>
            <a:p>
              <a:pPr algn="ctr"/>
              <a:r>
                <a:rPr lang="de-DE" sz="1000" dirty="0">
                  <a:latin typeface="Arial" charset="0"/>
                </a:rPr>
                <a:t>Dirk Schmitz</a:t>
              </a:r>
            </a:p>
          </p:txBody>
        </p:sp>
      </p:grpSp>
      <p:grpSp>
        <p:nvGrpSpPr>
          <p:cNvPr id="4" name="Group 88"/>
          <p:cNvGrpSpPr>
            <a:grpSpLocks/>
          </p:cNvGrpSpPr>
          <p:nvPr/>
        </p:nvGrpSpPr>
        <p:grpSpPr bwMode="auto">
          <a:xfrm>
            <a:off x="956066" y="1441039"/>
            <a:ext cx="8727330" cy="4894844"/>
            <a:chOff x="592" y="1110"/>
            <a:chExt cx="5404" cy="2796"/>
          </a:xfrm>
        </p:grpSpPr>
        <p:sp>
          <p:nvSpPr>
            <p:cNvPr id="2053" name="Rectangle 5"/>
            <p:cNvSpPr>
              <a:spLocks noChangeArrowheads="1"/>
            </p:cNvSpPr>
            <p:nvPr/>
          </p:nvSpPr>
          <p:spPr bwMode="auto">
            <a:xfrm>
              <a:off x="2028" y="1110"/>
              <a:ext cx="2494" cy="476"/>
            </a:xfrm>
            <a:prstGeom prst="rect">
              <a:avLst/>
            </a:prstGeom>
            <a:noFill/>
            <a:ln w="12700">
              <a:solidFill>
                <a:schemeClr val="tx1"/>
              </a:solidFill>
              <a:miter lim="800000"/>
              <a:headEnd/>
              <a:tailEnd/>
            </a:ln>
            <a:effectLst/>
          </p:spPr>
          <p:txBody>
            <a:bodyPr wrap="none" anchor="ctr"/>
            <a:lstStyle/>
            <a:p>
              <a:pPr defTabSz="245545"/>
              <a:r>
                <a:rPr lang="de-DE" sz="1000" dirty="0">
                  <a:latin typeface="Arial" charset="0"/>
                </a:rPr>
                <a:t>Managing </a:t>
              </a:r>
              <a:r>
                <a:rPr lang="de-DE" sz="1000" dirty="0" err="1">
                  <a:latin typeface="Arial" charset="0"/>
                </a:rPr>
                <a:t>Directors</a:t>
              </a:r>
              <a:r>
                <a:rPr lang="de-DE" sz="1000" dirty="0">
                  <a:latin typeface="Arial" charset="0"/>
                </a:rPr>
                <a:t> 				Dr. Michael Peiniger </a:t>
              </a:r>
            </a:p>
            <a:p>
              <a:pPr defTabSz="245545"/>
              <a:r>
                <a:rPr lang="de-DE" sz="1000" dirty="0">
                  <a:latin typeface="Arial" charset="0"/>
                </a:rPr>
                <a:t>							</a:t>
              </a:r>
              <a:r>
                <a:rPr lang="de-DE" sz="1000" dirty="0" smtClean="0">
                  <a:latin typeface="Arial" charset="0"/>
                </a:rPr>
                <a:t>	Hanspeter </a:t>
              </a:r>
              <a:r>
                <a:rPr lang="de-DE" sz="1000" dirty="0">
                  <a:latin typeface="Arial" charset="0"/>
                </a:rPr>
                <a:t>Vogel</a:t>
              </a:r>
            </a:p>
            <a:p>
              <a:pPr defTabSz="245545"/>
              <a:r>
                <a:rPr lang="de-DE" sz="1000" dirty="0">
                  <a:latin typeface="Arial" charset="0"/>
                </a:rPr>
                <a:t>		              				</a:t>
              </a:r>
              <a:r>
                <a:rPr lang="de-DE" sz="1000" dirty="0" smtClean="0">
                  <a:latin typeface="Arial" charset="0"/>
                </a:rPr>
                <a:t>	Dr</a:t>
              </a:r>
              <a:r>
                <a:rPr lang="de-DE" sz="1000" dirty="0">
                  <a:latin typeface="Arial" charset="0"/>
                </a:rPr>
                <a:t>. Burkhard Prause</a:t>
              </a:r>
            </a:p>
            <a:p>
              <a:pPr defTabSz="245545"/>
              <a:r>
                <a:rPr lang="de-DE" sz="1000" dirty="0">
                  <a:latin typeface="Arial" charset="0"/>
                </a:rPr>
                <a:t>	</a:t>
              </a:r>
            </a:p>
            <a:p>
              <a:pPr defTabSz="245545"/>
              <a:r>
                <a:rPr lang="de-DE" sz="1000" dirty="0" err="1">
                  <a:latin typeface="Arial" charset="0"/>
                </a:rPr>
                <a:t>Secretary</a:t>
              </a:r>
              <a:r>
                <a:rPr lang="de-DE" sz="1000" dirty="0">
                  <a:latin typeface="Arial" charset="0"/>
                </a:rPr>
                <a:t>		 				Heidi Lohmar</a:t>
              </a:r>
            </a:p>
          </p:txBody>
        </p:sp>
        <p:sp>
          <p:nvSpPr>
            <p:cNvPr id="2054" name="Rectangle 6"/>
            <p:cNvSpPr>
              <a:spLocks noChangeArrowheads="1"/>
            </p:cNvSpPr>
            <p:nvPr/>
          </p:nvSpPr>
          <p:spPr bwMode="auto">
            <a:xfrm>
              <a:off x="592" y="1246"/>
              <a:ext cx="983" cy="340"/>
            </a:xfrm>
            <a:prstGeom prst="rect">
              <a:avLst/>
            </a:prstGeom>
            <a:noFill/>
            <a:ln w="12700">
              <a:solidFill>
                <a:schemeClr val="tx1"/>
              </a:solidFill>
              <a:miter lim="800000"/>
              <a:headEnd/>
              <a:tailEnd/>
            </a:ln>
            <a:effectLst/>
          </p:spPr>
          <p:txBody>
            <a:bodyPr wrap="none" tIns="39600" anchor="ctr"/>
            <a:lstStyle/>
            <a:p>
              <a:pPr algn="ctr"/>
              <a:r>
                <a:rPr lang="de-DE" sz="1000" dirty="0">
                  <a:latin typeface="Arial" charset="0"/>
                </a:rPr>
                <a:t>Operational </a:t>
              </a:r>
              <a:r>
                <a:rPr lang="de-DE" sz="1000" dirty="0" err="1">
                  <a:latin typeface="Arial" charset="0"/>
                </a:rPr>
                <a:t>Safety</a:t>
              </a:r>
              <a:endParaRPr lang="de-DE" sz="1000" dirty="0">
                <a:latin typeface="Arial" charset="0"/>
              </a:endParaRPr>
            </a:p>
            <a:p>
              <a:pPr algn="ctr"/>
              <a:endParaRPr lang="de-DE" sz="1000" dirty="0">
                <a:latin typeface="Arial" charset="0"/>
              </a:endParaRPr>
            </a:p>
            <a:p>
              <a:pPr algn="ctr"/>
              <a:r>
                <a:rPr lang="de-DE" sz="1000" dirty="0">
                  <a:latin typeface="Arial" charset="0"/>
                </a:rPr>
                <a:t>Stefan Bauer</a:t>
              </a:r>
            </a:p>
          </p:txBody>
        </p:sp>
        <p:sp>
          <p:nvSpPr>
            <p:cNvPr id="2055" name="Rectangle 7"/>
            <p:cNvSpPr>
              <a:spLocks noChangeArrowheads="1"/>
            </p:cNvSpPr>
            <p:nvPr/>
          </p:nvSpPr>
          <p:spPr bwMode="auto">
            <a:xfrm>
              <a:off x="5014" y="1246"/>
              <a:ext cx="982" cy="340"/>
            </a:xfrm>
            <a:prstGeom prst="rect">
              <a:avLst/>
            </a:prstGeom>
            <a:noFill/>
            <a:ln w="12700">
              <a:solidFill>
                <a:schemeClr val="tx1"/>
              </a:solidFill>
              <a:miter lim="800000"/>
              <a:headEnd/>
              <a:tailEnd/>
            </a:ln>
            <a:effectLst/>
          </p:spPr>
          <p:txBody>
            <a:bodyPr wrap="none" tIns="46800" anchor="ctr"/>
            <a:lstStyle/>
            <a:p>
              <a:pPr algn="ctr"/>
              <a:r>
                <a:rPr lang="de-DE" sz="1000" dirty="0">
                  <a:latin typeface="Arial" charset="0"/>
                </a:rPr>
                <a:t>Quality Management</a:t>
              </a:r>
            </a:p>
            <a:p>
              <a:pPr algn="ctr"/>
              <a:endParaRPr lang="de-DE" sz="1000" dirty="0">
                <a:latin typeface="Arial" charset="0"/>
              </a:endParaRPr>
            </a:p>
            <a:p>
              <a:pPr algn="ctr"/>
              <a:r>
                <a:rPr lang="de-DE" sz="1000" dirty="0">
                  <a:latin typeface="Arial" charset="0"/>
                </a:rPr>
                <a:t>Michael Kitzig</a:t>
              </a:r>
            </a:p>
          </p:txBody>
        </p:sp>
        <p:sp>
          <p:nvSpPr>
            <p:cNvPr id="2127" name="Line 79"/>
            <p:cNvSpPr>
              <a:spLocks noChangeShapeType="1"/>
            </p:cNvSpPr>
            <p:nvPr/>
          </p:nvSpPr>
          <p:spPr bwMode="auto">
            <a:xfrm>
              <a:off x="3289" y="1586"/>
              <a:ext cx="0" cy="2320"/>
            </a:xfrm>
            <a:prstGeom prst="line">
              <a:avLst/>
            </a:prstGeom>
            <a:noFill/>
            <a:ln w="9525">
              <a:solidFill>
                <a:schemeClr val="tx1"/>
              </a:solidFill>
              <a:round/>
              <a:headEnd/>
              <a:tailEnd/>
            </a:ln>
            <a:effectLst/>
          </p:spPr>
          <p:txBody>
            <a:bodyPr/>
            <a:lstStyle/>
            <a:p>
              <a:endParaRPr lang="de-DE" sz="1000"/>
            </a:p>
          </p:txBody>
        </p:sp>
        <p:sp>
          <p:nvSpPr>
            <p:cNvPr id="2128" name="Line 80"/>
            <p:cNvSpPr>
              <a:spLocks noChangeShapeType="1"/>
            </p:cNvSpPr>
            <p:nvPr/>
          </p:nvSpPr>
          <p:spPr bwMode="auto">
            <a:xfrm>
              <a:off x="3298" y="3906"/>
              <a:ext cx="240" cy="0"/>
            </a:xfrm>
            <a:prstGeom prst="line">
              <a:avLst/>
            </a:prstGeom>
            <a:noFill/>
            <a:ln w="9525">
              <a:solidFill>
                <a:schemeClr val="tx1"/>
              </a:solidFill>
              <a:round/>
              <a:headEnd/>
              <a:tailEnd/>
            </a:ln>
            <a:effectLst/>
          </p:spPr>
          <p:txBody>
            <a:bodyPr/>
            <a:lstStyle/>
            <a:p>
              <a:endParaRPr lang="de-DE" sz="1000"/>
            </a:p>
          </p:txBody>
        </p:sp>
        <p:sp>
          <p:nvSpPr>
            <p:cNvPr id="2129" name="Line 81"/>
            <p:cNvSpPr>
              <a:spLocks noChangeShapeType="1"/>
            </p:cNvSpPr>
            <p:nvPr/>
          </p:nvSpPr>
          <p:spPr bwMode="auto">
            <a:xfrm>
              <a:off x="1575" y="1434"/>
              <a:ext cx="453" cy="0"/>
            </a:xfrm>
            <a:prstGeom prst="line">
              <a:avLst/>
            </a:prstGeom>
            <a:noFill/>
            <a:ln w="9525">
              <a:solidFill>
                <a:schemeClr val="tx1"/>
              </a:solidFill>
              <a:round/>
              <a:headEnd/>
              <a:tailEnd/>
            </a:ln>
            <a:effectLst/>
          </p:spPr>
          <p:txBody>
            <a:bodyPr/>
            <a:lstStyle/>
            <a:p>
              <a:endParaRPr lang="de-DE" sz="1000"/>
            </a:p>
          </p:txBody>
        </p:sp>
        <p:sp>
          <p:nvSpPr>
            <p:cNvPr id="2130" name="Line 82"/>
            <p:cNvSpPr>
              <a:spLocks noChangeShapeType="1"/>
            </p:cNvSpPr>
            <p:nvPr/>
          </p:nvSpPr>
          <p:spPr bwMode="auto">
            <a:xfrm>
              <a:off x="4522" y="1434"/>
              <a:ext cx="492" cy="0"/>
            </a:xfrm>
            <a:prstGeom prst="line">
              <a:avLst/>
            </a:prstGeom>
            <a:noFill/>
            <a:ln w="9525">
              <a:solidFill>
                <a:schemeClr val="tx1"/>
              </a:solidFill>
              <a:round/>
              <a:headEnd/>
              <a:tailEnd/>
            </a:ln>
            <a:effectLst/>
          </p:spPr>
          <p:txBody>
            <a:bodyPr/>
            <a:lstStyle/>
            <a:p>
              <a:endParaRPr lang="de-DE" sz="1000"/>
            </a:p>
          </p:txBody>
        </p:sp>
      </p:grpSp>
      <p:sp>
        <p:nvSpPr>
          <p:cNvPr id="27" name="Rectangle 4"/>
          <p:cNvSpPr>
            <a:spLocks noChangeArrowheads="1"/>
          </p:cNvSpPr>
          <p:nvPr/>
        </p:nvSpPr>
        <p:spPr bwMode="auto">
          <a:xfrm>
            <a:off x="594849" y="302865"/>
            <a:ext cx="5918349" cy="714269"/>
          </a:xfrm>
          <a:prstGeom prst="rect">
            <a:avLst/>
          </a:prstGeom>
          <a:noFill/>
          <a:ln w="9525">
            <a:noFill/>
            <a:miter lim="800000"/>
            <a:headEnd/>
            <a:tailEnd/>
          </a:ln>
          <a:effectLst/>
        </p:spPr>
        <p:txBody>
          <a:bodyPr lIns="100794" tIns="50397" rIns="100794" bIns="50397" anchor="ctr"/>
          <a:lstStyle/>
          <a:p>
            <a:r>
              <a:rPr lang="de-DE" dirty="0">
                <a:solidFill>
                  <a:schemeClr val="tx2"/>
                </a:solidFill>
              </a:rPr>
              <a:t/>
            </a:r>
            <a:br>
              <a:rPr lang="de-DE" dirty="0">
                <a:solidFill>
                  <a:schemeClr val="tx2"/>
                </a:solidFill>
              </a:rPr>
            </a:br>
            <a:r>
              <a:rPr lang="de-DE" sz="3300" dirty="0">
                <a:solidFill>
                  <a:schemeClr val="tx2"/>
                </a:solidFill>
                <a:latin typeface="+mj-lt"/>
              </a:rPr>
              <a:t>RI Research Instruments GmbH </a:t>
            </a:r>
            <a:r>
              <a:rPr lang="de-DE" dirty="0">
                <a:solidFill>
                  <a:schemeClr val="tx2"/>
                </a:solidFill>
              </a:rPr>
              <a:t/>
            </a:r>
            <a:br>
              <a:rPr lang="de-DE" dirty="0">
                <a:solidFill>
                  <a:schemeClr val="tx2"/>
                </a:solidFill>
              </a:rPr>
            </a:br>
            <a:r>
              <a:rPr lang="de-DE" dirty="0">
                <a:solidFill>
                  <a:schemeClr val="tx2"/>
                </a:solidFill>
                <a:latin typeface="+mj-lt"/>
              </a:rPr>
              <a:t>Company Organisation  </a:t>
            </a:r>
            <a:r>
              <a:rPr lang="de-DE" dirty="0" smtClean="0">
                <a:solidFill>
                  <a:schemeClr val="tx2"/>
                </a:solidFill>
                <a:latin typeface="+mj-lt"/>
              </a:rPr>
              <a:t>(</a:t>
            </a:r>
            <a:r>
              <a:rPr lang="de-DE" dirty="0" err="1" smtClean="0">
                <a:solidFill>
                  <a:schemeClr val="tx2"/>
                </a:solidFill>
                <a:latin typeface="+mj-lt"/>
              </a:rPr>
              <a:t>January</a:t>
            </a:r>
            <a:r>
              <a:rPr lang="de-DE" dirty="0" smtClean="0">
                <a:solidFill>
                  <a:schemeClr val="tx2"/>
                </a:solidFill>
                <a:latin typeface="+mj-lt"/>
              </a:rPr>
              <a:t> 01</a:t>
            </a:r>
            <a:r>
              <a:rPr lang="de-DE" dirty="0">
                <a:solidFill>
                  <a:schemeClr val="tx2"/>
                </a:solidFill>
                <a:latin typeface="+mj-lt"/>
              </a:rPr>
              <a:t>, </a:t>
            </a:r>
            <a:r>
              <a:rPr lang="de-DE" dirty="0" smtClean="0">
                <a:solidFill>
                  <a:schemeClr val="tx2"/>
                </a:solidFill>
                <a:latin typeface="+mj-lt"/>
              </a:rPr>
              <a:t>2011)</a:t>
            </a:r>
            <a:endParaRPr lang="de-DE" dirty="0">
              <a:solidFill>
                <a:schemeClr val="tx2"/>
              </a:solidFill>
              <a:latin typeface="+mj-lt"/>
            </a:endParaRPr>
          </a:p>
        </p:txBody>
      </p:sp>
      <p:sp>
        <p:nvSpPr>
          <p:cNvPr id="26" name="Textfeld 25"/>
          <p:cNvSpPr txBox="1"/>
          <p:nvPr/>
        </p:nvSpPr>
        <p:spPr>
          <a:xfrm>
            <a:off x="956066" y="6725042"/>
            <a:ext cx="8748325" cy="584775"/>
          </a:xfrm>
          <a:prstGeom prst="rect">
            <a:avLst/>
          </a:prstGeom>
          <a:noFill/>
          <a:ln w="3175">
            <a:solidFill>
              <a:schemeClr val="tx1"/>
            </a:solidFill>
          </a:ln>
        </p:spPr>
        <p:txBody>
          <a:bodyPr wrap="square" rtlCol="0">
            <a:spAutoFit/>
          </a:bodyPr>
          <a:lstStyle/>
          <a:p>
            <a:pPr algn="ctr"/>
            <a:r>
              <a:rPr lang="en-US" sz="1600" b="1" dirty="0" smtClean="0">
                <a:solidFill>
                  <a:schemeClr val="tx2"/>
                </a:solidFill>
              </a:rPr>
              <a:t>RI employs about 100 people, 60 manufacturing specialists, 30 physicists and engineers, 10 employees with administrative or commercial/financial duties  </a:t>
            </a:r>
            <a:endParaRPr lang="en-US" sz="1600" b="1" dirty="0">
              <a:solidFill>
                <a:schemeClr val="tx2"/>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6" descr="picture_techpark"/>
          <p:cNvPicPr>
            <a:picLocks noChangeAspect="1" noChangeArrowheads="1"/>
          </p:cNvPicPr>
          <p:nvPr/>
        </p:nvPicPr>
        <p:blipFill>
          <a:blip r:embed="rId2"/>
          <a:srcRect l="15565" t="12225" r="18718" b="6859"/>
          <a:stretch>
            <a:fillRect/>
          </a:stretch>
        </p:blipFill>
        <p:spPr bwMode="auto">
          <a:xfrm>
            <a:off x="574675" y="2771775"/>
            <a:ext cx="6119813" cy="3940175"/>
          </a:xfrm>
          <a:prstGeom prst="rect">
            <a:avLst/>
          </a:prstGeom>
          <a:noFill/>
          <a:ln w="9525">
            <a:noFill/>
            <a:miter lim="800000"/>
            <a:headEnd/>
            <a:tailEnd/>
          </a:ln>
        </p:spPr>
      </p:pic>
      <p:sp>
        <p:nvSpPr>
          <p:cNvPr id="5123" name="Text Box 2"/>
          <p:cNvSpPr txBox="1">
            <a:spLocks noChangeArrowheads="1"/>
          </p:cNvSpPr>
          <p:nvPr/>
        </p:nvSpPr>
        <p:spPr bwMode="auto">
          <a:xfrm>
            <a:off x="434975" y="1319213"/>
            <a:ext cx="9483725" cy="1378988"/>
          </a:xfrm>
          <a:prstGeom prst="rect">
            <a:avLst/>
          </a:prstGeom>
          <a:noFill/>
          <a:ln w="9525">
            <a:noFill/>
            <a:miter lim="800000"/>
            <a:headEnd/>
            <a:tailEnd/>
          </a:ln>
        </p:spPr>
        <p:txBody>
          <a:bodyPr lIns="100728" tIns="50366" rIns="100728" bIns="50366">
            <a:spAutoFit/>
          </a:bodyPr>
          <a:lstStyle/>
          <a:p>
            <a:pPr defTabSz="554038">
              <a:spcBef>
                <a:spcPct val="50000"/>
              </a:spcBef>
            </a:pPr>
            <a:r>
              <a:rPr lang="de-DE" sz="3300" dirty="0">
                <a:solidFill>
                  <a:schemeClr val="accent1"/>
                </a:solidFill>
                <a:latin typeface="+mj-lt"/>
              </a:rPr>
              <a:t>RI Research Instruments GmbH, Bergisch Gladbach</a:t>
            </a:r>
          </a:p>
          <a:p>
            <a:pPr defTabSz="554038">
              <a:spcBef>
                <a:spcPct val="50000"/>
              </a:spcBef>
            </a:pPr>
            <a:r>
              <a:rPr lang="en-US" sz="2000" b="1" dirty="0" smtClean="0"/>
              <a:t>Advanced Technology Devices and Turn-Key System Supplier for Research, Industry and Medical worldwide</a:t>
            </a:r>
            <a:endParaRPr lang="en-US" sz="2000" b="1" dirty="0"/>
          </a:p>
        </p:txBody>
      </p:sp>
      <p:sp>
        <p:nvSpPr>
          <p:cNvPr id="5124" name="Text Box 3"/>
          <p:cNvSpPr txBox="1">
            <a:spLocks noChangeArrowheads="1"/>
          </p:cNvSpPr>
          <p:nvPr/>
        </p:nvSpPr>
        <p:spPr bwMode="auto">
          <a:xfrm>
            <a:off x="7126288" y="2624138"/>
            <a:ext cx="2792412" cy="650875"/>
          </a:xfrm>
          <a:prstGeom prst="rect">
            <a:avLst/>
          </a:prstGeom>
          <a:noFill/>
          <a:ln w="57150">
            <a:noFill/>
            <a:miter lim="800000"/>
            <a:headEnd/>
            <a:tailEnd/>
          </a:ln>
        </p:spPr>
        <p:txBody>
          <a:bodyPr lIns="100728" tIns="50366" rIns="100728" bIns="50366">
            <a:spAutoFit/>
          </a:bodyPr>
          <a:lstStyle/>
          <a:p>
            <a:pPr defTabSz="554038">
              <a:lnSpc>
                <a:spcPct val="200000"/>
              </a:lnSpc>
              <a:spcBef>
                <a:spcPct val="50000"/>
              </a:spcBef>
              <a:buFont typeface="Wingdings" pitchFamily="2" charset="2"/>
              <a:buNone/>
            </a:pPr>
            <a:endParaRPr lang="de-DE" sz="1800" b="1">
              <a:solidFill>
                <a:schemeClr val="accent1"/>
              </a:solidFill>
              <a:latin typeface="Calibri" pitchFamily="34" charset="0"/>
            </a:endParaRPr>
          </a:p>
        </p:txBody>
      </p:sp>
      <p:sp>
        <p:nvSpPr>
          <p:cNvPr id="5125" name="Text Box 4"/>
          <p:cNvSpPr txBox="1">
            <a:spLocks noChangeArrowheads="1"/>
          </p:cNvSpPr>
          <p:nvPr/>
        </p:nvSpPr>
        <p:spPr bwMode="auto">
          <a:xfrm>
            <a:off x="6943725" y="2432050"/>
            <a:ext cx="3133725" cy="406400"/>
          </a:xfrm>
          <a:prstGeom prst="rect">
            <a:avLst/>
          </a:prstGeom>
          <a:noFill/>
          <a:ln w="9525">
            <a:noFill/>
            <a:miter lim="800000"/>
            <a:headEnd/>
            <a:tailEnd/>
          </a:ln>
        </p:spPr>
        <p:txBody>
          <a:bodyPr lIns="100728" tIns="50366" rIns="100728" bIns="50366">
            <a:spAutoFit/>
          </a:bodyPr>
          <a:lstStyle/>
          <a:p>
            <a:pPr defTabSz="554038">
              <a:spcBef>
                <a:spcPct val="50000"/>
              </a:spcBef>
            </a:pPr>
            <a:endParaRPr lang="en-US" sz="2000"/>
          </a:p>
        </p:txBody>
      </p:sp>
      <p:sp>
        <p:nvSpPr>
          <p:cNvPr id="5126" name="Rectangle 5"/>
          <p:cNvSpPr>
            <a:spLocks noGrp="1"/>
          </p:cNvSpPr>
          <p:nvPr>
            <p:ph type="subTitle" idx="1"/>
          </p:nvPr>
        </p:nvSpPr>
        <p:spPr>
          <a:xfrm>
            <a:off x="1077913" y="6373762"/>
            <a:ext cx="5256956" cy="1008063"/>
          </a:xfrm>
        </p:spPr>
        <p:txBody>
          <a:bodyPr/>
          <a:lstStyle/>
          <a:p>
            <a:pPr algn="l" eaLnBrk="1" hangingPunct="1">
              <a:lnSpc>
                <a:spcPts val="700"/>
              </a:lnSpc>
              <a:spcBef>
                <a:spcPts val="500"/>
              </a:spcBef>
            </a:pPr>
            <a:r>
              <a:rPr lang="en-US" sz="1200" dirty="0" smtClean="0">
                <a:solidFill>
                  <a:srgbClr val="FFFFFF"/>
                </a:solidFill>
                <a:latin typeface="Arial" pitchFamily="34" charset="0"/>
              </a:rPr>
              <a:t>RI Research Instruments GmbH </a:t>
            </a:r>
          </a:p>
          <a:p>
            <a:pPr algn="l" eaLnBrk="1" hangingPunct="1">
              <a:lnSpc>
                <a:spcPts val="1000"/>
              </a:lnSpc>
              <a:spcBef>
                <a:spcPts val="500"/>
              </a:spcBef>
            </a:pPr>
            <a:r>
              <a:rPr lang="en-US" sz="1200" dirty="0" smtClean="0">
                <a:solidFill>
                  <a:srgbClr val="FFFFFF"/>
                </a:solidFill>
                <a:latin typeface="Arial" pitchFamily="34" charset="0"/>
              </a:rPr>
              <a:t>at the </a:t>
            </a:r>
            <a:r>
              <a:rPr lang="en-US" sz="1200" dirty="0" err="1" smtClean="0">
                <a:solidFill>
                  <a:srgbClr val="FFFFFF"/>
                </a:solidFill>
                <a:latin typeface="Arial" pitchFamily="34" charset="0"/>
              </a:rPr>
              <a:t>Technologiepark</a:t>
            </a:r>
            <a:r>
              <a:rPr lang="en-US" sz="1200" dirty="0" smtClean="0">
                <a:solidFill>
                  <a:srgbClr val="FFFFFF"/>
                </a:solidFill>
                <a:latin typeface="Arial" pitchFamily="34" charset="0"/>
              </a:rPr>
              <a:t> </a:t>
            </a:r>
            <a:r>
              <a:rPr lang="en-US" sz="1200" dirty="0" err="1" smtClean="0">
                <a:solidFill>
                  <a:srgbClr val="FFFFFF"/>
                </a:solidFill>
                <a:latin typeface="Arial" pitchFamily="34" charset="0"/>
              </a:rPr>
              <a:t>Bergisch</a:t>
            </a:r>
            <a:r>
              <a:rPr lang="en-US" sz="1200" dirty="0" smtClean="0">
                <a:solidFill>
                  <a:srgbClr val="FFFFFF"/>
                </a:solidFill>
                <a:latin typeface="Arial" pitchFamily="34" charset="0"/>
              </a:rPr>
              <a:t> </a:t>
            </a:r>
            <a:r>
              <a:rPr lang="en-US" sz="1200" dirty="0" err="1" smtClean="0">
                <a:solidFill>
                  <a:srgbClr val="FFFFFF"/>
                </a:solidFill>
                <a:latin typeface="Arial" pitchFamily="34" charset="0"/>
              </a:rPr>
              <a:t>Gladbach</a:t>
            </a:r>
            <a:r>
              <a:rPr lang="en-US" sz="1200" dirty="0" smtClean="0">
                <a:solidFill>
                  <a:srgbClr val="FFFFFF"/>
                </a:solidFill>
                <a:latin typeface="Arial" pitchFamily="34" charset="0"/>
              </a:rPr>
              <a:t>, 15 km away from Cologne</a:t>
            </a:r>
          </a:p>
        </p:txBody>
      </p:sp>
      <p:sp>
        <p:nvSpPr>
          <p:cNvPr id="5128" name="Rectangle 8"/>
          <p:cNvSpPr>
            <a:spLocks noChangeArrowheads="1"/>
          </p:cNvSpPr>
          <p:nvPr/>
        </p:nvSpPr>
        <p:spPr bwMode="auto">
          <a:xfrm>
            <a:off x="7126288" y="2838450"/>
            <a:ext cx="2792412" cy="4031873"/>
          </a:xfrm>
          <a:prstGeom prst="rect">
            <a:avLst/>
          </a:prstGeom>
          <a:noFill/>
          <a:ln w="9525">
            <a:noFill/>
            <a:miter lim="800000"/>
            <a:headEnd/>
            <a:tailEnd/>
          </a:ln>
          <a:effectLst/>
        </p:spPr>
        <p:txBody>
          <a:bodyPr wrap="square">
            <a:spAutoFit/>
          </a:bodyPr>
          <a:lstStyle/>
          <a:p>
            <a:pPr defTabSz="912813"/>
            <a:r>
              <a:rPr lang="en-US" sz="1600" b="1" dirty="0" smtClean="0">
                <a:solidFill>
                  <a:schemeClr val="tx2"/>
                </a:solidFill>
              </a:rPr>
              <a:t>A former activity of ACCEL Instruments GmbH</a:t>
            </a:r>
          </a:p>
          <a:p>
            <a:pPr defTabSz="912813"/>
            <a:endParaRPr lang="en-US" sz="1600" b="1" dirty="0" smtClean="0">
              <a:solidFill>
                <a:schemeClr val="tx2"/>
              </a:solidFill>
            </a:endParaRPr>
          </a:p>
          <a:p>
            <a:pPr defTabSz="912813"/>
            <a:r>
              <a:rPr lang="en-US" sz="1600" b="1" dirty="0" smtClean="0">
                <a:solidFill>
                  <a:schemeClr val="tx2"/>
                </a:solidFill>
              </a:rPr>
              <a:t>51% of shares by </a:t>
            </a:r>
            <a:r>
              <a:rPr lang="en-US" sz="1600" b="1" dirty="0" err="1" smtClean="0">
                <a:solidFill>
                  <a:schemeClr val="tx2"/>
                </a:solidFill>
              </a:rPr>
              <a:t>Bruker</a:t>
            </a:r>
            <a:r>
              <a:rPr lang="en-US" sz="1600" b="1" dirty="0" smtClean="0">
                <a:solidFill>
                  <a:schemeClr val="tx2"/>
                </a:solidFill>
              </a:rPr>
              <a:t> EST, Inc.</a:t>
            </a:r>
          </a:p>
          <a:p>
            <a:pPr defTabSz="912813"/>
            <a:endParaRPr lang="en-US" sz="1600" b="1" dirty="0" smtClean="0">
              <a:solidFill>
                <a:schemeClr val="tx2"/>
              </a:solidFill>
            </a:endParaRPr>
          </a:p>
          <a:p>
            <a:pPr defTabSz="912813"/>
            <a:r>
              <a:rPr lang="en-US" sz="1600" b="1" dirty="0" smtClean="0">
                <a:solidFill>
                  <a:schemeClr val="tx2"/>
                </a:solidFill>
              </a:rPr>
              <a:t>Management holding a significant equity stake of the company</a:t>
            </a:r>
          </a:p>
          <a:p>
            <a:pPr defTabSz="912813"/>
            <a:endParaRPr lang="en-US" sz="1600" b="1" dirty="0" smtClean="0">
              <a:solidFill>
                <a:schemeClr val="tx2"/>
              </a:solidFill>
            </a:endParaRPr>
          </a:p>
          <a:p>
            <a:pPr defTabSz="912813"/>
            <a:r>
              <a:rPr lang="en-US" sz="1600" b="1" dirty="0" smtClean="0">
                <a:solidFill>
                  <a:schemeClr val="tx2"/>
                </a:solidFill>
              </a:rPr>
              <a:t>More than 25 years history in superconducting and normal conducting RF cavity manufacturing through Siemens, ACCEL and RI</a:t>
            </a:r>
            <a:endParaRPr lang="en-US" sz="1600" b="1" dirty="0">
              <a:solidFill>
                <a:schemeClr val="tx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6867" name="Picture 3" descr="Manufacturing Premises 8cm"/>
          <p:cNvPicPr>
            <a:picLocks noChangeAspect="1" noChangeArrowheads="1"/>
          </p:cNvPicPr>
          <p:nvPr/>
        </p:nvPicPr>
        <p:blipFill>
          <a:blip r:embed="rId2"/>
          <a:srcRect/>
          <a:stretch>
            <a:fillRect/>
          </a:stretch>
        </p:blipFill>
        <p:spPr bwMode="auto">
          <a:xfrm>
            <a:off x="934269" y="1405161"/>
            <a:ext cx="4680520" cy="3406048"/>
          </a:xfrm>
          <a:prstGeom prst="rect">
            <a:avLst/>
          </a:prstGeom>
          <a:noFill/>
        </p:spPr>
      </p:pic>
      <p:sp>
        <p:nvSpPr>
          <p:cNvPr id="36869" name="Rectangle 5"/>
          <p:cNvSpPr>
            <a:spLocks noGrp="1"/>
          </p:cNvSpPr>
          <p:nvPr>
            <p:ph type="title"/>
          </p:nvPr>
        </p:nvSpPr>
        <p:spPr>
          <a:xfrm>
            <a:off x="503238" y="253033"/>
            <a:ext cx="6467475" cy="1001713"/>
          </a:xfrm>
          <a:noFill/>
          <a:ln/>
        </p:spPr>
        <p:txBody>
          <a:bodyPr/>
          <a:lstStyle/>
          <a:p>
            <a:r>
              <a:rPr lang="en-US" dirty="0" smtClean="0"/>
              <a:t>Manufacturing premises of RI (before XFEL project)</a:t>
            </a:r>
          </a:p>
        </p:txBody>
      </p:sp>
      <p:sp>
        <p:nvSpPr>
          <p:cNvPr id="36870" name="Text Box 6"/>
          <p:cNvSpPr txBox="1">
            <a:spLocks noChangeArrowheads="1"/>
          </p:cNvSpPr>
          <p:nvPr/>
        </p:nvSpPr>
        <p:spPr bwMode="auto">
          <a:xfrm>
            <a:off x="5758805" y="1405161"/>
            <a:ext cx="3817071" cy="5509200"/>
          </a:xfrm>
          <a:prstGeom prst="rect">
            <a:avLst/>
          </a:prstGeom>
          <a:noFill/>
          <a:ln w="9525">
            <a:noFill/>
            <a:miter lim="800000"/>
            <a:headEnd/>
            <a:tailEnd/>
          </a:ln>
          <a:effectLst/>
        </p:spPr>
        <p:txBody>
          <a:bodyPr wrap="none">
            <a:spAutoFit/>
          </a:bodyPr>
          <a:lstStyle/>
          <a:p>
            <a:pPr defTabSz="912813">
              <a:buFont typeface="Wingdings" pitchFamily="2" charset="2"/>
              <a:buChar char="Ø"/>
            </a:pPr>
            <a:r>
              <a:rPr lang="en-US" sz="1600" b="1" dirty="0" smtClean="0">
                <a:solidFill>
                  <a:schemeClr val="tx2"/>
                </a:solidFill>
              </a:rPr>
              <a:t> 2 Electron </a:t>
            </a:r>
            <a:r>
              <a:rPr lang="en-US" sz="1600" b="1" dirty="0">
                <a:solidFill>
                  <a:schemeClr val="tx2"/>
                </a:solidFill>
              </a:rPr>
              <a:t>beam </a:t>
            </a:r>
            <a:r>
              <a:rPr lang="en-US" sz="1600" b="1" dirty="0" smtClean="0">
                <a:solidFill>
                  <a:schemeClr val="tx2"/>
                </a:solidFill>
              </a:rPr>
              <a:t>welding machines</a:t>
            </a:r>
          </a:p>
          <a:p>
            <a:pPr defTabSz="912813">
              <a:buFont typeface="Wingdings" pitchFamily="2" charset="2"/>
              <a:buChar char="Ø"/>
            </a:pPr>
            <a:r>
              <a:rPr lang="en-US" sz="1600" b="1" dirty="0" smtClean="0">
                <a:solidFill>
                  <a:schemeClr val="tx2"/>
                </a:solidFill>
              </a:rPr>
              <a:t> 2 Vacuum brazing furnaces</a:t>
            </a:r>
          </a:p>
          <a:p>
            <a:pPr defTabSz="912813">
              <a:buFont typeface="Wingdings" pitchFamily="2" charset="2"/>
              <a:buChar char="Ø"/>
            </a:pPr>
            <a:endParaRPr lang="en-US" sz="1600" b="1" dirty="0">
              <a:solidFill>
                <a:schemeClr val="tx2"/>
              </a:solidFill>
            </a:endParaRPr>
          </a:p>
          <a:p>
            <a:pPr defTabSz="912813">
              <a:buFont typeface="Wingdings" pitchFamily="2" charset="2"/>
              <a:buChar char="Ø"/>
            </a:pPr>
            <a:r>
              <a:rPr lang="en-US" sz="1600" b="1" dirty="0" smtClean="0">
                <a:solidFill>
                  <a:schemeClr val="tx2"/>
                </a:solidFill>
              </a:rPr>
              <a:t> 11 Turning machines</a:t>
            </a:r>
          </a:p>
          <a:p>
            <a:pPr defTabSz="912813">
              <a:buFont typeface="Wingdings" pitchFamily="2" charset="2"/>
              <a:buChar char="Ø"/>
            </a:pPr>
            <a:r>
              <a:rPr lang="en-US" sz="1600" b="1" dirty="0" smtClean="0">
                <a:solidFill>
                  <a:schemeClr val="tx2"/>
                </a:solidFill>
              </a:rPr>
              <a:t> 10 milling machines</a:t>
            </a:r>
          </a:p>
          <a:p>
            <a:pPr defTabSz="912813">
              <a:buFont typeface="Wingdings" pitchFamily="2" charset="2"/>
              <a:buChar char="Ø"/>
            </a:pPr>
            <a:endParaRPr lang="en-US" sz="1600" b="1" dirty="0" smtClean="0">
              <a:solidFill>
                <a:schemeClr val="tx2"/>
              </a:solidFill>
            </a:endParaRPr>
          </a:p>
          <a:p>
            <a:pPr defTabSz="912813">
              <a:buFont typeface="Wingdings" pitchFamily="2" charset="2"/>
              <a:buChar char="Ø"/>
            </a:pPr>
            <a:r>
              <a:rPr lang="en-US" sz="1600" b="1" dirty="0" smtClean="0">
                <a:solidFill>
                  <a:schemeClr val="tx2"/>
                </a:solidFill>
              </a:rPr>
              <a:t> 1 clean room class 100 (40 </a:t>
            </a:r>
            <a:r>
              <a:rPr lang="en-US" sz="1600" b="1" dirty="0" err="1" smtClean="0">
                <a:solidFill>
                  <a:schemeClr val="tx2"/>
                </a:solidFill>
              </a:rPr>
              <a:t>sqm</a:t>
            </a:r>
            <a:r>
              <a:rPr lang="en-US" sz="1600" b="1" dirty="0" smtClean="0">
                <a:solidFill>
                  <a:schemeClr val="tx2"/>
                </a:solidFill>
              </a:rPr>
              <a:t>) </a:t>
            </a:r>
          </a:p>
          <a:p>
            <a:pPr defTabSz="912813">
              <a:buFont typeface="Wingdings" pitchFamily="2" charset="2"/>
              <a:buChar char="Ø"/>
            </a:pPr>
            <a:r>
              <a:rPr lang="en-US" sz="1600" b="1" dirty="0" smtClean="0">
                <a:solidFill>
                  <a:schemeClr val="tx2"/>
                </a:solidFill>
              </a:rPr>
              <a:t> Assembly space (1500 </a:t>
            </a:r>
            <a:r>
              <a:rPr lang="en-US" sz="1600" b="1" dirty="0" err="1" smtClean="0">
                <a:solidFill>
                  <a:schemeClr val="tx2"/>
                </a:solidFill>
              </a:rPr>
              <a:t>sqm</a:t>
            </a:r>
            <a:r>
              <a:rPr lang="en-US" sz="1600" b="1" dirty="0" smtClean="0">
                <a:solidFill>
                  <a:schemeClr val="tx2"/>
                </a:solidFill>
              </a:rPr>
              <a:t>)</a:t>
            </a:r>
          </a:p>
          <a:p>
            <a:pPr defTabSz="912813">
              <a:buFont typeface="Wingdings" pitchFamily="2" charset="2"/>
              <a:buChar char="Ø"/>
            </a:pPr>
            <a:endParaRPr lang="en-US" sz="1600" b="1" dirty="0" smtClean="0">
              <a:solidFill>
                <a:schemeClr val="tx2"/>
              </a:solidFill>
            </a:endParaRPr>
          </a:p>
          <a:p>
            <a:pPr defTabSz="912813">
              <a:buFont typeface="Wingdings" pitchFamily="2" charset="2"/>
              <a:buChar char="Ø"/>
            </a:pPr>
            <a:r>
              <a:rPr lang="en-US" sz="1600" b="1" dirty="0" smtClean="0">
                <a:solidFill>
                  <a:schemeClr val="tx2"/>
                </a:solidFill>
              </a:rPr>
              <a:t> Leak checking</a:t>
            </a:r>
          </a:p>
          <a:p>
            <a:pPr defTabSz="912813">
              <a:buFont typeface="Wingdings" pitchFamily="2" charset="2"/>
              <a:buChar char="Ø"/>
            </a:pPr>
            <a:r>
              <a:rPr lang="en-US" sz="1600" b="1" dirty="0" smtClean="0">
                <a:solidFill>
                  <a:schemeClr val="tx2"/>
                </a:solidFill>
              </a:rPr>
              <a:t> Pressure test</a:t>
            </a:r>
          </a:p>
          <a:p>
            <a:pPr defTabSz="912813">
              <a:buFont typeface="Wingdings" pitchFamily="2" charset="2"/>
              <a:buChar char="Ø"/>
            </a:pPr>
            <a:endParaRPr lang="en-US" sz="1600" b="1" dirty="0" smtClean="0">
              <a:solidFill>
                <a:schemeClr val="tx2"/>
              </a:solidFill>
            </a:endParaRPr>
          </a:p>
          <a:p>
            <a:pPr defTabSz="912813">
              <a:buFont typeface="Wingdings" pitchFamily="2" charset="2"/>
              <a:buChar char="Ø"/>
            </a:pPr>
            <a:r>
              <a:rPr lang="en-US" sz="1600" b="1" dirty="0" smtClean="0">
                <a:solidFill>
                  <a:schemeClr val="tx2"/>
                </a:solidFill>
              </a:rPr>
              <a:t> RF measurement and tuning</a:t>
            </a:r>
          </a:p>
          <a:p>
            <a:pPr defTabSz="912813">
              <a:buFont typeface="Wingdings" pitchFamily="2" charset="2"/>
              <a:buChar char="Ø"/>
            </a:pPr>
            <a:endParaRPr lang="en-US" sz="1600" b="1" dirty="0" smtClean="0">
              <a:solidFill>
                <a:schemeClr val="tx2"/>
              </a:solidFill>
            </a:endParaRPr>
          </a:p>
          <a:p>
            <a:pPr defTabSz="912813">
              <a:buFont typeface="Wingdings" pitchFamily="2" charset="2"/>
              <a:buChar char="Ø"/>
            </a:pPr>
            <a:r>
              <a:rPr lang="en-US" sz="1600" b="1" dirty="0" smtClean="0">
                <a:solidFill>
                  <a:schemeClr val="tx2"/>
                </a:solidFill>
              </a:rPr>
              <a:t> Cold test facility (1 </a:t>
            </a:r>
            <a:r>
              <a:rPr lang="en-US" sz="1600" b="1" dirty="0" err="1" smtClean="0">
                <a:solidFill>
                  <a:schemeClr val="tx2"/>
                </a:solidFill>
              </a:rPr>
              <a:t>MeV</a:t>
            </a:r>
            <a:r>
              <a:rPr lang="en-US" sz="1600" b="1" dirty="0" smtClean="0">
                <a:solidFill>
                  <a:schemeClr val="tx2"/>
                </a:solidFill>
              </a:rPr>
              <a:t>)</a:t>
            </a:r>
          </a:p>
          <a:p>
            <a:pPr defTabSz="912813">
              <a:buFont typeface="Wingdings" pitchFamily="2" charset="2"/>
              <a:buChar char="Ø"/>
            </a:pPr>
            <a:endParaRPr lang="en-US" sz="1600" b="1" dirty="0" smtClean="0">
              <a:solidFill>
                <a:schemeClr val="tx2"/>
              </a:solidFill>
            </a:endParaRPr>
          </a:p>
          <a:p>
            <a:pPr defTabSz="912813">
              <a:buFont typeface="Wingdings" pitchFamily="2" charset="2"/>
              <a:buChar char="Ø"/>
            </a:pPr>
            <a:r>
              <a:rPr lang="en-US" sz="1600" b="1" dirty="0" smtClean="0">
                <a:solidFill>
                  <a:schemeClr val="tx2"/>
                </a:solidFill>
              </a:rPr>
              <a:t> TIG welding</a:t>
            </a:r>
          </a:p>
          <a:p>
            <a:pPr defTabSz="912813">
              <a:buFont typeface="Wingdings" pitchFamily="2" charset="2"/>
              <a:buChar char="Ø"/>
            </a:pPr>
            <a:endParaRPr lang="en-US" sz="1600" b="1" dirty="0" smtClean="0">
              <a:solidFill>
                <a:schemeClr val="tx2"/>
              </a:solidFill>
            </a:endParaRPr>
          </a:p>
          <a:p>
            <a:pPr defTabSz="912813">
              <a:buFont typeface="Wingdings" pitchFamily="2" charset="2"/>
              <a:buChar char="Ø"/>
            </a:pPr>
            <a:r>
              <a:rPr lang="en-US" sz="1600" b="1" dirty="0" smtClean="0">
                <a:solidFill>
                  <a:schemeClr val="tx2"/>
                </a:solidFill>
              </a:rPr>
              <a:t> 3 US degreasing bathes</a:t>
            </a:r>
          </a:p>
          <a:p>
            <a:pPr defTabSz="912813">
              <a:buFont typeface="Wingdings" pitchFamily="2" charset="2"/>
              <a:buChar char="Ø"/>
            </a:pPr>
            <a:endParaRPr lang="en-US" sz="1600" b="1" dirty="0" smtClean="0">
              <a:solidFill>
                <a:schemeClr val="tx2"/>
              </a:solidFill>
            </a:endParaRPr>
          </a:p>
          <a:p>
            <a:pPr defTabSz="912813">
              <a:buFont typeface="Wingdings" pitchFamily="2" charset="2"/>
              <a:buChar char="Ø"/>
            </a:pPr>
            <a:r>
              <a:rPr lang="en-US" sz="1600" b="1" dirty="0" smtClean="0">
                <a:solidFill>
                  <a:schemeClr val="tx2"/>
                </a:solidFill>
              </a:rPr>
              <a:t> 1 BCP facility</a:t>
            </a:r>
          </a:p>
          <a:p>
            <a:pPr defTabSz="912813">
              <a:buFont typeface="Wingdings" pitchFamily="2" charset="2"/>
              <a:buChar char="Ø"/>
            </a:pPr>
            <a:r>
              <a:rPr lang="en-US" sz="1600" b="1" dirty="0" smtClean="0">
                <a:solidFill>
                  <a:schemeClr val="tx2"/>
                </a:solidFill>
              </a:rPr>
              <a:t> 1 EP facility</a:t>
            </a:r>
            <a:endParaRPr lang="en-US" sz="1600" b="1" dirty="0">
              <a:solidFill>
                <a:schemeClr val="tx2"/>
              </a:solidFill>
            </a:endParaRPr>
          </a:p>
        </p:txBody>
      </p:sp>
      <p:grpSp>
        <p:nvGrpSpPr>
          <p:cNvPr id="10" name="Gruppieren 6"/>
          <p:cNvGrpSpPr/>
          <p:nvPr/>
        </p:nvGrpSpPr>
        <p:grpSpPr>
          <a:xfrm>
            <a:off x="1798365" y="5382573"/>
            <a:ext cx="2952328" cy="1927244"/>
            <a:chOff x="3238525" y="1477169"/>
            <a:chExt cx="4536504" cy="3096027"/>
          </a:xfrm>
        </p:grpSpPr>
        <p:pic>
          <p:nvPicPr>
            <p:cNvPr id="11" name="Picture 3" descr="EP_Anlage_ACCEL"/>
            <p:cNvPicPr>
              <a:picLocks noChangeAspect="1" noChangeArrowheads="1"/>
            </p:cNvPicPr>
            <p:nvPr/>
          </p:nvPicPr>
          <p:blipFill>
            <a:blip r:embed="rId3"/>
            <a:srcRect/>
            <a:stretch>
              <a:fillRect/>
            </a:stretch>
          </p:blipFill>
          <p:spPr bwMode="auto">
            <a:xfrm>
              <a:off x="3238525" y="1477169"/>
              <a:ext cx="4536504" cy="3096027"/>
            </a:xfrm>
            <a:prstGeom prst="rect">
              <a:avLst/>
            </a:prstGeom>
            <a:noFill/>
          </p:spPr>
        </p:pic>
        <p:sp>
          <p:nvSpPr>
            <p:cNvPr id="12" name="Rectangle 4"/>
            <p:cNvSpPr>
              <a:spLocks noChangeArrowheads="1"/>
            </p:cNvSpPr>
            <p:nvPr/>
          </p:nvSpPr>
          <p:spPr bwMode="auto">
            <a:xfrm>
              <a:off x="6779145" y="2499816"/>
              <a:ext cx="203796" cy="417513"/>
            </a:xfrm>
            <a:prstGeom prst="rect">
              <a:avLst/>
            </a:prstGeom>
            <a:solidFill>
              <a:srgbClr val="9F9FA5"/>
            </a:solidFill>
            <a:ln w="9525">
              <a:noFill/>
              <a:miter lim="800000"/>
              <a:headEnd/>
              <a:tailEnd/>
            </a:ln>
            <a:effectLst/>
          </p:spPr>
          <p:txBody>
            <a:bodyPr vert="horz" wrap="square" lIns="91440" tIns="45720" rIns="91440" bIns="45720" numCol="1" anchor="ctr" anchorCtr="0" compatLnSpc="1">
              <a:prstTxWarp prst="textNoShape">
                <a:avLst/>
              </a:prstTxWarp>
            </a:bodyPr>
            <a:lstStyle/>
            <a:p>
              <a:endParaRPr lang="en-US"/>
            </a:p>
          </p:txBody>
        </p:sp>
        <p:sp>
          <p:nvSpPr>
            <p:cNvPr id="13" name="Rectangle 5"/>
            <p:cNvSpPr>
              <a:spLocks noChangeArrowheads="1"/>
            </p:cNvSpPr>
            <p:nvPr/>
          </p:nvSpPr>
          <p:spPr bwMode="auto">
            <a:xfrm flipV="1">
              <a:off x="6422455" y="2701305"/>
              <a:ext cx="416470" cy="175199"/>
            </a:xfrm>
            <a:prstGeom prst="rect">
              <a:avLst/>
            </a:prstGeom>
            <a:solidFill>
              <a:srgbClr val="9F9FA5"/>
            </a:solidFill>
            <a:ln w="9525">
              <a:noFill/>
              <a:miter lim="800000"/>
              <a:headEnd/>
              <a:tailEnd/>
            </a:ln>
            <a:effectLst/>
          </p:spPr>
          <p:txBody>
            <a:bodyPr vert="horz" wrap="square" lIns="91440" tIns="45720" rIns="91440" bIns="45720" numCol="1" anchor="ctr" anchorCtr="0" compatLnSpc="1">
              <a:prstTxWarp prst="textNoShape">
                <a:avLst/>
              </a:prstTxWarp>
            </a:bodyPr>
            <a:lstStyle/>
            <a:p>
              <a:endParaRPr lang="en-US"/>
            </a:p>
          </p:txBody>
        </p:sp>
      </p:grpSp>
      <p:cxnSp>
        <p:nvCxnSpPr>
          <p:cNvPr id="15" name="Gerade Verbindung mit Pfeil 14"/>
          <p:cNvCxnSpPr/>
          <p:nvPr/>
        </p:nvCxnSpPr>
        <p:spPr>
          <a:xfrm>
            <a:off x="4966717" y="6279057"/>
            <a:ext cx="792088" cy="4546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feld 15"/>
          <p:cNvSpPr txBox="1"/>
          <p:nvPr/>
        </p:nvSpPr>
        <p:spPr>
          <a:xfrm>
            <a:off x="532490" y="4789537"/>
            <a:ext cx="5514347" cy="523220"/>
          </a:xfrm>
          <a:prstGeom prst="rect">
            <a:avLst/>
          </a:prstGeom>
          <a:noFill/>
        </p:spPr>
        <p:txBody>
          <a:bodyPr wrap="square" rtlCol="0">
            <a:spAutoFit/>
          </a:bodyPr>
          <a:lstStyle/>
          <a:p>
            <a:pPr algn="ctr"/>
            <a:r>
              <a:rPr lang="en-US" sz="1400" dirty="0" smtClean="0"/>
              <a:t>Main building for turning, milling, brazing, EB welding, assembly, clean room, RF </a:t>
            </a:r>
            <a:r>
              <a:rPr lang="en-US" sz="1400" dirty="0" err="1" smtClean="0"/>
              <a:t>measurments</a:t>
            </a:r>
            <a:r>
              <a:rPr lang="en-US" sz="1400" dirty="0" smtClean="0"/>
              <a:t>, dimensional control, leak check</a:t>
            </a:r>
            <a:endParaRPr 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126" descr="Lageplan_TBG_2011-02-21"/>
          <p:cNvPicPr>
            <a:picLocks noChangeAspect="1" noChangeArrowheads="1"/>
          </p:cNvPicPr>
          <p:nvPr/>
        </p:nvPicPr>
        <p:blipFill>
          <a:blip r:embed="rId3"/>
          <a:srcRect l="6914" r="23046"/>
          <a:stretch>
            <a:fillRect/>
          </a:stretch>
        </p:blipFill>
        <p:spPr bwMode="auto">
          <a:xfrm>
            <a:off x="73569" y="1410493"/>
            <a:ext cx="6405316" cy="5899324"/>
          </a:xfrm>
          <a:prstGeom prst="rect">
            <a:avLst/>
          </a:prstGeom>
          <a:noFill/>
          <a:ln w="9525">
            <a:noFill/>
            <a:miter lim="800000"/>
            <a:headEnd/>
            <a:tailEnd/>
          </a:ln>
        </p:spPr>
      </p:pic>
      <p:sp>
        <p:nvSpPr>
          <p:cNvPr id="2051" name="Text Box 1109"/>
          <p:cNvSpPr txBox="1">
            <a:spLocks noChangeArrowheads="1"/>
          </p:cNvSpPr>
          <p:nvPr/>
        </p:nvSpPr>
        <p:spPr bwMode="auto">
          <a:xfrm>
            <a:off x="6478885" y="2409825"/>
            <a:ext cx="3600153" cy="4278094"/>
          </a:xfrm>
          <a:prstGeom prst="rect">
            <a:avLst/>
          </a:prstGeom>
          <a:noFill/>
          <a:ln w="9525">
            <a:noFill/>
            <a:miter lim="800000"/>
            <a:headEnd/>
            <a:tailEnd/>
          </a:ln>
        </p:spPr>
        <p:txBody>
          <a:bodyPr wrap="square">
            <a:spAutoFit/>
          </a:bodyPr>
          <a:lstStyle/>
          <a:p>
            <a:pPr marL="536575" indent="-536575" defTabSz="914400">
              <a:spcBef>
                <a:spcPct val="50000"/>
              </a:spcBef>
              <a:buAutoNum type="arabicPlain" startAt="9"/>
            </a:pPr>
            <a:r>
              <a:rPr lang="en-US" sz="1600" b="1" dirty="0" smtClean="0"/>
              <a:t>FAT of cryo modules</a:t>
            </a:r>
          </a:p>
          <a:p>
            <a:pPr marL="536575" indent="-536575" defTabSz="914400">
              <a:spcBef>
                <a:spcPct val="50000"/>
              </a:spcBef>
              <a:buAutoNum type="arabicPlain" startAt="10"/>
            </a:pPr>
            <a:r>
              <a:rPr lang="en-US" sz="1600" b="1" dirty="0" smtClean="0"/>
              <a:t>BCP plant</a:t>
            </a:r>
          </a:p>
          <a:p>
            <a:pPr marL="536575" indent="-536575" defTabSz="914400">
              <a:spcBef>
                <a:spcPct val="50000"/>
              </a:spcBef>
              <a:buFontTx/>
              <a:buAutoNum type="arabicPlain" startAt="10"/>
            </a:pPr>
            <a:r>
              <a:rPr lang="en-US" sz="1600" b="1" dirty="0" smtClean="0"/>
              <a:t>Grinding facility</a:t>
            </a:r>
          </a:p>
          <a:p>
            <a:pPr marL="536575" indent="-536575" defTabSz="914400">
              <a:spcBef>
                <a:spcPct val="50000"/>
              </a:spcBef>
            </a:pPr>
            <a:r>
              <a:rPr lang="en-US" sz="1600" b="1" dirty="0" smtClean="0"/>
              <a:t>14 B	TIG welding</a:t>
            </a:r>
          </a:p>
          <a:p>
            <a:pPr marL="536575" indent="-536575" defTabSz="914400">
              <a:spcBef>
                <a:spcPct val="50000"/>
              </a:spcBef>
            </a:pPr>
            <a:r>
              <a:rPr lang="en-US" sz="1600" b="1" dirty="0" smtClean="0"/>
              <a:t>19 </a:t>
            </a:r>
            <a:r>
              <a:rPr lang="en-US" sz="1600" b="1" dirty="0"/>
              <a:t>A	</a:t>
            </a:r>
            <a:r>
              <a:rPr lang="en-US" sz="1600" b="1" dirty="0" smtClean="0"/>
              <a:t>Turning</a:t>
            </a:r>
            <a:endParaRPr lang="en-US" sz="1600" b="1" dirty="0"/>
          </a:p>
          <a:p>
            <a:pPr marL="536575" indent="-536575" defTabSz="914400">
              <a:spcBef>
                <a:spcPct val="50000"/>
              </a:spcBef>
            </a:pPr>
            <a:r>
              <a:rPr lang="en-US" sz="1600" b="1" dirty="0"/>
              <a:t>19 B	</a:t>
            </a:r>
            <a:r>
              <a:rPr lang="en-US" sz="1600" b="1" dirty="0" smtClean="0"/>
              <a:t>Milling</a:t>
            </a:r>
            <a:r>
              <a:rPr lang="en-US" sz="1600" b="1" dirty="0"/>
              <a:t>, dimensional control</a:t>
            </a:r>
          </a:p>
          <a:p>
            <a:pPr marL="536575" indent="-536575" defTabSz="914400">
              <a:spcBef>
                <a:spcPct val="50000"/>
              </a:spcBef>
            </a:pPr>
            <a:r>
              <a:rPr lang="en-US" sz="1600" b="1" dirty="0"/>
              <a:t>19 C	</a:t>
            </a:r>
            <a:r>
              <a:rPr lang="en-US" sz="1600" b="1" dirty="0" smtClean="0"/>
              <a:t>RF </a:t>
            </a:r>
            <a:r>
              <a:rPr lang="en-US" sz="1600" b="1" dirty="0"/>
              <a:t>measurement, other assembly</a:t>
            </a:r>
          </a:p>
          <a:p>
            <a:pPr marL="536575" indent="-536575" defTabSz="914400">
              <a:spcBef>
                <a:spcPct val="50000"/>
              </a:spcBef>
            </a:pPr>
            <a:r>
              <a:rPr lang="en-US" sz="1600" b="1" dirty="0"/>
              <a:t>19 D	</a:t>
            </a:r>
            <a:r>
              <a:rPr lang="en-US" sz="1600" b="1" dirty="0" smtClean="0"/>
              <a:t>Brazing</a:t>
            </a:r>
            <a:r>
              <a:rPr lang="en-US" sz="1600" b="1" dirty="0"/>
              <a:t>, EB, 800</a:t>
            </a:r>
            <a:r>
              <a:rPr lang="de-DE" sz="1600" b="1" dirty="0"/>
              <a:t>ºC </a:t>
            </a:r>
            <a:r>
              <a:rPr lang="en-US" sz="1600" b="1" dirty="0"/>
              <a:t>, leak test</a:t>
            </a:r>
          </a:p>
          <a:p>
            <a:pPr marL="536575" indent="-536575" defTabSz="914400">
              <a:spcBef>
                <a:spcPct val="50000"/>
              </a:spcBef>
            </a:pPr>
            <a:r>
              <a:rPr lang="en-US" sz="1600" b="1" dirty="0" smtClean="0"/>
              <a:t>20	Office</a:t>
            </a:r>
          </a:p>
          <a:p>
            <a:pPr marL="536575" indent="-536575" defTabSz="914400">
              <a:spcBef>
                <a:spcPct val="50000"/>
              </a:spcBef>
            </a:pPr>
            <a:r>
              <a:rPr lang="en-US" sz="1600" b="1" dirty="0" smtClean="0"/>
              <a:t>22</a:t>
            </a:r>
            <a:r>
              <a:rPr lang="en-US" sz="1600" b="1" dirty="0"/>
              <a:t>	</a:t>
            </a:r>
            <a:r>
              <a:rPr lang="en-US" sz="1600" b="1" dirty="0" smtClean="0"/>
              <a:t>Receiving</a:t>
            </a:r>
            <a:r>
              <a:rPr lang="en-US" sz="1600" b="1" dirty="0"/>
              <a:t>, storage</a:t>
            </a:r>
          </a:p>
          <a:p>
            <a:pPr marL="536575" indent="-536575" defTabSz="914400">
              <a:spcBef>
                <a:spcPct val="50000"/>
              </a:spcBef>
              <a:buFontTx/>
              <a:buAutoNum type="arabicPlain" startAt="29"/>
            </a:pPr>
            <a:r>
              <a:rPr lang="en-US" sz="1600" b="1" dirty="0" smtClean="0"/>
              <a:t>EP</a:t>
            </a:r>
            <a:r>
              <a:rPr lang="en-US" sz="1600" b="1" dirty="0"/>
              <a:t>, degreasing, </a:t>
            </a:r>
            <a:r>
              <a:rPr lang="en-US" sz="1600" b="1" dirty="0" smtClean="0"/>
              <a:t>grinding</a:t>
            </a:r>
            <a:endParaRPr lang="en-US" sz="1600" b="1" dirty="0"/>
          </a:p>
        </p:txBody>
      </p:sp>
      <p:sp>
        <p:nvSpPr>
          <p:cNvPr id="4" name="Rectangle 5"/>
          <p:cNvSpPr>
            <a:spLocks noGrp="1"/>
          </p:cNvSpPr>
          <p:nvPr>
            <p:ph type="title"/>
          </p:nvPr>
        </p:nvSpPr>
        <p:spPr>
          <a:xfrm>
            <a:off x="503238" y="397049"/>
            <a:ext cx="6767735" cy="1001713"/>
          </a:xfrm>
          <a:noFill/>
          <a:ln/>
        </p:spPr>
        <p:txBody>
          <a:bodyPr/>
          <a:lstStyle/>
          <a:p>
            <a:r>
              <a:rPr lang="en-US" dirty="0" smtClean="0"/>
              <a:t>Buildings rented by RI at the Technology Park in </a:t>
            </a:r>
            <a:r>
              <a:rPr lang="en-US" dirty="0" err="1" smtClean="0"/>
              <a:t>Bergisch</a:t>
            </a:r>
            <a:r>
              <a:rPr lang="en-US" dirty="0" smtClean="0"/>
              <a:t> </a:t>
            </a:r>
            <a:r>
              <a:rPr lang="en-US" dirty="0" err="1" smtClean="0"/>
              <a:t>Gladbach</a:t>
            </a:r>
            <a:r>
              <a:rPr lang="en-US"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idx="4294967295"/>
          </p:nvPr>
        </p:nvSpPr>
        <p:spPr>
          <a:xfrm>
            <a:off x="215899" y="475457"/>
            <a:ext cx="9647361" cy="1001712"/>
          </a:xfrm>
        </p:spPr>
        <p:txBody>
          <a:bodyPr/>
          <a:lstStyle/>
          <a:p>
            <a:r>
              <a:rPr lang="en-US" dirty="0" smtClean="0">
                <a:effectLst>
                  <a:outerShdw blurRad="38100" dist="38100" dir="2700000" algn="tl">
                    <a:srgbClr val="C0C0C0"/>
                  </a:outerShdw>
                </a:effectLst>
              </a:rPr>
              <a:t>Superconducting cavities –</a:t>
            </a:r>
            <a:br>
              <a:rPr lang="en-US" dirty="0" smtClean="0">
                <a:effectLst>
                  <a:outerShdw blurRad="38100" dist="38100" dir="2700000" algn="tl">
                    <a:srgbClr val="C0C0C0"/>
                  </a:outerShdw>
                </a:effectLst>
              </a:rPr>
            </a:br>
            <a:r>
              <a:rPr lang="en-US" dirty="0" smtClean="0">
                <a:effectLst>
                  <a:outerShdw blurRad="38100" dist="38100" dir="2700000" algn="tl">
                    <a:srgbClr val="C0C0C0"/>
                  </a:outerShdw>
                </a:effectLst>
              </a:rPr>
              <a:t>prototypes, small series, larger series production </a:t>
            </a:r>
          </a:p>
        </p:txBody>
      </p:sp>
      <p:pic>
        <p:nvPicPr>
          <p:cNvPr id="22535" name="Picture 7" descr="cabaf"/>
          <p:cNvPicPr>
            <a:picLocks noChangeAspect="1" noChangeArrowheads="1"/>
          </p:cNvPicPr>
          <p:nvPr/>
        </p:nvPicPr>
        <p:blipFill>
          <a:blip r:embed="rId2"/>
          <a:srcRect/>
          <a:stretch>
            <a:fillRect/>
          </a:stretch>
        </p:blipFill>
        <p:spPr bwMode="auto">
          <a:xfrm>
            <a:off x="7810564" y="1765201"/>
            <a:ext cx="2196713" cy="2327575"/>
          </a:xfrm>
          <a:prstGeom prst="rect">
            <a:avLst/>
          </a:prstGeom>
          <a:noFill/>
          <a:ln w="9525">
            <a:noFill/>
            <a:miter lim="800000"/>
            <a:headEnd/>
            <a:tailEnd/>
          </a:ln>
          <a:effectLst/>
        </p:spPr>
      </p:pic>
      <p:pic>
        <p:nvPicPr>
          <p:cNvPr id="22538" name="Picture 10" descr="TESLAcavities"/>
          <p:cNvPicPr>
            <a:picLocks noChangeAspect="1" noChangeArrowheads="1"/>
          </p:cNvPicPr>
          <p:nvPr/>
        </p:nvPicPr>
        <p:blipFill>
          <a:blip r:embed="rId3"/>
          <a:srcRect l="7547" t="3767" r="7547" b="62163"/>
          <a:stretch>
            <a:fillRect/>
          </a:stretch>
        </p:blipFill>
        <p:spPr bwMode="auto">
          <a:xfrm>
            <a:off x="142181" y="1777836"/>
            <a:ext cx="5328592" cy="1427525"/>
          </a:xfrm>
          <a:prstGeom prst="rect">
            <a:avLst/>
          </a:prstGeom>
          <a:noFill/>
          <a:ln w="9525">
            <a:noFill/>
            <a:miter lim="800000"/>
            <a:headEnd/>
            <a:tailEnd/>
          </a:ln>
          <a:effectLst/>
        </p:spPr>
      </p:pic>
      <p:pic>
        <p:nvPicPr>
          <p:cNvPr id="1026" name="Picture 2" descr="ඏ"/>
          <p:cNvPicPr>
            <a:picLocks noChangeAspect="1" noChangeArrowheads="1"/>
          </p:cNvPicPr>
          <p:nvPr/>
        </p:nvPicPr>
        <p:blipFill>
          <a:blip r:embed="rId4"/>
          <a:srcRect t="30072" b="4511"/>
          <a:stretch>
            <a:fillRect/>
          </a:stretch>
        </p:blipFill>
        <p:spPr bwMode="auto">
          <a:xfrm>
            <a:off x="142181" y="5149577"/>
            <a:ext cx="4176464" cy="1708708"/>
          </a:xfrm>
          <a:prstGeom prst="rect">
            <a:avLst/>
          </a:prstGeom>
          <a:noFill/>
          <a:ln w="9525">
            <a:noFill/>
            <a:miter lim="800000"/>
            <a:headEnd/>
            <a:tailEnd/>
          </a:ln>
        </p:spPr>
      </p:pic>
      <p:sp>
        <p:nvSpPr>
          <p:cNvPr id="1028" name="Rectangle 4"/>
          <p:cNvSpPr>
            <a:spLocks noChangeArrowheads="1"/>
          </p:cNvSpPr>
          <p:nvPr/>
        </p:nvSpPr>
        <p:spPr bwMode="auto">
          <a:xfrm>
            <a:off x="0" y="0"/>
            <a:ext cx="1007745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pic>
        <p:nvPicPr>
          <p:cNvPr id="1027" name="Picture 3" descr="ඏ"/>
          <p:cNvPicPr>
            <a:picLocks noChangeAspect="1" noChangeArrowheads="1"/>
          </p:cNvPicPr>
          <p:nvPr/>
        </p:nvPicPr>
        <p:blipFill>
          <a:blip r:embed="rId5"/>
          <a:srcRect t="2407"/>
          <a:stretch>
            <a:fillRect/>
          </a:stretch>
        </p:blipFill>
        <p:spPr bwMode="auto">
          <a:xfrm>
            <a:off x="2878485" y="3331887"/>
            <a:ext cx="1990725" cy="1738299"/>
          </a:xfrm>
          <a:prstGeom prst="rect">
            <a:avLst/>
          </a:prstGeom>
          <a:noFill/>
        </p:spPr>
      </p:pic>
      <p:sp>
        <p:nvSpPr>
          <p:cNvPr id="1029" name="Rectangle 5"/>
          <p:cNvSpPr>
            <a:spLocks noChangeArrowheads="1"/>
          </p:cNvSpPr>
          <p:nvPr/>
        </p:nvSpPr>
        <p:spPr bwMode="auto">
          <a:xfrm>
            <a:off x="0" y="1781175"/>
            <a:ext cx="1007745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30" name="Picture 6" descr="ඏ"/>
          <p:cNvPicPr>
            <a:picLocks noChangeAspect="1" noChangeArrowheads="1"/>
          </p:cNvPicPr>
          <p:nvPr/>
        </p:nvPicPr>
        <p:blipFill>
          <a:blip r:embed="rId6"/>
          <a:srcRect/>
          <a:stretch>
            <a:fillRect/>
          </a:stretch>
        </p:blipFill>
        <p:spPr bwMode="auto">
          <a:xfrm>
            <a:off x="142181" y="3331887"/>
            <a:ext cx="2618523" cy="1745682"/>
          </a:xfrm>
          <a:prstGeom prst="rect">
            <a:avLst/>
          </a:prstGeom>
          <a:noFill/>
          <a:ln w="9525">
            <a:noFill/>
            <a:miter lim="800000"/>
            <a:headEnd/>
            <a:tailEnd/>
          </a:ln>
        </p:spPr>
      </p:pic>
      <p:pic>
        <p:nvPicPr>
          <p:cNvPr id="15" name="Picture 2"/>
          <p:cNvPicPr>
            <a:picLocks noChangeAspect="1" noChangeArrowheads="1"/>
          </p:cNvPicPr>
          <p:nvPr/>
        </p:nvPicPr>
        <p:blipFill>
          <a:blip r:embed="rId7">
            <a:extLst>
              <a:ext uri="{28A0092B-C50C-407E-A947-70E740481C1C}">
                <a14:useLocalDpi xmlns="" xmlns:a14="http://schemas.microsoft.com/office/drawing/2010/main" val="0"/>
              </a:ext>
            </a:extLst>
          </a:blip>
          <a:srcRect t="15354" b="10630"/>
          <a:stretch>
            <a:fillRect/>
          </a:stretch>
        </p:blipFill>
        <p:spPr bwMode="auto">
          <a:xfrm>
            <a:off x="4390653" y="5402161"/>
            <a:ext cx="3744416" cy="14756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6" name="Picture 13" descr="ganil_inside"/>
          <p:cNvPicPr>
            <a:picLocks noChangeAspect="1" noChangeArrowheads="1"/>
          </p:cNvPicPr>
          <p:nvPr/>
        </p:nvPicPr>
        <p:blipFill>
          <a:blip r:embed="rId8"/>
          <a:srcRect/>
          <a:stretch>
            <a:fillRect/>
          </a:stretch>
        </p:blipFill>
        <p:spPr bwMode="auto">
          <a:xfrm>
            <a:off x="5614789" y="1765201"/>
            <a:ext cx="2016224" cy="1512168"/>
          </a:xfrm>
          <a:prstGeom prst="rect">
            <a:avLst/>
          </a:prstGeom>
          <a:noFill/>
        </p:spPr>
      </p:pic>
      <p:sp>
        <p:nvSpPr>
          <p:cNvPr id="17" name="Textfeld 16"/>
          <p:cNvSpPr txBox="1"/>
          <p:nvPr/>
        </p:nvSpPr>
        <p:spPr>
          <a:xfrm>
            <a:off x="215899" y="6971263"/>
            <a:ext cx="9647361" cy="338554"/>
          </a:xfrm>
          <a:prstGeom prst="rect">
            <a:avLst/>
          </a:prstGeom>
          <a:noFill/>
          <a:ln>
            <a:solidFill>
              <a:schemeClr val="tx1"/>
            </a:solidFill>
          </a:ln>
        </p:spPr>
        <p:txBody>
          <a:bodyPr wrap="square" rtlCol="0">
            <a:spAutoFit/>
          </a:bodyPr>
          <a:lstStyle/>
          <a:p>
            <a:pPr algn="ctr"/>
            <a:r>
              <a:rPr lang="en-US" sz="1600" b="1" dirty="0" smtClean="0">
                <a:solidFill>
                  <a:schemeClr val="tx2"/>
                </a:solidFill>
              </a:rPr>
              <a:t>1200 SRF Cavities produced so far, about 40 SRF cavities/year in average over the last 25 years</a:t>
            </a:r>
            <a:endParaRPr lang="en-US" sz="1600" b="1" dirty="0">
              <a:solidFill>
                <a:schemeClr val="tx2"/>
              </a:solidFill>
            </a:endParaRPr>
          </a:p>
        </p:txBody>
      </p:sp>
      <p:pic>
        <p:nvPicPr>
          <p:cNvPr id="18" name="Picture 2" descr="3_Assembly Hall and Clean Room"/>
          <p:cNvPicPr>
            <a:picLocks noChangeAspect="1" noChangeArrowheads="1"/>
          </p:cNvPicPr>
          <p:nvPr/>
        </p:nvPicPr>
        <p:blipFill>
          <a:blip r:embed="rId9"/>
          <a:srcRect/>
          <a:stretch>
            <a:fillRect/>
          </a:stretch>
        </p:blipFill>
        <p:spPr bwMode="auto">
          <a:xfrm>
            <a:off x="4997813" y="3331887"/>
            <a:ext cx="2812751" cy="2033714"/>
          </a:xfrm>
          <a:prstGeom prst="rect">
            <a:avLst/>
          </a:prstGeom>
          <a:noFill/>
        </p:spPr>
      </p:pic>
      <p:pic>
        <p:nvPicPr>
          <p:cNvPr id="19" name="Grafik 18" descr="LHC_cavity.jpg"/>
          <p:cNvPicPr>
            <a:picLocks noChangeAspect="1"/>
          </p:cNvPicPr>
          <p:nvPr/>
        </p:nvPicPr>
        <p:blipFill>
          <a:blip r:embed="rId10"/>
          <a:stretch>
            <a:fillRect/>
          </a:stretch>
        </p:blipFill>
        <p:spPr>
          <a:xfrm>
            <a:off x="8150827" y="4290528"/>
            <a:ext cx="1856449" cy="258724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el 1"/>
          <p:cNvSpPr>
            <a:spLocks noGrp="1"/>
          </p:cNvSpPr>
          <p:nvPr>
            <p:ph type="title" idx="4294967295"/>
          </p:nvPr>
        </p:nvSpPr>
        <p:spPr>
          <a:xfrm>
            <a:off x="574229" y="619473"/>
            <a:ext cx="6768752" cy="1001712"/>
          </a:xfrm>
        </p:spPr>
        <p:txBody>
          <a:bodyPr/>
          <a:lstStyle/>
          <a:p>
            <a:r>
              <a:rPr lang="en-US" dirty="0" smtClean="0"/>
              <a:t>RI production capability for JLAB upgrade cavities</a:t>
            </a:r>
          </a:p>
        </p:txBody>
      </p:sp>
      <p:sp>
        <p:nvSpPr>
          <p:cNvPr id="110600" name="Text Box 8"/>
          <p:cNvSpPr txBox="1">
            <a:spLocks noChangeArrowheads="1"/>
          </p:cNvSpPr>
          <p:nvPr/>
        </p:nvSpPr>
        <p:spPr bwMode="auto">
          <a:xfrm>
            <a:off x="574229" y="1981225"/>
            <a:ext cx="5761335" cy="5262979"/>
          </a:xfrm>
          <a:prstGeom prst="rect">
            <a:avLst/>
          </a:prstGeom>
          <a:noFill/>
          <a:ln w="9525">
            <a:noFill/>
            <a:miter lim="800000"/>
            <a:headEnd/>
            <a:tailEnd/>
          </a:ln>
          <a:effectLst/>
        </p:spPr>
        <p:txBody>
          <a:bodyPr wrap="square">
            <a:spAutoFit/>
          </a:bodyPr>
          <a:lstStyle/>
          <a:p>
            <a:r>
              <a:rPr lang="en-US" sz="1600" dirty="0" smtClean="0"/>
              <a:t>RI’s scope included  purchasing of niobium, cavity manufacturing, bulk chemistry and RF tuning (fundamental mode and HOM couplers).</a:t>
            </a:r>
          </a:p>
          <a:p>
            <a:pPr marL="342900" indent="-342900"/>
            <a:endParaRPr lang="en-US" sz="1600" dirty="0" smtClean="0"/>
          </a:p>
          <a:p>
            <a:pPr marL="342900" indent="-342900">
              <a:buFont typeface="Wingdings" pitchFamily="2" charset="2"/>
              <a:buChar char="Ø"/>
            </a:pPr>
            <a:r>
              <a:rPr lang="en-US" sz="1600" dirty="0" smtClean="0"/>
              <a:t>RI received an order for 86 </a:t>
            </a:r>
            <a:r>
              <a:rPr lang="en-US" sz="1600" dirty="0"/>
              <a:t>pieces 1.5 GHz 7-cell cavities </a:t>
            </a:r>
            <a:r>
              <a:rPr lang="en-US" sz="1600" dirty="0" smtClean="0"/>
              <a:t>in </a:t>
            </a:r>
            <a:r>
              <a:rPr lang="en-US" sz="1600" dirty="0"/>
              <a:t>July </a:t>
            </a:r>
            <a:r>
              <a:rPr lang="en-US" sz="1600" dirty="0" smtClean="0"/>
              <a:t>2009</a:t>
            </a:r>
          </a:p>
          <a:p>
            <a:pPr marL="342900" indent="-342900">
              <a:buFont typeface="Wingdings" pitchFamily="2" charset="2"/>
              <a:buChar char="Ø"/>
            </a:pPr>
            <a:r>
              <a:rPr lang="en-US" sz="1600" dirty="0" smtClean="0"/>
              <a:t>The niobium was at RI premises in November 2009.</a:t>
            </a:r>
            <a:endParaRPr lang="en-US" sz="1600" dirty="0"/>
          </a:p>
          <a:p>
            <a:endParaRPr lang="en-US" sz="1600" dirty="0"/>
          </a:p>
          <a:p>
            <a:pPr marL="342900" indent="-342900">
              <a:buFont typeface="Wingdings" pitchFamily="2" charset="2"/>
              <a:buChar char="Ø"/>
            </a:pPr>
            <a:r>
              <a:rPr lang="en-US" sz="1600" u="sng" dirty="0" smtClean="0"/>
              <a:t>Original schedule:</a:t>
            </a:r>
            <a:br>
              <a:rPr lang="en-US" sz="1600" u="sng" dirty="0" smtClean="0"/>
            </a:br>
            <a:r>
              <a:rPr lang="en-US" sz="1600" dirty="0" smtClean="0"/>
              <a:t>First </a:t>
            </a:r>
            <a:r>
              <a:rPr lang="en-US" sz="1600" dirty="0"/>
              <a:t>article to be delivered in June 2010, last cavity to be delivered middle of </a:t>
            </a:r>
            <a:r>
              <a:rPr lang="en-US" sz="1600" dirty="0" smtClean="0"/>
              <a:t>2011</a:t>
            </a:r>
          </a:p>
          <a:p>
            <a:pPr marL="342900" indent="-342900">
              <a:buFont typeface="Wingdings" pitchFamily="2" charset="2"/>
              <a:buChar char="Ø"/>
            </a:pPr>
            <a:r>
              <a:rPr lang="en-US" sz="1600" u="sng" dirty="0" smtClean="0"/>
              <a:t>Achieved schedule:</a:t>
            </a:r>
            <a:br>
              <a:rPr lang="en-US" sz="1600" u="sng" dirty="0" smtClean="0"/>
            </a:br>
            <a:r>
              <a:rPr lang="en-US" sz="1600" dirty="0" smtClean="0"/>
              <a:t>First article delivered July 2010, </a:t>
            </a:r>
            <a:r>
              <a:rPr lang="en-US" sz="1600" b="1" dirty="0" smtClean="0"/>
              <a:t>84 cavities delivered in November 2010, one year after niobium supply, </a:t>
            </a:r>
            <a:r>
              <a:rPr lang="en-US" sz="1600" dirty="0" smtClean="0"/>
              <a:t>2 last cavities delivered in March 2011 (lack of niobium material, additional material had to be ordered for the last two cavities).</a:t>
            </a:r>
          </a:p>
          <a:p>
            <a:endParaRPr lang="en-US" sz="1600" dirty="0" smtClean="0"/>
          </a:p>
          <a:p>
            <a:r>
              <a:rPr lang="en-US" sz="1600" dirty="0" smtClean="0">
                <a:solidFill>
                  <a:srgbClr val="002060"/>
                </a:solidFill>
              </a:rPr>
              <a:t>Schedule improved by 2 shift operation on turning, milling and electron beam welding machines.</a:t>
            </a:r>
          </a:p>
          <a:p>
            <a:endParaRPr lang="en-US" sz="1600" dirty="0" smtClean="0"/>
          </a:p>
        </p:txBody>
      </p:sp>
      <p:pic>
        <p:nvPicPr>
          <p:cNvPr id="125954" name="Picture 2" descr="P:\3050_JLAB\3_Teilprojekte\TP_4000_Baugruppenfertigung\2010-06-17_Bilder_1_Komplettierung_CV_1_CV2\P1050175.JPG"/>
          <p:cNvPicPr>
            <a:picLocks noChangeAspect="1" noChangeArrowheads="1"/>
          </p:cNvPicPr>
          <p:nvPr/>
        </p:nvPicPr>
        <p:blipFill>
          <a:blip r:embed="rId2"/>
          <a:srcRect/>
          <a:stretch>
            <a:fillRect/>
          </a:stretch>
        </p:blipFill>
        <p:spPr bwMode="auto">
          <a:xfrm>
            <a:off x="6694909" y="1621185"/>
            <a:ext cx="3070796" cy="54489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7" descr="ri_cavity"/>
          <p:cNvPicPr>
            <a:picLocks noChangeAspect="1" noChangeArrowheads="1"/>
          </p:cNvPicPr>
          <p:nvPr/>
        </p:nvPicPr>
        <p:blipFill>
          <a:blip r:embed="rId3"/>
          <a:srcRect/>
          <a:stretch>
            <a:fillRect/>
          </a:stretch>
        </p:blipFill>
        <p:spPr bwMode="auto">
          <a:xfrm>
            <a:off x="811213" y="1405161"/>
            <a:ext cx="6575284" cy="3327138"/>
          </a:xfrm>
          <a:prstGeom prst="rect">
            <a:avLst/>
          </a:prstGeom>
          <a:noFill/>
          <a:ln w="9525">
            <a:noFill/>
            <a:miter lim="800000"/>
            <a:headEnd/>
            <a:tailEnd/>
          </a:ln>
        </p:spPr>
      </p:pic>
      <p:sp>
        <p:nvSpPr>
          <p:cNvPr id="113666" name="Rectangle 2"/>
          <p:cNvSpPr>
            <a:spLocks noGrp="1"/>
          </p:cNvSpPr>
          <p:nvPr>
            <p:ph type="title"/>
          </p:nvPr>
        </p:nvSpPr>
        <p:spPr>
          <a:xfrm>
            <a:off x="520278" y="541065"/>
            <a:ext cx="7470775" cy="573087"/>
          </a:xfrm>
        </p:spPr>
        <p:txBody>
          <a:bodyPr/>
          <a:lstStyle/>
          <a:p>
            <a:r>
              <a:rPr lang="en-US" dirty="0" smtClean="0"/>
              <a:t>European XFEL cavity production at RI</a:t>
            </a:r>
          </a:p>
        </p:txBody>
      </p:sp>
      <p:sp>
        <p:nvSpPr>
          <p:cNvPr id="113668" name="Rectangle 4"/>
          <p:cNvSpPr>
            <a:spLocks/>
          </p:cNvSpPr>
          <p:nvPr/>
        </p:nvSpPr>
        <p:spPr bwMode="auto">
          <a:xfrm>
            <a:off x="502221" y="1477169"/>
            <a:ext cx="8096250" cy="490389"/>
          </a:xfrm>
          <a:prstGeom prst="rect">
            <a:avLst/>
          </a:prstGeom>
          <a:noFill/>
          <a:ln w="9525">
            <a:noFill/>
            <a:miter lim="800000"/>
            <a:headEnd/>
            <a:tailEnd/>
          </a:ln>
        </p:spPr>
        <p:txBody>
          <a:bodyPr lIns="100783" tIns="50392" rIns="100783" bIns="50392"/>
          <a:lstStyle/>
          <a:p>
            <a:r>
              <a:rPr lang="en-US" dirty="0" smtClean="0">
                <a:solidFill>
                  <a:srgbClr val="12408B"/>
                </a:solidFill>
                <a:latin typeface="Calibri" pitchFamily="34" charset="0"/>
              </a:rPr>
              <a:t>Order for 300 </a:t>
            </a:r>
            <a:r>
              <a:rPr lang="en-US" dirty="0">
                <a:solidFill>
                  <a:srgbClr val="12408B"/>
                </a:solidFill>
                <a:latin typeface="Calibri" pitchFamily="34" charset="0"/>
              </a:rPr>
              <a:t>cavities </a:t>
            </a:r>
            <a:r>
              <a:rPr lang="en-US" dirty="0" smtClean="0">
                <a:solidFill>
                  <a:srgbClr val="12408B"/>
                </a:solidFill>
                <a:latin typeface="Calibri" pitchFamily="34" charset="0"/>
              </a:rPr>
              <a:t>received from DESY in September 2010</a:t>
            </a:r>
            <a:endParaRPr lang="en-US" sz="1800" dirty="0">
              <a:solidFill>
                <a:srgbClr val="12408B"/>
              </a:solidFill>
              <a:latin typeface="Calibri" pitchFamily="34" charset="0"/>
            </a:endParaRPr>
          </a:p>
        </p:txBody>
      </p:sp>
      <p:sp>
        <p:nvSpPr>
          <p:cNvPr id="113669" name="Rectangle 5"/>
          <p:cNvSpPr>
            <a:spLocks/>
          </p:cNvSpPr>
          <p:nvPr/>
        </p:nvSpPr>
        <p:spPr bwMode="auto">
          <a:xfrm>
            <a:off x="488339" y="4357489"/>
            <a:ext cx="9014882" cy="2737049"/>
          </a:xfrm>
          <a:prstGeom prst="rect">
            <a:avLst/>
          </a:prstGeom>
          <a:noFill/>
          <a:ln w="9525">
            <a:noFill/>
            <a:miter lim="800000"/>
            <a:headEnd/>
            <a:tailEnd/>
          </a:ln>
        </p:spPr>
        <p:txBody>
          <a:bodyPr lIns="100783" tIns="50392" rIns="100783" bIns="50392"/>
          <a:lstStyle/>
          <a:p>
            <a:r>
              <a:rPr lang="en-US" sz="1800" dirty="0" smtClean="0">
                <a:latin typeface="Calibri" pitchFamily="34" charset="0"/>
              </a:rPr>
              <a:t>RI </a:t>
            </a:r>
            <a:r>
              <a:rPr lang="en-US" sz="1800" dirty="0" smtClean="0">
                <a:latin typeface="Calibri" pitchFamily="34" charset="0"/>
              </a:rPr>
              <a:t>scope</a:t>
            </a:r>
            <a:r>
              <a:rPr lang="en-US" sz="1800" dirty="0" smtClean="0">
                <a:latin typeface="Calibri" pitchFamily="34" charset="0"/>
              </a:rPr>
              <a:t>:</a:t>
            </a:r>
          </a:p>
          <a:p>
            <a:pPr marL="268288" indent="-268288">
              <a:buFont typeface="Wingdings" pitchFamily="2" charset="2"/>
              <a:buChar char="Ø"/>
            </a:pPr>
            <a:r>
              <a:rPr lang="en-US" sz="1800" dirty="0" smtClean="0">
                <a:latin typeface="Calibri" pitchFamily="34" charset="0"/>
              </a:rPr>
              <a:t>Mechanical manufacturing of cavity, respecting the pressure vessel code</a:t>
            </a:r>
          </a:p>
          <a:p>
            <a:pPr marL="268288" indent="-268288">
              <a:buFont typeface="Wingdings" pitchFamily="2" charset="2"/>
              <a:buChar char="Ø"/>
            </a:pPr>
            <a:r>
              <a:rPr lang="en-US" sz="1800" dirty="0" smtClean="0">
                <a:latin typeface="Calibri" pitchFamily="34" charset="0"/>
              </a:rPr>
              <a:t>Complete Surface preparation and helium vessel welding </a:t>
            </a:r>
          </a:p>
          <a:p>
            <a:pPr marL="268288" indent="-268288">
              <a:buFont typeface="Wingdings" pitchFamily="2" charset="2"/>
              <a:buChar char="Ø"/>
            </a:pPr>
            <a:r>
              <a:rPr lang="en-US" sz="1800" dirty="0" smtClean="0">
                <a:latin typeface="Calibri" pitchFamily="34" charset="0"/>
              </a:rPr>
              <a:t>Shipping to DESY under vacuum and “ready for vertical test”</a:t>
            </a:r>
          </a:p>
          <a:p>
            <a:pPr marL="268288" indent="-268288">
              <a:buFont typeface="Wingdings" pitchFamily="2" charset="2"/>
              <a:buChar char="Ø"/>
            </a:pPr>
            <a:r>
              <a:rPr lang="en-US" sz="1800" dirty="0" smtClean="0">
                <a:latin typeface="Calibri" pitchFamily="34" charset="0"/>
              </a:rPr>
              <a:t>Extensive documentation and QA is crucial and will ensure that cavities are manufactured and treated according to detailed DESY specification. No performance guarantee.</a:t>
            </a:r>
          </a:p>
          <a:p>
            <a:pPr marL="268288" indent="-268288"/>
            <a:endParaRPr lang="en-US" sz="1800" dirty="0" smtClean="0">
              <a:latin typeface="Calibri" pitchFamily="34" charset="0"/>
            </a:endParaRPr>
          </a:p>
          <a:p>
            <a:pPr marL="268288" indent="-268288"/>
            <a:r>
              <a:rPr lang="en-US" sz="1800" dirty="0" smtClean="0">
                <a:latin typeface="Calibri" pitchFamily="34" charset="0"/>
              </a:rPr>
              <a:t>DESY:</a:t>
            </a:r>
            <a:endParaRPr lang="en-US" sz="1800" dirty="0" smtClean="0">
              <a:latin typeface="Calibri" pitchFamily="34" charset="0"/>
            </a:endParaRPr>
          </a:p>
          <a:p>
            <a:pPr marL="268288" indent="-268288">
              <a:buFont typeface="Wingdings" pitchFamily="2" charset="2"/>
              <a:buChar char="Ø"/>
            </a:pPr>
            <a:r>
              <a:rPr lang="en-US" sz="1800" dirty="0" smtClean="0">
                <a:latin typeface="Calibri" pitchFamily="34" charset="0"/>
              </a:rPr>
              <a:t>Cavities will be cold RF tested at DESY (vertical test) with helium vessel already welded</a:t>
            </a:r>
          </a:p>
          <a:p>
            <a:pPr marL="268288" indent="-268288">
              <a:buFont typeface="Wingdings" pitchFamily="2" charset="2"/>
              <a:buChar char="Ø"/>
            </a:pPr>
            <a:r>
              <a:rPr lang="en-US" sz="1800" dirty="0" smtClean="0">
                <a:latin typeface="Calibri" pitchFamily="34" charset="0"/>
              </a:rPr>
              <a:t>After successful test, DESY will ship the cavities under vacuum to CEA for module assembly </a:t>
            </a:r>
            <a:endParaRPr lang="en-US" sz="1800" dirty="0">
              <a:latin typeface="Calibri" pitchFamily="34" charset="0"/>
            </a:endParaRPr>
          </a:p>
        </p:txBody>
      </p:sp>
      <p:sp>
        <p:nvSpPr>
          <p:cNvPr id="12" name="Rectangle 5"/>
          <p:cNvSpPr>
            <a:spLocks/>
          </p:cNvSpPr>
          <p:nvPr/>
        </p:nvSpPr>
        <p:spPr bwMode="auto">
          <a:xfrm>
            <a:off x="6029325" y="3709418"/>
            <a:ext cx="3689920" cy="648071"/>
          </a:xfrm>
          <a:prstGeom prst="rect">
            <a:avLst/>
          </a:prstGeom>
          <a:noFill/>
          <a:ln w="9525">
            <a:noFill/>
            <a:miter lim="800000"/>
            <a:headEnd/>
            <a:tailEnd/>
          </a:ln>
        </p:spPr>
        <p:txBody>
          <a:bodyPr lIns="100783" tIns="50392" rIns="100783" bIns="50392"/>
          <a:lstStyle/>
          <a:p>
            <a:r>
              <a:rPr lang="en-US" sz="1800" dirty="0" smtClean="0">
                <a:solidFill>
                  <a:srgbClr val="12408B"/>
                </a:solidFill>
                <a:latin typeface="Calibri" pitchFamily="34" charset="0"/>
              </a:rPr>
              <a:t>Niobium and </a:t>
            </a:r>
          </a:p>
          <a:p>
            <a:r>
              <a:rPr lang="en-US" sz="1800" dirty="0" smtClean="0">
                <a:solidFill>
                  <a:srgbClr val="12408B"/>
                </a:solidFill>
                <a:latin typeface="Calibri" pitchFamily="34" charset="0"/>
              </a:rPr>
              <a:t>helium vessel supplied by DESY</a:t>
            </a:r>
            <a:r>
              <a:rPr lang="en-US" sz="1800" dirty="0">
                <a:solidFill>
                  <a:srgbClr val="12408B"/>
                </a:solidFill>
                <a:latin typeface="Calibri" pitchFamily="34" charset="0"/>
              </a:rPr>
              <a:t/>
            </a:r>
            <a:br>
              <a:rPr lang="en-US" sz="1800" dirty="0">
                <a:solidFill>
                  <a:srgbClr val="12408B"/>
                </a:solidFill>
                <a:latin typeface="Calibri" pitchFamily="34" charset="0"/>
              </a:rPr>
            </a:br>
            <a:endParaRPr lang="en-US" sz="1800" dirty="0">
              <a:solidFill>
                <a:srgbClr val="12408B"/>
              </a:solidFill>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1691</Words>
  <Application>Microsoft Office PowerPoint</Application>
  <PresentationFormat>Benutzerdefiniert</PresentationFormat>
  <Paragraphs>590</Paragraphs>
  <Slides>18</Slides>
  <Notes>6</Notes>
  <HiddenSlides>1</HiddenSlides>
  <MMClips>0</MMClips>
  <ScaleCrop>false</ScaleCrop>
  <HeadingPairs>
    <vt:vector size="4" baseType="variant">
      <vt:variant>
        <vt:lpstr>Design</vt:lpstr>
      </vt:variant>
      <vt:variant>
        <vt:i4>1</vt:i4>
      </vt:variant>
      <vt:variant>
        <vt:lpstr>Folientitel</vt:lpstr>
      </vt:variant>
      <vt:variant>
        <vt:i4>18</vt:i4>
      </vt:variant>
    </vt:vector>
  </HeadingPairs>
  <TitlesOfParts>
    <vt:vector size="19" baseType="lpstr">
      <vt:lpstr>Office-Design</vt:lpstr>
      <vt:lpstr>Preparing RI for the Mechanical Manufacturing and Surface Preparation of 300 XFEL Cavities</vt:lpstr>
      <vt:lpstr>Core Competences and Markets</vt:lpstr>
      <vt:lpstr>Folie 3</vt:lpstr>
      <vt:lpstr>Folie 4</vt:lpstr>
      <vt:lpstr>Manufacturing premises of RI (before XFEL project)</vt:lpstr>
      <vt:lpstr>Buildings rented by RI at the Technology Park in Bergisch Gladbach </vt:lpstr>
      <vt:lpstr>Superconducting cavities – prototypes, small series, larger series production </vt:lpstr>
      <vt:lpstr>RI production capability for JLAB upgrade cavities</vt:lpstr>
      <vt:lpstr>European XFEL cavity production at RI</vt:lpstr>
      <vt:lpstr>European XFEL cavity production time schedule</vt:lpstr>
      <vt:lpstr>New infrastructure at RI for XFEL production</vt:lpstr>
      <vt:lpstr>Folie 12</vt:lpstr>
      <vt:lpstr>Folie 13</vt:lpstr>
      <vt:lpstr>Folie 14</vt:lpstr>
      <vt:lpstr>Folie 15</vt:lpstr>
      <vt:lpstr>Folie 16</vt:lpstr>
      <vt:lpstr>Folie 17</vt:lpstr>
      <vt:lpstr>Production of RF couplers for European XFEL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Jan Peiniger</dc:creator>
  <cp:lastModifiedBy>Dr. Michael Pekeler</cp:lastModifiedBy>
  <cp:revision>91</cp:revision>
  <cp:lastPrinted>2009-04-14T07:56:30Z</cp:lastPrinted>
  <dcterms:created xsi:type="dcterms:W3CDTF">2009-04-14T07:51:51Z</dcterms:created>
  <dcterms:modified xsi:type="dcterms:W3CDTF">2011-07-24T12:47:52Z</dcterms:modified>
</cp:coreProperties>
</file>