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3" d="100"/>
          <a:sy n="73" d="100"/>
        </p:scale>
        <p:origin x="-201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ilccol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pic>
        <p:nvPicPr>
          <p:cNvPr id="8" name="Picture 11" descr="1024_greendot_divider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60960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2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5130" name="Rectangle 10"/>
          <p:cNvSpPr>
            <a:spLocks noGrp="1" noChangeArrowheads="1"/>
          </p:cNvSpPr>
          <p:nvPr>
            <p:ph type="ctrTitle"/>
          </p:nvPr>
        </p:nvSpPr>
        <p:spPr>
          <a:xfrm>
            <a:off x="762000" y="2286000"/>
            <a:ext cx="7772400" cy="11430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9" name="Rectangle 3"/>
          <p:cNvSpPr>
            <a:spLocks noGrp="1" noChangeArrowheads="1"/>
          </p:cNvSpPr>
          <p:nvPr>
            <p:ph type="dt" sz="half" idx="10"/>
          </p:nvPr>
        </p:nvSpPr>
        <p:spPr>
          <a:xfrm>
            <a:off x="0" y="6248400"/>
            <a:ext cx="3124200" cy="457200"/>
          </a:xfrm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10" name="Rectangle 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1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362200" cy="457200"/>
          </a:xfrm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76200"/>
            <a:ext cx="194310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76200"/>
            <a:ext cx="567690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1"/>
            </a:lvl1pPr>
            <a:lvl2pPr>
              <a:defRPr b="0"/>
            </a:lvl2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71600"/>
            <a:ext cx="381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GB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>
    <p:fade/>
  </p:transition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371600"/>
            <a:ext cx="77724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81000" y="6400800"/>
            <a:ext cx="2438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928A06DB-3402-C948-AB0B-3C05CB271BC8}" type="datetimeFigureOut">
              <a:rPr lang="en-US" smtClean="0"/>
              <a:t>08.07.11</a:t>
            </a:fld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base">
              <a:spcBef>
                <a:spcPts val="0"/>
              </a:spcBef>
              <a:spcAft>
                <a:spcPts val="0"/>
              </a:spcAft>
              <a:defRPr sz="1600" b="1">
                <a:solidFill>
                  <a:srgbClr val="23346C"/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AB6FA28-7AEC-3F43-9C2D-3DB969CFEC6A}" type="slidenum">
              <a:rPr lang="en-US" smtClean="0"/>
              <a:t>‹#›</a:t>
            </a:fld>
            <a:endParaRPr lang="en-US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295400" y="0"/>
            <a:ext cx="762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1828800" y="0"/>
            <a:ext cx="6629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ct val="50000"/>
              </a:spcBef>
              <a:spcAft>
                <a:spcPts val="0"/>
              </a:spcAft>
              <a:defRPr/>
            </a:pPr>
            <a:endParaRPr lang="en-US" sz="2400">
              <a:latin typeface="+mn-lt"/>
              <a:ea typeface="+mn-ea"/>
              <a:cs typeface="+mn-cs"/>
            </a:endParaRPr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76200"/>
            <a:ext cx="7086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GB"/>
          </a:p>
        </p:txBody>
      </p:sp>
      <p:pic>
        <p:nvPicPr>
          <p:cNvPr id="2057" name="Picture 9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6248400"/>
            <a:ext cx="9144000" cy="17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10" descr="ilccolor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152400"/>
            <a:ext cx="1219200" cy="79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Picture 11" descr="1024_greendot_divider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295400" y="838200"/>
            <a:ext cx="7848600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xmlns:p14="http://schemas.microsoft.com/office/powerpoint/2010/main">
    <p:fade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600">
          <a:solidFill>
            <a:srgbClr val="23346C"/>
          </a:solidFill>
          <a:latin typeface="Arial" charset="0"/>
          <a:ea typeface="Arial Unicode MS" pitchFamily="34" charset="-128"/>
          <a:cs typeface="Arial Unicode MS" pitchFamily="34" charset="-128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23346C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 b="1">
          <a:solidFill>
            <a:srgbClr val="23346C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brainyquote.com/quotes/quotes/m/marcelprou384784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“All </a:t>
            </a:r>
            <a:r>
              <a:rPr lang="en-GB" dirty="0"/>
              <a:t>our final decisions are made in a state of mind that is not going to last</a:t>
            </a:r>
            <a:r>
              <a:rPr lang="en-GB" dirty="0" smtClean="0"/>
              <a:t>.” </a:t>
            </a:r>
            <a:endParaRPr lang="en-GB" dirty="0"/>
          </a:p>
          <a:p>
            <a:pPr algn="r"/>
            <a:r>
              <a:rPr lang="en-GB" i="1" dirty="0">
                <a:hlinkClick r:id="rId2"/>
              </a:rPr>
              <a:t>Marcel Proust </a:t>
            </a:r>
          </a:p>
          <a:p>
            <a:endParaRPr lang="en-GB" dirty="0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1040343" y="2052616"/>
            <a:ext cx="7772400" cy="1376384"/>
          </a:xfrm>
        </p:spPr>
        <p:txBody>
          <a:bodyPr/>
          <a:lstStyle/>
          <a:p>
            <a:r>
              <a:rPr lang="en-GB" dirty="0" smtClean="0"/>
              <a:t>DR BTR Close Out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9538104"/>
      </p:ext>
    </p:extLst>
  </p:cSld>
  <p:clrMapOvr>
    <a:masterClrMapping/>
  </p:clrMapOvr>
  <p:transition xmlns:p14="http://schemas.microsoft.com/office/powerpoint/2010/main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TDR 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Scenarios to consider (definition)</a:t>
            </a:r>
          </a:p>
          <a:p>
            <a:pPr lvl="1"/>
            <a:r>
              <a:rPr lang="en-GB" dirty="0" smtClean="0"/>
              <a:t>5 Hz “standard running” </a:t>
            </a:r>
            <a:r>
              <a:rPr lang="en-GB" dirty="0" err="1" smtClean="0"/>
              <a:t>nb</a:t>
            </a:r>
            <a:r>
              <a:rPr lang="en-GB" dirty="0" smtClean="0"/>
              <a:t> = 1312 bunches</a:t>
            </a:r>
          </a:p>
          <a:p>
            <a:pPr lvl="1"/>
            <a:r>
              <a:rPr lang="en-GB" dirty="0" smtClean="0"/>
              <a:t>10 Hz “alternate mode” </a:t>
            </a:r>
            <a:r>
              <a:rPr lang="en-GB" dirty="0" err="1" smtClean="0"/>
              <a:t>nb</a:t>
            </a:r>
            <a:r>
              <a:rPr lang="en-GB" dirty="0" smtClean="0"/>
              <a:t> = 1312 bunches</a:t>
            </a:r>
          </a:p>
          <a:p>
            <a:r>
              <a:rPr lang="en-GB" dirty="0" smtClean="0"/>
              <a:t>Luminosity upgrade scenario</a:t>
            </a:r>
          </a:p>
          <a:p>
            <a:pPr lvl="1"/>
            <a:r>
              <a:rPr lang="en-GB" dirty="0" smtClean="0"/>
              <a:t>5 Hz running with </a:t>
            </a:r>
            <a:r>
              <a:rPr lang="en-GB" dirty="0" err="1" smtClean="0"/>
              <a:t>nb</a:t>
            </a:r>
            <a:r>
              <a:rPr lang="en-GB" dirty="0" smtClean="0"/>
              <a:t>=2625 bunches</a:t>
            </a:r>
          </a:p>
          <a:p>
            <a:r>
              <a:rPr lang="en-GB" dirty="0" smtClean="0"/>
              <a:t>3.2 km ring</a:t>
            </a:r>
          </a:p>
          <a:p>
            <a:pPr lvl="1"/>
            <a:r>
              <a:rPr lang="en-GB" dirty="0" smtClean="0"/>
              <a:t>baseline: two rings (electron / positron)</a:t>
            </a:r>
            <a:r>
              <a:rPr lang="en-GB" dirty="0"/>
              <a:t> space + mandatory CFS support for a </a:t>
            </a:r>
            <a:r>
              <a:rPr lang="en-GB" dirty="0" smtClean="0"/>
              <a:t>third</a:t>
            </a:r>
          </a:p>
          <a:p>
            <a:pPr lvl="1"/>
            <a:r>
              <a:rPr lang="en-GB" dirty="0" smtClean="0"/>
              <a:t>luminosity upgrade: construct second e+ ring (if needed)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5514669" y="5693140"/>
            <a:ext cx="328833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2400" dirty="0" smtClean="0"/>
              <a:t>Already decided TLCC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883542282"/>
      </p:ext>
    </p:extLst>
  </p:cSld>
  <p:clrMapOvr>
    <a:masterClrMapping/>
  </p:clrMapOvr>
  <p:transition xmlns:p14="http://schemas.microsoft.com/office/powerpoint/2010/main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TDR 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Lattice: DTC1 ring (based on TME cell)</a:t>
            </a:r>
          </a:p>
          <a:p>
            <a:endParaRPr lang="en-GB" dirty="0"/>
          </a:p>
          <a:p>
            <a:r>
              <a:rPr lang="en-GB" dirty="0" smtClean="0"/>
              <a:t>All e-cloud proposed mitigation techniques </a:t>
            </a:r>
            <a:r>
              <a:rPr lang="en-GB" i="1" dirty="0" smtClean="0"/>
              <a:t>for </a:t>
            </a:r>
            <a:r>
              <a:rPr lang="en-GB" i="1" u="sng" dirty="0" smtClean="0"/>
              <a:t>positron ring</a:t>
            </a:r>
            <a:endParaRPr lang="en-GB" u="sng" dirty="0"/>
          </a:p>
          <a:p>
            <a:pPr lvl="1"/>
            <a:r>
              <a:rPr lang="en-GB" dirty="0" smtClean="0"/>
              <a:t>electron ring vacuum likely to diverge</a:t>
            </a:r>
          </a:p>
          <a:p>
            <a:pPr lvl="1"/>
            <a:r>
              <a:rPr lang="en-GB" dirty="0" smtClean="0"/>
              <a:t>design work focus on positron ring (resources)</a:t>
            </a:r>
          </a:p>
          <a:p>
            <a:pPr lvl="1"/>
            <a:r>
              <a:rPr lang="en-GB" dirty="0" smtClean="0"/>
              <a:t>do some simulation work for e- ring (tune footprint)</a:t>
            </a:r>
          </a:p>
          <a:p>
            <a:pPr lvl="1"/>
            <a:r>
              <a:rPr lang="en-GB" dirty="0" smtClean="0"/>
              <a:t>Evaluate cost-breakdown for e+ ring vacuum solution once available</a:t>
            </a:r>
          </a:p>
          <a:p>
            <a:pPr lvl="2"/>
            <a:r>
              <a:rPr lang="en-GB" dirty="0" smtClean="0"/>
              <a:t>what can we leave out for e- ring</a:t>
            </a:r>
          </a:p>
          <a:p>
            <a:endParaRPr lang="en-GB" dirty="0" smtClean="0"/>
          </a:p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34941415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TDR Baseline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 Parameters (ILC-EDMS)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21100"/>
            <a:ext cx="9144000" cy="389281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 bwMode="auto">
          <a:xfrm>
            <a:off x="0" y="4244393"/>
            <a:ext cx="9144000" cy="33050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Rectangle 5"/>
          <p:cNvSpPr/>
          <p:nvPr/>
        </p:nvSpPr>
        <p:spPr bwMode="auto">
          <a:xfrm>
            <a:off x="-4164" y="3683598"/>
            <a:ext cx="9144000" cy="330506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3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-4164" y="5057802"/>
            <a:ext cx="9144000" cy="656107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TextBox 7"/>
          <p:cNvSpPr txBox="1"/>
          <p:nvPr/>
        </p:nvSpPr>
        <p:spPr>
          <a:xfrm rot="20477845">
            <a:off x="7298896" y="667435"/>
            <a:ext cx="1622071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Needs update</a:t>
            </a:r>
          </a:p>
          <a:p>
            <a:r>
              <a:rPr lang="en-GB" dirty="0" smtClean="0"/>
              <a:t>See next slide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365325" y="5966503"/>
            <a:ext cx="642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based on </a:t>
            </a:r>
            <a:r>
              <a:rPr lang="en-GB" dirty="0" err="1" smtClean="0"/>
              <a:t>Guiducci</a:t>
            </a:r>
            <a:r>
              <a:rPr lang="en-GB" dirty="0" smtClean="0"/>
              <a:t> presentations from BAW-2 and ALCPG’11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0954490"/>
      </p:ext>
    </p:extLst>
  </p:cSld>
  <p:clrMapOvr>
    <a:masterClrMapping/>
  </p:clrMapOvr>
  <p:transition xmlns:p14="http://schemas.microsoft.com/office/powerpoint/2010/main">
    <p:fade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9177"/>
          </a:xfrm>
        </p:spPr>
        <p:txBody>
          <a:bodyPr>
            <a:normAutofit/>
          </a:bodyPr>
          <a:lstStyle/>
          <a:p>
            <a:r>
              <a:rPr lang="en-US" sz="3600" dirty="0" smtClean="0"/>
              <a:t>DTC lattice parameters options</a:t>
            </a:r>
            <a:endParaRPr lang="en-US" sz="3600" dirty="0"/>
          </a:p>
        </p:txBody>
      </p:sp>
      <p:pic>
        <p:nvPicPr>
          <p:cNvPr id="3" name="Picture 2" descr="BTC_Params.pdf"/>
          <p:cNvPicPr>
            <a:picLocks noChangeAspect="1"/>
          </p:cNvPicPr>
          <p:nvPr/>
        </p:nvPicPr>
        <p:blipFill>
          <a:blip r:embed="rId2"/>
          <a:srcRect t="12699"/>
          <a:stretch>
            <a:fillRect/>
          </a:stretch>
        </p:blipFill>
        <p:spPr>
          <a:xfrm>
            <a:off x="228600" y="998824"/>
            <a:ext cx="8686800" cy="5687726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 bwMode="auto">
          <a:xfrm>
            <a:off x="0" y="4244393"/>
            <a:ext cx="9144000" cy="48706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0" y="6195333"/>
            <a:ext cx="9144000" cy="487062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defTabSz="914400" eaLnBrk="0" fontAlgn="ctr" hangingPunct="0">
              <a:spcBef>
                <a:spcPct val="0"/>
              </a:spcBef>
              <a:spcAft>
                <a:spcPct val="0"/>
              </a:spcAft>
            </a:pPr>
            <a:endParaRPr lang="en-GB" sz="3600">
              <a:latin typeface="Arial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18440" y="737899"/>
            <a:ext cx="4072412" cy="36933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Significant change from previous slide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8774141"/>
      </p:ext>
    </p:extLst>
  </p:cSld>
  <p:clrMapOvr>
    <a:masterClrMapping/>
  </p:clrMapOvr>
  <p:transition xmlns:p14="http://schemas.microsoft.com/office/powerpoint/2010/main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RF Parameters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 smtClean="0"/>
              <a:t>For </a:t>
            </a:r>
            <a:r>
              <a:rPr lang="en-GB" u="sng" dirty="0" smtClean="0"/>
              <a:t>design work</a:t>
            </a:r>
            <a:r>
              <a:rPr lang="en-GB" dirty="0" smtClean="0"/>
              <a:t> (remainder TDR) focus on 12 cavities solution</a:t>
            </a:r>
          </a:p>
          <a:p>
            <a:pPr lvl="1"/>
            <a:r>
              <a:rPr lang="en-GB" dirty="0" err="1" smtClean="0"/>
              <a:t>lumi</a:t>
            </a:r>
            <a:r>
              <a:rPr lang="en-GB" dirty="0" smtClean="0"/>
              <a:t> upgrade</a:t>
            </a:r>
          </a:p>
          <a:p>
            <a:pPr lvl="1"/>
            <a:r>
              <a:rPr lang="en-GB" dirty="0" smtClean="0"/>
              <a:t>10Hz operation</a:t>
            </a:r>
          </a:p>
          <a:p>
            <a:pPr lvl="1"/>
            <a:endParaRPr lang="en-GB" dirty="0"/>
          </a:p>
          <a:p>
            <a:r>
              <a:rPr lang="en-GB" dirty="0" smtClean="0"/>
              <a:t>Final cost (and parameter!) adjustments to be made in October</a:t>
            </a:r>
          </a:p>
          <a:p>
            <a:pPr lvl="1"/>
            <a:r>
              <a:rPr lang="en-GB" dirty="0" smtClean="0"/>
              <a:t>Likely we will downgrade cavity/klystron count to support only 1312 bunches</a:t>
            </a:r>
          </a:p>
          <a:p>
            <a:pPr lvl="1"/>
            <a:r>
              <a:rPr lang="en-GB" dirty="0" smtClean="0"/>
              <a:t>scale cost accordingly</a:t>
            </a:r>
          </a:p>
          <a:p>
            <a:pPr lvl="1"/>
            <a:r>
              <a:rPr lang="en-GB" dirty="0" smtClean="0"/>
              <a:t>Additional cavities/klystrons for 2625 bunches will be added during upgrade.</a:t>
            </a:r>
          </a:p>
          <a:p>
            <a:endParaRPr lang="en-GB" dirty="0"/>
          </a:p>
          <a:p>
            <a:r>
              <a:rPr lang="en-GB" dirty="0" smtClean="0"/>
              <a:t>CFS baseline must include support for upgrade in initial construction</a:t>
            </a:r>
          </a:p>
          <a:p>
            <a:pPr lvl="1"/>
            <a:r>
              <a:rPr lang="en-GB" dirty="0"/>
              <a:t>L</a:t>
            </a:r>
            <a:r>
              <a:rPr lang="en-GB" dirty="0" smtClean="0"/>
              <a:t>arge tunnel</a:t>
            </a:r>
          </a:p>
          <a:p>
            <a:pPr lvl="1"/>
            <a:r>
              <a:rPr lang="en-GB" dirty="0" smtClean="0"/>
              <a:t>Mechanical / electrical CF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6083911"/>
      </p:ext>
    </p:extLst>
  </p:cSld>
  <p:clrMapOvr>
    <a:masterClrMapping/>
  </p:clrMapOvr>
  <p:transition xmlns:p14="http://schemas.microsoft.com/office/powerpoint/2010/main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CFS Criteria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90601"/>
            <a:ext cx="7772400" cy="5323804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Initial estimates have been made</a:t>
            </a:r>
          </a:p>
          <a:p>
            <a:pPr lvl="1"/>
            <a:r>
              <a:rPr lang="en-GB" dirty="0" smtClean="0"/>
              <a:t>Based on ‘high power’ requirement ring, three rings?</a:t>
            </a:r>
          </a:p>
          <a:p>
            <a:pPr lvl="1"/>
            <a:r>
              <a:rPr lang="en-GB" dirty="0" smtClean="0"/>
              <a:t>criteria / drawings in EDMS</a:t>
            </a:r>
          </a:p>
          <a:p>
            <a:endParaRPr lang="en-GB" dirty="0"/>
          </a:p>
          <a:p>
            <a:r>
              <a:rPr lang="en-GB" dirty="0" smtClean="0"/>
              <a:t>Outstanding: power/cooling requirements for DC bus solution</a:t>
            </a:r>
          </a:p>
          <a:p>
            <a:pPr lvl="1"/>
            <a:r>
              <a:rPr lang="en-GB" dirty="0" smtClean="0"/>
              <a:t>First estimate mid-August (meeting at FNAL)</a:t>
            </a:r>
          </a:p>
          <a:p>
            <a:pPr lvl="1"/>
            <a:r>
              <a:rPr lang="en-GB" dirty="0" smtClean="0"/>
              <a:t>AC power distribution (alcoves) needs review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CFS civil cost by end of July 2011</a:t>
            </a:r>
          </a:p>
          <a:p>
            <a:endParaRPr lang="en-GB" dirty="0"/>
          </a:p>
          <a:p>
            <a:r>
              <a:rPr lang="en-GB" dirty="0" smtClean="0"/>
              <a:t>Second iteration (review) Jan/Feb 2012</a:t>
            </a:r>
          </a:p>
          <a:p>
            <a:pPr lvl="1"/>
            <a:r>
              <a:rPr lang="en-GB" dirty="0" smtClean="0"/>
              <a:t>scale requirements/costs as required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55430322"/>
      </p:ext>
    </p:extLst>
  </p:cSld>
  <p:clrMapOvr>
    <a:masterClrMapping/>
  </p:clrMapOvr>
  <p:transition xmlns:p14="http://schemas.microsoft.com/office/powerpoint/2010/main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Costs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00259"/>
            <a:ext cx="7772400" cy="521851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Nearly everything by October 2011</a:t>
            </a:r>
          </a:p>
          <a:p>
            <a:endParaRPr lang="en-GB" dirty="0"/>
          </a:p>
          <a:p>
            <a:r>
              <a:rPr lang="en-GB" dirty="0" smtClean="0"/>
              <a:t>Vacuum system early 2012</a:t>
            </a:r>
          </a:p>
          <a:p>
            <a:pPr lvl="1"/>
            <a:r>
              <a:rPr lang="en-GB" dirty="0" smtClean="0"/>
              <a:t>depends on availability of KEK-B estimates/numbers</a:t>
            </a:r>
          </a:p>
          <a:p>
            <a:endParaRPr lang="en-GB" dirty="0"/>
          </a:p>
          <a:p>
            <a:r>
              <a:rPr lang="en-GB" dirty="0" smtClean="0"/>
              <a:t>Magnets – based on existing models</a:t>
            </a:r>
          </a:p>
          <a:p>
            <a:pPr lvl="1"/>
            <a:r>
              <a:rPr lang="en-GB" dirty="0" smtClean="0"/>
              <a:t>assume the bores remain the same as in RDR</a:t>
            </a:r>
          </a:p>
          <a:p>
            <a:pPr lvl="1"/>
            <a:r>
              <a:rPr lang="en-GB" dirty="0" smtClean="0"/>
              <a:t>supports?</a:t>
            </a:r>
          </a:p>
          <a:p>
            <a:pPr lvl="1"/>
            <a:endParaRPr lang="en-GB" dirty="0"/>
          </a:p>
          <a:p>
            <a:r>
              <a:rPr lang="en-GB" dirty="0" smtClean="0"/>
              <a:t>DC bus system</a:t>
            </a:r>
          </a:p>
          <a:p>
            <a:pPr lvl="1"/>
            <a:r>
              <a:rPr lang="en-GB" dirty="0" smtClean="0"/>
              <a:t>Conceptual estimate exists for 6km ring</a:t>
            </a:r>
          </a:p>
          <a:p>
            <a:pPr lvl="1"/>
            <a:r>
              <a:rPr lang="en-GB" dirty="0" smtClean="0"/>
              <a:t>Need help from P. </a:t>
            </a:r>
            <a:r>
              <a:rPr lang="en-GB" dirty="0" err="1" smtClean="0"/>
              <a:t>Bellomo</a:t>
            </a:r>
            <a:r>
              <a:rPr lang="en-GB" dirty="0" smtClean="0"/>
              <a:t> to update</a:t>
            </a:r>
          </a:p>
          <a:p>
            <a:pPr lvl="1"/>
            <a:endParaRPr lang="en-GB" dirty="0"/>
          </a:p>
          <a:p>
            <a:r>
              <a:rPr lang="en-GB" dirty="0" smtClean="0"/>
              <a:t>Instrumentation – addition of vacuum will change</a:t>
            </a:r>
          </a:p>
          <a:p>
            <a:endParaRPr lang="en-GB" dirty="0"/>
          </a:p>
          <a:p>
            <a:r>
              <a:rPr lang="en-GB" dirty="0" smtClean="0"/>
              <a:t>RF costs – needs review of unit estimates!</a:t>
            </a:r>
          </a:p>
        </p:txBody>
      </p:sp>
    </p:spTree>
    <p:extLst>
      <p:ext uri="{BB962C8B-B14F-4D97-AF65-F5344CB8AC3E}">
        <p14:creationId xmlns:p14="http://schemas.microsoft.com/office/powerpoint/2010/main" val="1239658327"/>
      </p:ext>
    </p:extLst>
  </p:cSld>
  <p:clrMapOvr>
    <a:masterClrMapping/>
  </p:clrMapOvr>
  <p:transition xmlns:p14="http://schemas.microsoft.com/office/powerpoint/2010/main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5639" y="2190748"/>
            <a:ext cx="7944720" cy="2806559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e+ longitudinal </a:t>
            </a:r>
            <a:r>
              <a:rPr lang="en-US" dirty="0" smtClean="0"/>
              <a:t>acceptance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457200" y="3809803"/>
            <a:ext cx="8229600" cy="613564"/>
          </a:xfrm>
          <a:prstGeom prst="roundRect">
            <a:avLst/>
          </a:prstGeom>
          <a:noFill/>
          <a:ln w="38100" cap="flat" cmpd="sng" algn="ctr">
            <a:solidFill>
              <a:srgbClr val="4F81BD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ine Callout 1 7"/>
          <p:cNvSpPr/>
          <p:nvPr/>
        </p:nvSpPr>
        <p:spPr>
          <a:xfrm>
            <a:off x="4766439" y="5308038"/>
            <a:ext cx="2440303" cy="1055901"/>
          </a:xfrm>
          <a:prstGeom prst="borderCallout1">
            <a:avLst>
              <a:gd name="adj1" fmla="val -8523"/>
              <a:gd name="adj2" fmla="val 15044"/>
              <a:gd name="adj3" fmla="val -122904"/>
              <a:gd name="adj4" fmla="val 4939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From RDR</a:t>
            </a:r>
          </a:p>
          <a:p>
            <a:pPr algn="ctr"/>
            <a:r>
              <a:rPr lang="en-US" dirty="0" smtClean="0"/>
              <a:t>Check with positron source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327724"/>
      </p:ext>
    </p:extLst>
  </p:cSld>
  <p:clrMapOvr>
    <a:masterClrMapping/>
  </p:clrMapOvr>
  <p:transition xmlns:p14="http://schemas.microsoft.com/office/powerpoint/2010/main">
    <p:fade/>
  </p:transition>
</p:sld>
</file>

<file path=ppt/theme/theme1.xml><?xml version="1.0" encoding="utf-8"?>
<a:theme xmlns:a="http://schemas.openxmlformats.org/drawingml/2006/main" name="Default Theme">
  <a:themeElements>
    <a:clrScheme name="blank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ctr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Arial Unicode MS" pitchFamily="34" charset="-128"/>
            <a:cs typeface="Arial Unicode MS" pitchFamily="34" charset="-128"/>
          </a:defRPr>
        </a:defPPr>
      </a:lstStyle>
    </a:lnDef>
  </a:objectDefaults>
  <a:extraClrSchemeLst>
    <a:extraClrScheme>
      <a:clrScheme name="blank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63</TotalTime>
  <Words>438</Words>
  <Application>Microsoft Macintosh PowerPoint</Application>
  <PresentationFormat>On-screen Show (4:3)</PresentationFormat>
  <Paragraphs>75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Theme</vt:lpstr>
      <vt:lpstr>DR BTR Close Out</vt:lpstr>
      <vt:lpstr>The TDR Baseline</vt:lpstr>
      <vt:lpstr>The TDR baseline</vt:lpstr>
      <vt:lpstr>TDR Baseline</vt:lpstr>
      <vt:lpstr>DTC lattice parameters options</vt:lpstr>
      <vt:lpstr>RF Parameters</vt:lpstr>
      <vt:lpstr>CFS Criteria</vt:lpstr>
      <vt:lpstr>Costs</vt:lpstr>
      <vt:lpstr>e+ longitudinal acceptance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 BTR Close Out</dc:title>
  <dc:creator>Nicholas Walker</dc:creator>
  <cp:lastModifiedBy>Nicholas Walker</cp:lastModifiedBy>
  <cp:revision>8</cp:revision>
  <dcterms:created xsi:type="dcterms:W3CDTF">2011-07-08T11:42:42Z</dcterms:created>
  <dcterms:modified xsi:type="dcterms:W3CDTF">2011-07-08T12:46:37Z</dcterms:modified>
</cp:coreProperties>
</file>