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67" r:id="rId3"/>
  </p:sldMasterIdLst>
  <p:notesMasterIdLst>
    <p:notesMasterId r:id="rId32"/>
  </p:notesMasterIdLst>
  <p:handoutMasterIdLst>
    <p:handoutMasterId r:id="rId33"/>
  </p:handoutMasterIdLst>
  <p:sldIdLst>
    <p:sldId id="269" r:id="rId4"/>
    <p:sldId id="270" r:id="rId5"/>
    <p:sldId id="280" r:id="rId6"/>
    <p:sldId id="274" r:id="rId7"/>
    <p:sldId id="281" r:id="rId8"/>
    <p:sldId id="275" r:id="rId9"/>
    <p:sldId id="282" r:id="rId10"/>
    <p:sldId id="283" r:id="rId11"/>
    <p:sldId id="284" r:id="rId12"/>
    <p:sldId id="285" r:id="rId13"/>
    <p:sldId id="286" r:id="rId14"/>
    <p:sldId id="287" r:id="rId15"/>
    <p:sldId id="276" r:id="rId16"/>
    <p:sldId id="288" r:id="rId17"/>
    <p:sldId id="271" r:id="rId18"/>
    <p:sldId id="259" r:id="rId19"/>
    <p:sldId id="289" r:id="rId20"/>
    <p:sldId id="278" r:id="rId21"/>
    <p:sldId id="268" r:id="rId22"/>
    <p:sldId id="260" r:id="rId23"/>
    <p:sldId id="261" r:id="rId24"/>
    <p:sldId id="262" r:id="rId25"/>
    <p:sldId id="263" r:id="rId26"/>
    <p:sldId id="264" r:id="rId27"/>
    <p:sldId id="266" r:id="rId28"/>
    <p:sldId id="267" r:id="rId29"/>
    <p:sldId id="257" r:id="rId30"/>
    <p:sldId id="258" r:id="rId31"/>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65" autoAdjust="0"/>
  </p:normalViewPr>
  <p:slideViewPr>
    <p:cSldViewPr snapToGrid="0" snapToObjects="1">
      <p:cViewPr varScale="1">
        <p:scale>
          <a:sx n="101" d="100"/>
          <a:sy n="101" d="100"/>
        </p:scale>
        <p:origin x="-128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notesMaster" Target="notesMasters/notesMaster1.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theme" Target="theme/theme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888C3C-201F-A946-A665-9803F8E00223}" type="datetimeFigureOut">
              <a:rPr kumimoji="1" lang="ja-JP" altLang="en-US" smtClean="0"/>
              <a:t>11/06/02</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BF4913-1799-954A-AF34-339C78D3CEFA}" type="slidenum">
              <a:rPr kumimoji="1" lang="ja-JP" altLang="en-US" smtClean="0"/>
              <a:t>‹#›</a:t>
            </a:fld>
            <a:endParaRPr kumimoji="1" lang="ja-JP" altLang="en-US"/>
          </a:p>
        </p:txBody>
      </p:sp>
    </p:spTree>
    <p:extLst>
      <p:ext uri="{BB962C8B-B14F-4D97-AF65-F5344CB8AC3E}">
        <p14:creationId xmlns:p14="http://schemas.microsoft.com/office/powerpoint/2010/main" val="10954969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3F4211-663B-814B-981E-255E1969B1F2}" type="datetimeFigureOut">
              <a:rPr lang="ja-JP" altLang="en-US" smtClean="0"/>
              <a:t>11/06/02</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13F56C-C502-2241-92A3-C54598CE18D0}" type="slidenum">
              <a:rPr lang="ja-JP" altLang="en-US" smtClean="0"/>
              <a:t>‹#›</a:t>
            </a:fld>
            <a:endParaRPr lang="ja-JP" altLang="en-US"/>
          </a:p>
        </p:txBody>
      </p:sp>
    </p:spTree>
    <p:extLst>
      <p:ext uri="{BB962C8B-B14F-4D97-AF65-F5344CB8AC3E}">
        <p14:creationId xmlns:p14="http://schemas.microsoft.com/office/powerpoint/2010/main" val="120543176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solidFill>
                  <a:prstClr val="black"/>
                </a:solidFill>
                <a:latin typeface="Calibri"/>
              </a:rPr>
              <a:pPr/>
              <a:t>7</a:t>
            </a:fld>
            <a:endParaRPr lang="en-US">
              <a:solidFill>
                <a:prstClr val="black"/>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solidFill>
                  <a:prstClr val="black"/>
                </a:solidFill>
                <a:latin typeface="Calibri"/>
              </a:rPr>
              <a:pPr/>
              <a:t>8</a:t>
            </a:fld>
            <a:endParaRPr lang="en-US">
              <a:solidFill>
                <a:prstClr val="black"/>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solidFill>
                  <a:prstClr val="black"/>
                </a:solidFill>
                <a:latin typeface="Calibri"/>
              </a:rPr>
              <a:pPr/>
              <a:t>9</a:t>
            </a:fld>
            <a:endParaRPr lang="en-US">
              <a:solidFill>
                <a:prstClr val="black"/>
              </a:solidFill>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solidFill>
                  <a:prstClr val="black"/>
                </a:solidFill>
                <a:latin typeface="Calibri"/>
              </a:rPr>
              <a:pPr/>
              <a:t>10</a:t>
            </a:fld>
            <a:endParaRPr lang="en-US">
              <a:solidFill>
                <a:prstClr val="black"/>
              </a:solidFill>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solidFill>
                  <a:prstClr val="black"/>
                </a:solidFill>
                <a:latin typeface="Calibri"/>
              </a:rPr>
              <a:pPr/>
              <a:t>11</a:t>
            </a:fld>
            <a:endParaRPr lang="en-US">
              <a:solidFill>
                <a:prstClr val="black"/>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solidFill>
                  <a:prstClr val="black"/>
                </a:solidFill>
                <a:latin typeface="Calibri"/>
              </a:rPr>
              <a:pPr/>
              <a:t>12</a:t>
            </a:fld>
            <a:endParaRPr lang="en-US">
              <a:solidFill>
                <a:prstClr val="black"/>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A613F56C-C502-2241-92A3-C54598CE18D0}" type="slidenum">
              <a:rPr lang="ja-JP" altLang="en-US" smtClean="0"/>
              <a:t>20</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jpeg"/><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 Id="rId3" Type="http://schemas.openxmlformats.org/officeDocument/2006/relationships/image" Target="../media/image4.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altLang="ja-JP" smtClean="0">
                <a:solidFill>
                  <a:srgbClr val="000000"/>
                </a:solidFill>
                <a:latin typeface="Arial"/>
                <a:ea typeface="Arial Unicode MS"/>
                <a:cs typeface="Arial Unicode MS"/>
              </a:rPr>
              <a:t>SCRF 01-June-2011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altLang="ja-JP" smtClean="0">
                <a:latin typeface="Arial"/>
                <a:ea typeface="Arial Unicode MS"/>
                <a:cs typeface="Arial Unicode MS"/>
              </a:rPr>
              <a:t>SERF WebEx Meeting</a:t>
            </a:r>
            <a:endParaRPr lang="en-US">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76868707"/>
      </p:ext>
    </p:extLst>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SCRF 01-June-2011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tLang="ja-JP" smtClean="0">
                <a:latin typeface="Arial"/>
                <a:ea typeface="Arial Unicode MS"/>
                <a:cs typeface="Arial Unicode MS"/>
              </a:rPr>
              <a:t>SERF WebEx Meeting</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8196297"/>
      </p:ext>
    </p:extLst>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SCRF 01-June-2011</a:t>
            </a:r>
            <a:endParaRPr lang="en-US" altLang="ja-JP">
              <a:solidFill>
                <a:srgbClr val="000000"/>
              </a:solidFill>
              <a:latin typeface="Arial"/>
              <a:ea typeface="Arial Unicode MS"/>
              <a:cs typeface="Arial Unicode MS"/>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SERF WebEx Meeting</a:t>
            </a:r>
            <a:endParaRPr lang="en-US" altLang="ja-JP">
              <a:latin typeface="Arial"/>
              <a:ea typeface="Arial Unicode MS"/>
              <a:cs typeface="Arial Unicode MS"/>
            </a:endParaRP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80243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SCRF 01-June-2011</a:t>
            </a:r>
            <a:endParaRPr lang="en-US" altLang="ja-JP">
              <a:solidFill>
                <a:srgbClr val="000000"/>
              </a:solidFill>
              <a:latin typeface="Arial"/>
              <a:ea typeface="Arial Unicode MS"/>
              <a:cs typeface="Arial Unicode MS"/>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SERF WebEx Meeting</a:t>
            </a:r>
            <a:endParaRPr lang="en-US" altLang="ja-JP">
              <a:latin typeface="Arial"/>
              <a:ea typeface="Arial Unicode MS"/>
              <a:cs typeface="Arial Unicode MS"/>
            </a:endParaRPr>
          </a:p>
        </p:txBody>
      </p:sp>
      <p:sp>
        <p:nvSpPr>
          <p:cNvPr id="5" name="Rectangle 6"/>
          <p:cNvSpPr>
            <a:spLocks noGrp="1" noChangeArrowheads="1"/>
          </p:cNvSpPr>
          <p:nvPr>
            <p:ph type="sldNum" sz="quarter" idx="12"/>
          </p:nvPr>
        </p:nvSpPr>
        <p:spPr>
          <a:ln/>
        </p:spPr>
        <p:txBody>
          <a:bodyPr/>
          <a:lstStyle>
            <a:lvl1pPr>
              <a:defRPr/>
            </a:lvl1pPr>
          </a:lstStyle>
          <a:p>
            <a:pPr>
              <a:defRPr/>
            </a:pPr>
            <a:fld id="{FEB85ABE-900B-5F41-A7E2-B293305521C4}"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588927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498975"/>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SCRF 01-June-2011</a:t>
            </a:r>
            <a:endParaRPr lang="en-US" altLang="ja-JP">
              <a:solidFill>
                <a:srgbClr val="000000"/>
              </a:solidFill>
              <a:latin typeface="Arial"/>
              <a:ea typeface="Arial Unicode MS"/>
              <a:cs typeface="Arial Unicode MS"/>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SERF WebEx Meeting</a:t>
            </a:r>
            <a:endParaRPr lang="en-US" altLang="ja-JP">
              <a:latin typeface="Arial"/>
              <a:ea typeface="Arial Unicode MS"/>
              <a:cs typeface="Arial Unicode MS"/>
            </a:endParaRP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5126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SCRF 01-June-2011</a:t>
            </a:r>
            <a:endParaRPr lang="en-US" altLang="ja-JP">
              <a:solidFill>
                <a:srgbClr val="000000"/>
              </a:solidFill>
              <a:latin typeface="Arial"/>
              <a:ea typeface="Arial Unicode MS"/>
              <a:cs typeface="Arial Unicode MS"/>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SERF WebEx Meeting</a:t>
            </a:r>
            <a:endParaRPr lang="en-US" altLang="ja-JP">
              <a:latin typeface="Arial"/>
              <a:ea typeface="Arial Unicode MS"/>
              <a:cs typeface="Arial Unicode MS"/>
            </a:endParaRPr>
          </a:p>
        </p:txBody>
      </p:sp>
      <p:sp>
        <p:nvSpPr>
          <p:cNvPr id="7" name="Rectangle 6"/>
          <p:cNvSpPr>
            <a:spLocks noGrp="1" noChangeArrowheads="1"/>
          </p:cNvSpPr>
          <p:nvPr>
            <p:ph type="sldNum" sz="quarter" idx="12"/>
          </p:nvPr>
        </p:nvSpPr>
        <p:spPr>
          <a:ln/>
        </p:spPr>
        <p:txBody>
          <a:bodyPr/>
          <a:lstStyle>
            <a:lvl1pPr>
              <a:defRPr/>
            </a:lvl1pPr>
          </a:lstStyle>
          <a:p>
            <a:pPr>
              <a:defRPr/>
            </a:pPr>
            <a:fld id="{F8030828-FE26-3E4D-A039-A91FF753D8C0}"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833006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527209316"/>
      </p:ext>
    </p:extLst>
  </p:cSld>
  <p:clrMapOvr>
    <a:masterClrMapping/>
  </p:clrMapOvr>
  <p:transition xmlns:p14="http://schemas.microsoft.com/office/powerpoint/2010/mai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73397355"/>
      </p:ext>
    </p:extLst>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684714959"/>
      </p:ext>
    </p:extLst>
  </p:cSld>
  <p:clrMapOvr>
    <a:masterClrMapping/>
  </p:clrMapOvr>
  <p:transition xmlns:p14="http://schemas.microsoft.com/office/powerpoint/2010/mai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519774592"/>
      </p:ext>
    </p:extLst>
  </p:cSld>
  <p:clrMapOvr>
    <a:masterClrMapping/>
  </p:clrMapOvr>
  <p:transition xmlns:p14="http://schemas.microsoft.com/office/powerpoint/2010/mai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38461847"/>
      </p:ext>
    </p:extLst>
  </p:cSld>
  <p:clrMapOvr>
    <a:masterClrMapping/>
  </p:clrMapOvr>
  <p:transition xmlns:p14="http://schemas.microsoft.com/office/powerpoint/2010/mai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68325647"/>
      </p:ext>
    </p:extLst>
  </p:cSld>
  <p:clrMapOvr>
    <a:masterClrMapping/>
  </p:clrMapOvr>
  <p:transition xmlns:p14="http://schemas.microsoft.com/office/powerpoint/2010/mai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209343684"/>
      </p:ext>
    </p:extLst>
  </p:cSld>
  <p:clrMapOvr>
    <a:masterClrMapping/>
  </p:clrMapOvr>
  <p:transition xmlns:p14="http://schemas.microsoft.com/office/powerpoint/2010/mai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68556807"/>
      </p:ext>
    </p:extLst>
  </p:cSld>
  <p:clrMapOvr>
    <a:masterClrMapping/>
  </p:clrMapOvr>
  <p:transition xmlns:p14="http://schemas.microsoft.com/office/powerpoint/2010/mai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08259627"/>
      </p:ext>
    </p:extLst>
  </p:cSld>
  <p:clrMapOvr>
    <a:masterClrMapping/>
  </p:clrMapOvr>
  <p:transition xmlns:p14="http://schemas.microsoft.com/office/powerpoint/2010/mai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774792658"/>
      </p:ext>
    </p:extLst>
  </p:cSld>
  <p:clrMapOvr>
    <a:masterClrMapping/>
  </p:clrMapOvr>
  <p:transition xmlns:p14="http://schemas.microsoft.com/office/powerpoint/2010/mai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670179035"/>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r>
              <a:rPr lang="en-US" altLang="ja-JP" smtClean="0"/>
              <a:t>SCRF 01-June-2011</a:t>
            </a:r>
            <a:endParaRPr lang="ja-JP" altLang="en-US"/>
          </a:p>
        </p:txBody>
      </p:sp>
      <p:sp>
        <p:nvSpPr>
          <p:cNvPr id="6" name="フッター プレースホルダ 5"/>
          <p:cNvSpPr>
            <a:spLocks noGrp="1"/>
          </p:cNvSpPr>
          <p:nvPr>
            <p:ph type="ftr" sz="quarter" idx="11"/>
          </p:nvPr>
        </p:nvSpPr>
        <p:spPr/>
        <p:txBody>
          <a:bodyPr/>
          <a:lstStyle/>
          <a:p>
            <a:r>
              <a:rPr lang="en-US" altLang="ja-JP" smtClean="0"/>
              <a:t>SERF WebEx Meeting</a:t>
            </a:r>
            <a:endParaRPr lang="ja-JP" altLang="en-US"/>
          </a:p>
        </p:txBody>
      </p:sp>
      <p:sp>
        <p:nvSpPr>
          <p:cNvPr id="7" name="スライド番号プレースホルダ 6"/>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r>
              <a:rPr lang="en-US" altLang="ja-JP" smtClean="0"/>
              <a:t>SCRF 01-June-2011</a:t>
            </a:r>
            <a:endParaRPr lang="ja-JP" altLang="en-US"/>
          </a:p>
        </p:txBody>
      </p:sp>
      <p:sp>
        <p:nvSpPr>
          <p:cNvPr id="8" name="フッター プレースホルダ 7"/>
          <p:cNvSpPr>
            <a:spLocks noGrp="1"/>
          </p:cNvSpPr>
          <p:nvPr>
            <p:ph type="ftr" sz="quarter" idx="11"/>
          </p:nvPr>
        </p:nvSpPr>
        <p:spPr/>
        <p:txBody>
          <a:bodyPr/>
          <a:lstStyle/>
          <a:p>
            <a:r>
              <a:rPr lang="en-US" altLang="ja-JP" smtClean="0"/>
              <a:t>SERF WebEx Meeting</a:t>
            </a:r>
            <a:endParaRPr lang="ja-JP" altLang="en-US"/>
          </a:p>
        </p:txBody>
      </p:sp>
      <p:sp>
        <p:nvSpPr>
          <p:cNvPr id="9" name="スライド番号プレースホルダ 8"/>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r>
              <a:rPr lang="en-US" altLang="ja-JP" smtClean="0"/>
              <a:t>SCRF 01-June-2011</a:t>
            </a:r>
            <a:endParaRPr lang="ja-JP" altLang="en-US"/>
          </a:p>
        </p:txBody>
      </p:sp>
      <p:sp>
        <p:nvSpPr>
          <p:cNvPr id="4" name="フッター プレースホルダ 3"/>
          <p:cNvSpPr>
            <a:spLocks noGrp="1"/>
          </p:cNvSpPr>
          <p:nvPr>
            <p:ph type="ftr" sz="quarter" idx="11"/>
          </p:nvPr>
        </p:nvSpPr>
        <p:spPr/>
        <p:txBody>
          <a:bodyPr/>
          <a:lstStyle/>
          <a:p>
            <a:r>
              <a:rPr lang="en-US" altLang="ja-JP" smtClean="0"/>
              <a:t>SERF WebEx Meeting</a:t>
            </a:r>
            <a:endParaRPr lang="ja-JP" altLang="en-US"/>
          </a:p>
        </p:txBody>
      </p:sp>
      <p:sp>
        <p:nvSpPr>
          <p:cNvPr id="5" name="スライド番号プレースホルダ 4"/>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smtClean="0"/>
              <a:t>SCRF 01-June-2011</a:t>
            </a:r>
            <a:endParaRPr lang="ja-JP" altLang="en-US"/>
          </a:p>
        </p:txBody>
      </p:sp>
      <p:sp>
        <p:nvSpPr>
          <p:cNvPr id="3" name="フッター プレースホルダ 2"/>
          <p:cNvSpPr>
            <a:spLocks noGrp="1"/>
          </p:cNvSpPr>
          <p:nvPr>
            <p:ph type="ftr" sz="quarter" idx="11"/>
          </p:nvPr>
        </p:nvSpPr>
        <p:spPr/>
        <p:txBody>
          <a:bodyPr/>
          <a:lstStyle/>
          <a:p>
            <a:r>
              <a:rPr lang="en-US" altLang="ja-JP" smtClean="0"/>
              <a:t>SERF WebEx Meeting</a:t>
            </a:r>
            <a:endParaRPr lang="ja-JP" altLang="en-US"/>
          </a:p>
        </p:txBody>
      </p:sp>
      <p:sp>
        <p:nvSpPr>
          <p:cNvPr id="4" name="スライド番号プレースホルダ 3"/>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SCRF 01-June-2011</a:t>
            </a:r>
            <a:endParaRPr lang="ja-JP" altLang="en-US"/>
          </a:p>
        </p:txBody>
      </p:sp>
      <p:sp>
        <p:nvSpPr>
          <p:cNvPr id="6" name="フッター プレースホルダ 5"/>
          <p:cNvSpPr>
            <a:spLocks noGrp="1"/>
          </p:cNvSpPr>
          <p:nvPr>
            <p:ph type="ftr" sz="quarter" idx="11"/>
          </p:nvPr>
        </p:nvSpPr>
        <p:spPr/>
        <p:txBody>
          <a:bodyPr/>
          <a:lstStyle/>
          <a:p>
            <a:r>
              <a:rPr lang="en-US" altLang="ja-JP" smtClean="0"/>
              <a:t>SERF WebEx Meeting</a:t>
            </a:r>
            <a:endParaRPr lang="ja-JP" altLang="en-US"/>
          </a:p>
        </p:txBody>
      </p:sp>
      <p:sp>
        <p:nvSpPr>
          <p:cNvPr id="7" name="スライド番号プレースホルダ 6"/>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SCRF 01-June-2011</a:t>
            </a:r>
            <a:endParaRPr lang="ja-JP" altLang="en-US"/>
          </a:p>
        </p:txBody>
      </p:sp>
      <p:sp>
        <p:nvSpPr>
          <p:cNvPr id="6" name="フッター プレースホルダ 5"/>
          <p:cNvSpPr>
            <a:spLocks noGrp="1"/>
          </p:cNvSpPr>
          <p:nvPr>
            <p:ph type="ftr" sz="quarter" idx="11"/>
          </p:nvPr>
        </p:nvSpPr>
        <p:spPr/>
        <p:txBody>
          <a:bodyPr/>
          <a:lstStyle/>
          <a:p>
            <a:r>
              <a:rPr lang="en-US" altLang="ja-JP" smtClean="0"/>
              <a:t>SERF WebEx Meeting</a:t>
            </a:r>
            <a:endParaRPr lang="ja-JP" altLang="en-US"/>
          </a:p>
        </p:txBody>
      </p:sp>
      <p:sp>
        <p:nvSpPr>
          <p:cNvPr id="7" name="スライド番号プレースホルダ 6"/>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theme" Target="../theme/theme2.xml"/><Relationship Id="rId8" Type="http://schemas.openxmlformats.org/officeDocument/2006/relationships/image" Target="../media/image1.jpeg"/><Relationship Id="rId9" Type="http://schemas.openxmlformats.org/officeDocument/2006/relationships/image" Target="../media/image2.png"/><Relationship Id="rId10" Type="http://schemas.openxmlformats.org/officeDocument/2006/relationships/image" Target="../media/image3.jpeg"/><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8.xml"/><Relationship Id="rId12" Type="http://schemas.openxmlformats.org/officeDocument/2006/relationships/theme" Target="../theme/theme3.xml"/><Relationship Id="rId13" Type="http://schemas.openxmlformats.org/officeDocument/2006/relationships/image" Target="../media/image4.jpeg"/><Relationship Id="rId14" Type="http://schemas.openxmlformats.org/officeDocument/2006/relationships/image" Target="../media/image2.png"/><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smtClean="0"/>
              <a:t>SCRF 01-June-2011</a:t>
            </a:r>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smtClean="0"/>
              <a:t>SERF WebEx Meeting</a:t>
            </a: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8515B-6B6A-BE42-BC36-C2FDB1406A91}"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smtClean="0">
                <a:solidFill>
                  <a:srgbClr val="000000"/>
                </a:solidFill>
                <a:latin typeface="Arial"/>
                <a:ea typeface="Arial Unicode MS"/>
                <a:cs typeface="Arial Unicode MS"/>
              </a:rPr>
              <a:t>SCRF 01-June-2011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tLang="ja-JP" smtClean="0">
                <a:latin typeface="Arial"/>
                <a:ea typeface="Arial Unicode MS"/>
                <a:cs typeface="Arial Unicode MS"/>
              </a:rPr>
              <a:t>SERF WebEx Meeting</a:t>
            </a:r>
            <a:endParaRPr kumimoji="0" lang="en-US">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val="1953005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ransition xmlns:p14="http://schemas.microsoft.com/office/powerpoint/2010/mai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0">
          <a:solidFill>
            <a:srgbClr val="3366FF"/>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smtClean="0">
                <a:solidFill>
                  <a:srgbClr val="000000"/>
                </a:solidFill>
                <a:latin typeface="Arial"/>
                <a:ea typeface="Arial Unicode MS"/>
                <a:cs typeface="Arial Unicode MS"/>
              </a:rPr>
              <a:t>01/06/2011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smtClean="0">
                <a:latin typeface="Arial"/>
                <a:ea typeface="Arial Unicode MS"/>
                <a:cs typeface="Arial Unicode MS"/>
              </a:rPr>
              <a:t>NML RF Unit</a:t>
            </a:r>
            <a:endParaRPr kumimoji="0" lang="en-US">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3"/>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4"/>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3"/>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val="138931314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ransition xmlns:p14="http://schemas.microsoft.com/office/powerpoint/2010/mai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5.xml"/><Relationship Id="rId3" Type="http://schemas.openxmlformats.org/officeDocument/2006/relationships/image" Target="../media/image6.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 Id="rId3" Type="http://schemas.openxmlformats.org/officeDocument/2006/relationships/image" Target="../media/image7.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363491"/>
            <a:ext cx="7772400" cy="1128318"/>
          </a:xfrm>
        </p:spPr>
        <p:txBody>
          <a:bodyPr>
            <a:normAutofit fontScale="90000"/>
          </a:bodyPr>
          <a:lstStyle/>
          <a:p>
            <a:r>
              <a:rPr lang="en-US" altLang="ja-JP" b="1" dirty="0" smtClean="0"/>
              <a:t>SCRF Monthly WebEx Meeting</a:t>
            </a:r>
            <a:br>
              <a:rPr lang="en-US" altLang="ja-JP" b="1" dirty="0" smtClean="0"/>
            </a:br>
            <a:r>
              <a:rPr lang="en-US" altLang="ja-JP" b="1" dirty="0" smtClean="0"/>
              <a:t>June, </a:t>
            </a:r>
            <a:r>
              <a:rPr lang="en-US" altLang="ja-JP" b="1" dirty="0"/>
              <a:t>1</a:t>
            </a:r>
            <a:r>
              <a:rPr lang="en-US" altLang="ja-JP" b="1" dirty="0" smtClean="0"/>
              <a:t>, 2011</a:t>
            </a:r>
            <a:endParaRPr lang="ja-JP" altLang="en-US" b="1" dirty="0"/>
          </a:p>
        </p:txBody>
      </p:sp>
      <p:sp>
        <p:nvSpPr>
          <p:cNvPr id="3" name="サブタイトル 2"/>
          <p:cNvSpPr>
            <a:spLocks noGrp="1"/>
          </p:cNvSpPr>
          <p:nvPr>
            <p:ph type="subTitle" idx="1"/>
          </p:nvPr>
        </p:nvSpPr>
        <p:spPr>
          <a:xfrm>
            <a:off x="457200" y="1685567"/>
            <a:ext cx="8221095" cy="4522835"/>
          </a:xfrm>
          <a:ln>
            <a:solidFill>
              <a:srgbClr val="4F81BD"/>
            </a:solidFill>
          </a:ln>
        </p:spPr>
        <p:txBody>
          <a:bodyPr>
            <a:normAutofit fontScale="55000" lnSpcReduction="20000"/>
          </a:bodyPr>
          <a:lstStyle/>
          <a:p>
            <a:pPr marL="514350" indent="-514350" algn="l">
              <a:buFont typeface="+mj-lt"/>
              <a:buAutoNum type="arabicPeriod"/>
            </a:pPr>
            <a:r>
              <a:rPr lang="en-US" altLang="ja-JP" sz="3636" dirty="0" smtClean="0">
                <a:solidFill>
                  <a:srgbClr val="3366FF"/>
                </a:solidFill>
              </a:rPr>
              <a:t>Report from </a:t>
            </a:r>
            <a:r>
              <a:rPr lang="en-US" altLang="ja-JP" sz="3636" dirty="0" err="1" smtClean="0">
                <a:solidFill>
                  <a:srgbClr val="3366FF"/>
                </a:solidFill>
              </a:rPr>
              <a:t>PMs</a:t>
            </a:r>
            <a:r>
              <a:rPr lang="en-US" altLang="ja-JP" sz="3636" dirty="0" smtClean="0">
                <a:solidFill>
                  <a:srgbClr val="3366FF"/>
                </a:solidFill>
              </a:rPr>
              <a:t> 		(15 min.)</a:t>
            </a:r>
          </a:p>
          <a:p>
            <a:pPr marL="971550" lvl="1" indent="-514350" algn="l">
              <a:buAutoNum type="arabicPeriod"/>
            </a:pPr>
            <a:r>
              <a:rPr lang="en-US" altLang="ja-JP" sz="2909" dirty="0" smtClean="0">
                <a:solidFill>
                  <a:srgbClr val="000090"/>
                </a:solidFill>
              </a:rPr>
              <a:t>GDE SCRF related meeting plan in 2011~2012 (PMs)   </a:t>
            </a:r>
          </a:p>
          <a:p>
            <a:pPr marL="971550" lvl="1" indent="-514350" algn="l">
              <a:buAutoNum type="arabicPeriod"/>
            </a:pPr>
            <a:r>
              <a:rPr lang="en-US" altLang="ja-JP" sz="2909" dirty="0" smtClean="0">
                <a:solidFill>
                  <a:srgbClr val="000090"/>
                </a:solidFill>
              </a:rPr>
              <a:t>Report from ILC-PAC (M.R.) </a:t>
            </a:r>
          </a:p>
          <a:p>
            <a:pPr marL="971550" lvl="1" indent="-514350" algn="l">
              <a:buAutoNum type="arabicPeriod"/>
            </a:pPr>
            <a:r>
              <a:rPr lang="en-US" altLang="ja-JP" sz="2909" dirty="0" smtClean="0">
                <a:solidFill>
                  <a:srgbClr val="000090"/>
                </a:solidFill>
              </a:rPr>
              <a:t>Progress in </a:t>
            </a:r>
            <a:r>
              <a:rPr lang="en-US" altLang="ja-JP" sz="2909" dirty="0" err="1" smtClean="0">
                <a:solidFill>
                  <a:srgbClr val="000090"/>
                </a:solidFill>
              </a:rPr>
              <a:t>PMs</a:t>
            </a:r>
            <a:r>
              <a:rPr lang="en-US" altLang="ja-JP" sz="2909" dirty="0" smtClean="0">
                <a:solidFill>
                  <a:srgbClr val="000090"/>
                </a:solidFill>
              </a:rPr>
              <a:t> visiting industrial partners (A. Y.)  </a:t>
            </a:r>
          </a:p>
          <a:p>
            <a:pPr marL="971550" lvl="1" indent="-514350" algn="l">
              <a:buAutoNum type="arabicPeriod"/>
            </a:pPr>
            <a:r>
              <a:rPr lang="en-US" altLang="ja-JP" sz="2909" dirty="0" smtClean="0">
                <a:solidFill>
                  <a:srgbClr val="000090"/>
                </a:solidFill>
              </a:rPr>
              <a:t>Plan for the workshop on SCRF Cavity Technology and Industrialization   (JK/AY)</a:t>
            </a:r>
          </a:p>
          <a:p>
            <a:pPr marL="514350" indent="-514350" algn="l">
              <a:buAutoNum type="arabicPeriod"/>
            </a:pPr>
            <a:r>
              <a:rPr lang="en-US" altLang="ja-JP" sz="3636" dirty="0" smtClean="0">
                <a:solidFill>
                  <a:srgbClr val="3366FF"/>
                </a:solidFill>
              </a:rPr>
              <a:t>Report from  TA Group Leaders</a:t>
            </a:r>
          </a:p>
          <a:p>
            <a:pPr marL="971550" lvl="1" indent="-514350" algn="l">
              <a:buAutoNum type="arabicPeriod"/>
            </a:pPr>
            <a:r>
              <a:rPr lang="en-US" altLang="ja-JP" sz="2909" dirty="0" smtClean="0">
                <a:solidFill>
                  <a:srgbClr val="000090"/>
                </a:solidFill>
              </a:rPr>
              <a:t>Cavity Gradient R&amp;D: 		R. </a:t>
            </a:r>
            <a:r>
              <a:rPr lang="en-US" altLang="ja-JP" sz="2909" dirty="0" err="1" smtClean="0">
                <a:solidFill>
                  <a:srgbClr val="000090"/>
                </a:solidFill>
              </a:rPr>
              <a:t>Geng</a:t>
            </a:r>
            <a:endParaRPr lang="en-US" altLang="ja-JP" sz="2909" dirty="0" smtClean="0">
              <a:solidFill>
                <a:srgbClr val="000090"/>
              </a:solidFill>
            </a:endParaRPr>
          </a:p>
          <a:p>
            <a:pPr marL="971550" lvl="1" indent="-514350" algn="l">
              <a:buAutoNum type="arabicPeriod"/>
            </a:pPr>
            <a:r>
              <a:rPr lang="en-US" altLang="ja-JP" sz="2909" dirty="0" smtClean="0">
                <a:solidFill>
                  <a:srgbClr val="000090"/>
                </a:solidFill>
              </a:rPr>
              <a:t>Cavity Integration: 			H. </a:t>
            </a:r>
            <a:r>
              <a:rPr lang="en-US" altLang="ja-JP" sz="2909" dirty="0" err="1" smtClean="0">
                <a:solidFill>
                  <a:srgbClr val="000090"/>
                </a:solidFill>
              </a:rPr>
              <a:t>Hayano</a:t>
            </a:r>
            <a:endParaRPr lang="en-US" altLang="ja-JP" sz="2909" dirty="0" smtClean="0">
              <a:solidFill>
                <a:srgbClr val="000090"/>
              </a:solidFill>
            </a:endParaRPr>
          </a:p>
          <a:p>
            <a:pPr marL="971550" lvl="1" indent="-514350" algn="l">
              <a:buAutoNum type="arabicPeriod"/>
            </a:pPr>
            <a:r>
              <a:rPr lang="en-US" altLang="ja-JP" sz="2909" dirty="0" err="1" smtClean="0">
                <a:solidFill>
                  <a:srgbClr val="000090"/>
                </a:solidFill>
              </a:rPr>
              <a:t>Cryomodule</a:t>
            </a:r>
            <a:r>
              <a:rPr lang="en-US" altLang="ja-JP" sz="2909" dirty="0" smtClean="0">
                <a:solidFill>
                  <a:srgbClr val="000090"/>
                </a:solidFill>
              </a:rPr>
              <a:t>: 				P. </a:t>
            </a:r>
            <a:r>
              <a:rPr lang="en-US" altLang="ja-JP" sz="2909" dirty="0" err="1" smtClean="0">
                <a:solidFill>
                  <a:srgbClr val="000090"/>
                </a:solidFill>
              </a:rPr>
              <a:t>Pierini</a:t>
            </a:r>
            <a:r>
              <a:rPr lang="en-US" altLang="ja-JP" sz="2909" dirty="0" smtClean="0">
                <a:solidFill>
                  <a:srgbClr val="000090"/>
                </a:solidFill>
              </a:rPr>
              <a:t> </a:t>
            </a:r>
          </a:p>
          <a:p>
            <a:pPr marL="971550" lvl="1" indent="-514350" algn="l">
              <a:buAutoNum type="arabicPeriod"/>
            </a:pPr>
            <a:r>
              <a:rPr lang="en-US" altLang="ja-JP" sz="2909" dirty="0" smtClean="0">
                <a:solidFill>
                  <a:srgbClr val="000090"/>
                </a:solidFill>
              </a:rPr>
              <a:t>Cryogenics:				T. Peterson</a:t>
            </a:r>
          </a:p>
          <a:p>
            <a:pPr marL="971550" lvl="1" indent="-514350" algn="l">
              <a:buAutoNum type="arabicPeriod"/>
            </a:pPr>
            <a:r>
              <a:rPr lang="en-US" altLang="ja-JP" sz="2909" dirty="0" smtClean="0">
                <a:solidFill>
                  <a:srgbClr val="000090"/>
                </a:solidFill>
              </a:rPr>
              <a:t>HLRF:					S. Fukuda &amp; C. </a:t>
            </a:r>
            <a:r>
              <a:rPr lang="en-US" altLang="ja-JP" sz="2909" dirty="0" err="1" smtClean="0">
                <a:solidFill>
                  <a:srgbClr val="000090"/>
                </a:solidFill>
              </a:rPr>
              <a:t>Nantista</a:t>
            </a:r>
            <a:endParaRPr lang="en-US" altLang="ja-JP" sz="2909" dirty="0" smtClean="0">
              <a:solidFill>
                <a:srgbClr val="000090"/>
              </a:solidFill>
            </a:endParaRPr>
          </a:p>
          <a:p>
            <a:pPr marL="971550" lvl="1" indent="-514350" algn="l">
              <a:buAutoNum type="arabicPeriod"/>
            </a:pPr>
            <a:r>
              <a:rPr lang="en-US" altLang="ja-JP" sz="2909" dirty="0" smtClean="0">
                <a:solidFill>
                  <a:srgbClr val="000090"/>
                </a:solidFill>
              </a:rPr>
              <a:t>ML Integration:				C. </a:t>
            </a:r>
            <a:r>
              <a:rPr lang="en-US" altLang="ja-JP" sz="2909" dirty="0" err="1" smtClean="0">
                <a:solidFill>
                  <a:srgbClr val="000090"/>
                </a:solidFill>
              </a:rPr>
              <a:t>Adolphsen</a:t>
            </a:r>
            <a:endParaRPr lang="en-US" altLang="ja-JP" sz="2909" dirty="0" smtClean="0">
              <a:solidFill>
                <a:srgbClr val="000090"/>
              </a:solidFill>
            </a:endParaRPr>
          </a:p>
          <a:p>
            <a:pPr marL="514350" indent="-514350" algn="l">
              <a:buAutoNum type="arabicPeriod" startAt="3"/>
            </a:pPr>
            <a:r>
              <a:rPr lang="en-US" altLang="ja-JP" sz="3636" dirty="0" smtClean="0">
                <a:solidFill>
                  <a:srgbClr val="3366FF"/>
                </a:solidFill>
              </a:rPr>
              <a:t>Special Discussions		(30 min.)</a:t>
            </a:r>
            <a:endParaRPr lang="en-US" altLang="ja-JP" sz="2909" dirty="0" smtClean="0">
              <a:solidFill>
                <a:srgbClr val="000090"/>
              </a:solidFill>
            </a:endParaRPr>
          </a:p>
          <a:p>
            <a:pPr marL="971550" lvl="1" indent="-514350" algn="l">
              <a:buFont typeface="+mj-lt"/>
              <a:buAutoNum type="arabicPeriod"/>
            </a:pPr>
            <a:r>
              <a:rPr lang="en-US" altLang="ja-JP" sz="2909" dirty="0" smtClean="0">
                <a:solidFill>
                  <a:srgbClr val="000090"/>
                </a:solidFill>
              </a:rPr>
              <a:t>Proposal for S1-Global progress report and discussion in TTC, Beijing, December (AY)</a:t>
            </a:r>
          </a:p>
          <a:p>
            <a:pPr marL="971550" lvl="1" indent="-514350" algn="l">
              <a:buFont typeface="+mj-lt"/>
              <a:buAutoNum type="arabicPeriod"/>
            </a:pPr>
            <a:r>
              <a:rPr lang="en-US" altLang="ja-JP" sz="2909" dirty="0" smtClean="0">
                <a:solidFill>
                  <a:srgbClr val="000090"/>
                </a:solidFill>
              </a:rPr>
              <a:t>TD Report</a:t>
            </a:r>
            <a:r>
              <a:rPr lang="en-US" altLang="ja-JP" sz="2909" dirty="0">
                <a:solidFill>
                  <a:srgbClr val="000090"/>
                </a:solidFill>
              </a:rPr>
              <a:t> </a:t>
            </a:r>
            <a:r>
              <a:rPr lang="en-US" altLang="ja-JP" sz="2909" dirty="0" smtClean="0">
                <a:solidFill>
                  <a:srgbClr val="000090"/>
                </a:solidFill>
              </a:rPr>
              <a:t>Plan (to focus on the HLRF/DRFS and some others, today) (SF) . </a:t>
            </a:r>
          </a:p>
          <a:p>
            <a:pPr marL="971550" lvl="1" indent="-514350" algn="l">
              <a:buFont typeface="+mj-lt"/>
              <a:buAutoNum type="arabicPeriod"/>
            </a:pPr>
            <a:r>
              <a:rPr lang="en-US" altLang="ja-JP" sz="2909" dirty="0" smtClean="0">
                <a:solidFill>
                  <a:srgbClr val="000090"/>
                </a:solidFill>
              </a:rPr>
              <a:t>Plan for SCRF session in LCWS-11, Granada, Spain, Sept. 25 – 29 (JK/AY)</a:t>
            </a:r>
          </a:p>
          <a:p>
            <a:pPr marL="971550" lvl="1" indent="-514350" algn="l"/>
            <a:endParaRPr lang="en-US" altLang="ja-JP" sz="2909" dirty="0" smtClean="0">
              <a:solidFill>
                <a:srgbClr val="000090"/>
              </a:solidFill>
            </a:endParaRPr>
          </a:p>
          <a:p>
            <a:pPr marL="1428750" lvl="2" indent="-514350" algn="l"/>
            <a:endParaRPr lang="en-US" altLang="ja-JP" sz="2545" dirty="0" smtClean="0"/>
          </a:p>
          <a:p>
            <a:endParaRPr lang="ja-JP" altLang="en-US" dirty="0"/>
          </a:p>
        </p:txBody>
      </p:sp>
      <p:sp>
        <p:nvSpPr>
          <p:cNvPr id="4" name="日付プレースホルダ 3"/>
          <p:cNvSpPr>
            <a:spLocks noGrp="1"/>
          </p:cNvSpPr>
          <p:nvPr>
            <p:ph type="dt" sz="half" idx="10"/>
          </p:nvPr>
        </p:nvSpPr>
        <p:spPr/>
        <p:txBody>
          <a:bodyPr/>
          <a:lstStyle/>
          <a:p>
            <a:r>
              <a:rPr lang="en-US" altLang="ja-JP" smtClean="0"/>
              <a:t>SCRF 01-June-2011</a:t>
            </a:r>
            <a:endParaRPr lang="ja-JP" altLang="en-US" dirty="0"/>
          </a:p>
        </p:txBody>
      </p:sp>
      <p:sp>
        <p:nvSpPr>
          <p:cNvPr id="5" name="スライド番号プレースホルダ 4"/>
          <p:cNvSpPr>
            <a:spLocks noGrp="1"/>
          </p:cNvSpPr>
          <p:nvPr>
            <p:ph type="sldNum" sz="quarter" idx="12"/>
          </p:nvPr>
        </p:nvSpPr>
        <p:spPr/>
        <p:txBody>
          <a:bodyPr/>
          <a:lstStyle/>
          <a:p>
            <a:fld id="{C2705F64-2F62-1441-B8C2-4C4BD0CB1C05}" type="slidenum">
              <a:rPr lang="ja-JP" altLang="en-US" smtClean="0"/>
              <a:pPr/>
              <a:t>1</a:t>
            </a:fld>
            <a:endParaRPr lang="ja-JP" altLang="en-US" dirty="0"/>
          </a:p>
        </p:txBody>
      </p:sp>
      <p:sp>
        <p:nvSpPr>
          <p:cNvPr id="6" name="フッター プレースホルダ 5"/>
          <p:cNvSpPr>
            <a:spLocks noGrp="1"/>
          </p:cNvSpPr>
          <p:nvPr>
            <p:ph type="ftr" sz="quarter" idx="11"/>
          </p:nvPr>
        </p:nvSpPr>
        <p:spPr/>
        <p:txBody>
          <a:bodyPr/>
          <a:lstStyle/>
          <a:p>
            <a:r>
              <a:rPr lang="en-US" altLang="ja-JP" dirty="0" smtClean="0"/>
              <a:t>SERF WebEx Meeting</a:t>
            </a:r>
            <a:endParaRPr lang="ja-JP" alt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RF Unit testing – post 2012</a:t>
            </a:r>
            <a:endParaRPr lang="en-US" dirty="0"/>
          </a:p>
        </p:txBody>
      </p:sp>
      <p:sp>
        <p:nvSpPr>
          <p:cNvPr id="8" name="Content Placeholder 7"/>
          <p:cNvSpPr>
            <a:spLocks noGrp="1"/>
          </p:cNvSpPr>
          <p:nvPr>
            <p:ph idx="1"/>
          </p:nvPr>
        </p:nvSpPr>
        <p:spPr>
          <a:xfrm>
            <a:off x="685800" y="1258866"/>
            <a:ext cx="7772400" cy="4800600"/>
          </a:xfrm>
        </p:spPr>
        <p:txBody>
          <a:bodyPr/>
          <a:lstStyle/>
          <a:p>
            <a:r>
              <a:rPr lang="en-US" dirty="0" smtClean="0"/>
              <a:t>From S1Global and CM1 we have seen 4 different types of detuning behavior.</a:t>
            </a:r>
          </a:p>
          <a:p>
            <a:r>
              <a:rPr lang="en-US" dirty="0" smtClean="0"/>
              <a:t> </a:t>
            </a:r>
          </a:p>
          <a:p>
            <a:endParaRPr lang="en-US" dirty="0" smtClean="0"/>
          </a:p>
        </p:txBody>
      </p:sp>
      <p:sp>
        <p:nvSpPr>
          <p:cNvPr id="4" name="Date Placeholder 3"/>
          <p:cNvSpPr>
            <a:spLocks noGrp="1"/>
          </p:cNvSpPr>
          <p:nvPr>
            <p:ph type="dt" sz="half" idx="10"/>
          </p:nvPr>
        </p:nvSpPr>
        <p:spPr/>
        <p:txBody>
          <a:body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10</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37143443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Detuning – </a:t>
            </a:r>
            <a:r>
              <a:rPr lang="en-US" dirty="0" err="1" smtClean="0"/>
              <a:t>closeup</a:t>
            </a:r>
            <a:r>
              <a:rPr lang="en-US" dirty="0" smtClean="0"/>
              <a:t> (6000-6100)</a:t>
            </a:r>
            <a:endParaRPr lang="en-US" dirty="0"/>
          </a:p>
        </p:txBody>
      </p:sp>
      <p:sp>
        <p:nvSpPr>
          <p:cNvPr id="4" name="Date Placeholder 3"/>
          <p:cNvSpPr>
            <a:spLocks noGrp="1"/>
          </p:cNvSpPr>
          <p:nvPr>
            <p:ph type="dt" sz="half" idx="10"/>
          </p:nvPr>
        </p:nvSpPr>
        <p:spPr/>
        <p:txBody>
          <a:bodyPr/>
          <a:lstStyle/>
          <a:p>
            <a:r>
              <a:rPr lang="en-US" smtClean="0">
                <a:solidFill>
                  <a:srgbClr val="000000"/>
                </a:solidFill>
                <a:latin typeface="Arial"/>
                <a:ea typeface="Arial Unicode MS"/>
                <a:cs typeface="Arial Unicode MS"/>
              </a:rPr>
              <a:t>02/05/2011 9mA webex</a:t>
            </a:r>
            <a:endParaRPr lang="en-US">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r>
              <a:rPr lang="en-US" smtClean="0">
                <a:latin typeface="Arial"/>
                <a:ea typeface="Arial Unicode MS"/>
                <a:cs typeface="Arial Unicode MS"/>
              </a:rPr>
              <a:t>S1Global Detuning Study (mcr)</a:t>
            </a:r>
            <a:endParaRPr lang="en-US">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11</a:t>
            </a:fld>
            <a:endParaRPr lang="en-US">
              <a:solidFill>
                <a:srgbClr val="000000"/>
              </a:solidFill>
              <a:latin typeface="Arial"/>
              <a:ea typeface="Arial Unicode MS"/>
              <a:cs typeface="Arial Unicode MS"/>
            </a:endParaRPr>
          </a:p>
        </p:txBody>
      </p:sp>
      <p:pic>
        <p:nvPicPr>
          <p:cNvPr id="7" name="Content Placeholder 6" descr="allcav_detuning6000.tif"/>
          <p:cNvPicPr>
            <a:picLocks noGrp="1"/>
          </p:cNvPicPr>
          <p:nvPr>
            <p:ph idx="1"/>
          </p:nvPr>
        </p:nvPicPr>
        <p:blipFill>
          <a:blip r:embed="rId3"/>
          <a:stretch>
            <a:fillRect/>
          </a:stretch>
        </p:blipFill>
        <p:spPr>
          <a:xfrm>
            <a:off x="152400" y="1371600"/>
            <a:ext cx="6400800" cy="4800600"/>
          </a:xfrm>
          <a:prstGeom prst="rect">
            <a:avLst/>
          </a:prstGeom>
        </p:spPr>
      </p:pic>
      <p:sp>
        <p:nvSpPr>
          <p:cNvPr id="8" name="TextBox 7"/>
          <p:cNvSpPr txBox="1"/>
          <p:nvPr/>
        </p:nvSpPr>
        <p:spPr>
          <a:xfrm>
            <a:off x="6553200" y="990600"/>
            <a:ext cx="2415436" cy="5478423"/>
          </a:xfrm>
          <a:prstGeom prst="rect">
            <a:avLst/>
          </a:prstGeom>
          <a:noFill/>
        </p:spPr>
        <p:txBody>
          <a:bodyPr wrap="square" rtlCol="0">
            <a:spAutoFit/>
          </a:bodyPr>
          <a:lstStyle/>
          <a:p>
            <a:r>
              <a:rPr kumimoji="0" lang="en-US" sz="1400" dirty="0" smtClean="0">
                <a:solidFill>
                  <a:srgbClr val="000000"/>
                </a:solidFill>
                <a:latin typeface="Arial"/>
                <a:ea typeface="Arial Unicode MS"/>
                <a:cs typeface="Arial Unicode MS"/>
              </a:rPr>
              <a:t>Cavity detuning, as estimated using the code “analysis_8cav_cPCI2” for S1Global baseline pulses numbered 6000 to 6100 in the 7195 pulse data sample recorded 15 December, 2010. (Cavity C2 was off.) The standard deviation of the estimated detuning for the 100 pulses is shown for each cavity. Note that the apparent detuning of each cavity appears to be uncorrelated. There also appears to be different characteristic frequencies – note the differences between the data for C1, C3, C4 and A4. The average detuning for the A cavities is 3.7 (±2.3) Hz and the average detuning for the three C cavities is 7.0 (±1.8) Hz. </a:t>
            </a:r>
            <a:endParaRPr kumimoji="0" lang="en-US" sz="1400" dirty="0">
              <a:solidFill>
                <a:srgbClr val="000000"/>
              </a:solidFill>
              <a:latin typeface="Arial"/>
              <a:ea typeface="Arial Unicode MS"/>
              <a:cs typeface="Arial Unicode MS"/>
            </a:endParaRPr>
          </a:p>
        </p:txBody>
      </p:sp>
      <p:sp>
        <p:nvSpPr>
          <p:cNvPr id="10" name="TextBox 9"/>
          <p:cNvSpPr txBox="1"/>
          <p:nvPr/>
        </p:nvSpPr>
        <p:spPr>
          <a:xfrm>
            <a:off x="3557392" y="1590806"/>
            <a:ext cx="2655518" cy="923330"/>
          </a:xfrm>
          <a:prstGeom prst="rect">
            <a:avLst/>
          </a:prstGeom>
          <a:solidFill>
            <a:srgbClr val="00B0F0"/>
          </a:solidFill>
        </p:spPr>
        <p:txBody>
          <a:bodyPr wrap="square" rtlCol="0" anchor="ctr">
            <a:spAutoFit/>
          </a:bodyPr>
          <a:lstStyle/>
          <a:p>
            <a:pPr algn="ctr"/>
            <a:endParaRPr kumimoji="0" lang="en-US" dirty="0" smtClean="0">
              <a:solidFill>
                <a:srgbClr val="000000"/>
              </a:solidFill>
              <a:latin typeface="Arial"/>
              <a:ea typeface="Arial Unicode MS"/>
              <a:cs typeface="Arial Unicode MS"/>
            </a:endParaRPr>
          </a:p>
          <a:p>
            <a:pPr algn="ctr"/>
            <a:r>
              <a:rPr kumimoji="0" lang="en-US" dirty="0" smtClean="0">
                <a:solidFill>
                  <a:srgbClr val="000000"/>
                </a:solidFill>
                <a:latin typeface="Arial"/>
                <a:ea typeface="Arial Unicode MS"/>
                <a:cs typeface="Arial Unicode MS"/>
              </a:rPr>
              <a:t>C2 was off</a:t>
            </a:r>
          </a:p>
          <a:p>
            <a:pPr algn="ctr"/>
            <a:endParaRPr kumimoji="0" lang="en-US" dirty="0" smtClean="0">
              <a:solidFill>
                <a:srgbClr val="000000"/>
              </a:solidFill>
              <a:latin typeface="Arial"/>
              <a:ea typeface="Arial Unicode MS"/>
              <a:cs typeface="Arial Unicode MS"/>
            </a:endParaRPr>
          </a:p>
        </p:txBody>
      </p:sp>
    </p:spTree>
    <p:extLst>
      <p:ext uri="{BB962C8B-B14F-4D97-AF65-F5344CB8AC3E}">
        <p14:creationId xmlns:p14="http://schemas.microsoft.com/office/powerpoint/2010/main" val="98871594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solidFill>
                  <a:srgbClr val="000000"/>
                </a:solidFill>
                <a:latin typeface="Arial"/>
                <a:ea typeface="Arial Unicode MS"/>
                <a:cs typeface="Arial Unicode MS"/>
              </a:rPr>
              <a:t>02/05/2011 9mA webex</a:t>
            </a:r>
            <a:endParaRPr lang="en-US">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r>
              <a:rPr lang="en-US" smtClean="0">
                <a:latin typeface="Arial"/>
                <a:ea typeface="Arial Unicode MS"/>
                <a:cs typeface="Arial Unicode MS"/>
              </a:rPr>
              <a:t>S1Global Detuning Study (mcr)</a:t>
            </a:r>
            <a:endParaRPr lang="en-US">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12</a:t>
            </a:fld>
            <a:endParaRPr lang="en-US">
              <a:solidFill>
                <a:srgbClr val="000000"/>
              </a:solidFill>
              <a:latin typeface="Arial"/>
              <a:ea typeface="Arial Unicode MS"/>
              <a:cs typeface="Arial Unicode MS"/>
            </a:endParaRPr>
          </a:p>
        </p:txBody>
      </p:sp>
      <p:pic>
        <p:nvPicPr>
          <p:cNvPr id="7" name="Content Placeholder 6" descr="detuning_rms.tif"/>
          <p:cNvPicPr>
            <a:picLocks noGrp="1"/>
          </p:cNvPicPr>
          <p:nvPr>
            <p:ph idx="1"/>
          </p:nvPr>
        </p:nvPicPr>
        <p:blipFill>
          <a:blip r:embed="rId3"/>
          <a:stretch>
            <a:fillRect/>
          </a:stretch>
        </p:blipFill>
        <p:spPr>
          <a:xfrm>
            <a:off x="1371600" y="1371600"/>
            <a:ext cx="6400800" cy="4800600"/>
          </a:xfrm>
          <a:prstGeom prst="rect">
            <a:avLst/>
          </a:prstGeom>
        </p:spPr>
      </p:pic>
    </p:spTree>
    <p:extLst>
      <p:ext uri="{BB962C8B-B14F-4D97-AF65-F5344CB8AC3E}">
        <p14:creationId xmlns:p14="http://schemas.microsoft.com/office/powerpoint/2010/main" val="107344501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Subjects to be discussed on SCRF</a:t>
            </a:r>
            <a:br>
              <a:rPr lang="en-US" altLang="ja-JP" dirty="0" smtClean="0"/>
            </a:br>
            <a:r>
              <a:rPr lang="en-US" altLang="ja-JP" sz="4000" dirty="0" smtClean="0">
                <a:solidFill>
                  <a:srgbClr val="3366FF"/>
                </a:solidFill>
              </a:rPr>
              <a:t>at Joint ILC-CLIC Meeting </a:t>
            </a:r>
            <a:r>
              <a:rPr lang="en-US" altLang="ja-JP" dirty="0" smtClean="0"/>
              <a:t/>
            </a:r>
            <a:br>
              <a:rPr lang="en-US" altLang="ja-JP" dirty="0" smtClean="0"/>
            </a:br>
            <a:r>
              <a:rPr lang="en-US" altLang="ja-JP" sz="3111" dirty="0" err="1" smtClean="0">
                <a:solidFill>
                  <a:srgbClr val="3366FF"/>
                </a:solidFill>
              </a:rPr>
              <a:t>Gradana</a:t>
            </a:r>
            <a:r>
              <a:rPr lang="en-US" altLang="ja-JP" sz="3111" dirty="0" smtClean="0">
                <a:solidFill>
                  <a:srgbClr val="3366FF"/>
                </a:solidFill>
              </a:rPr>
              <a:t>, Sept. 25^29, 2011 </a:t>
            </a:r>
            <a:endParaRPr lang="ja-JP" altLang="en-US" dirty="0">
              <a:solidFill>
                <a:srgbClr val="3366FF"/>
              </a:solidFill>
            </a:endParaRPr>
          </a:p>
        </p:txBody>
      </p:sp>
      <p:sp>
        <p:nvSpPr>
          <p:cNvPr id="3" name="コンテンツ プレースホルダ 2"/>
          <p:cNvSpPr>
            <a:spLocks noGrp="1"/>
          </p:cNvSpPr>
          <p:nvPr>
            <p:ph idx="1"/>
          </p:nvPr>
        </p:nvSpPr>
        <p:spPr/>
        <p:txBody>
          <a:bodyPr/>
          <a:lstStyle/>
          <a:p>
            <a:r>
              <a:rPr lang="en-US" altLang="ja-JP" dirty="0" smtClean="0"/>
              <a:t>TDR preparation </a:t>
            </a:r>
          </a:p>
          <a:p>
            <a:pPr lvl="1"/>
            <a:r>
              <a:rPr lang="en-US" altLang="ja-JP" dirty="0" smtClean="0"/>
              <a:t>Progress reports, and further discussions</a:t>
            </a:r>
          </a:p>
          <a:p>
            <a:pPr lvl="2"/>
            <a:r>
              <a:rPr lang="en-US" altLang="ja-JP" dirty="0" smtClean="0"/>
              <a:t>Sub-section writers/editors’ participation anticipated</a:t>
            </a:r>
          </a:p>
          <a:p>
            <a:pPr lvl="2"/>
            <a:r>
              <a:rPr lang="en-US" altLang="ja-JP" dirty="0" smtClean="0"/>
              <a:t>Contents to be discussed, today</a:t>
            </a:r>
          </a:p>
          <a:p>
            <a:pPr lvl="2"/>
            <a:r>
              <a:rPr lang="en-US" altLang="ja-JP" dirty="0" smtClean="0"/>
              <a:t>Interim process to prepare for the SCRF TDR preparation review to be held at KEK on Jan. 19 – 20. </a:t>
            </a:r>
          </a:p>
          <a:p>
            <a:r>
              <a:rPr lang="en-US" altLang="ja-JP" dirty="0" smtClean="0"/>
              <a:t>SCRF R&amp;D </a:t>
            </a:r>
          </a:p>
          <a:p>
            <a:pPr lvl="1"/>
            <a:r>
              <a:rPr lang="en-US" altLang="ja-JP" dirty="0" smtClean="0"/>
              <a:t>Progress of TDP R&amp;D </a:t>
            </a:r>
          </a:p>
          <a:p>
            <a:pPr lvl="1"/>
            <a:r>
              <a:rPr lang="en-US" altLang="ja-JP" dirty="0" smtClean="0"/>
              <a:t>R&amp;D Plan for 1 </a:t>
            </a:r>
            <a:r>
              <a:rPr lang="en-US" altLang="ja-JP" dirty="0" err="1" smtClean="0"/>
              <a:t>TeV</a:t>
            </a:r>
            <a:r>
              <a:rPr lang="en-US" altLang="ja-JP" dirty="0" smtClean="0"/>
              <a:t> upgrade</a:t>
            </a:r>
            <a:endParaRPr lang="ja-JP" altLang="en-US" dirty="0"/>
          </a:p>
        </p:txBody>
      </p:sp>
      <p:sp>
        <p:nvSpPr>
          <p:cNvPr id="4" name="日付プレースホルダー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13</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SCRF Parallel Session and </a:t>
            </a:r>
            <a:br>
              <a:rPr kumimoji="1" lang="en-US" altLang="ja-JP" dirty="0" smtClean="0"/>
            </a:br>
            <a:r>
              <a:rPr kumimoji="1" lang="en-US" altLang="ja-JP" dirty="0" smtClean="0"/>
              <a:t>Subjects to be </a:t>
            </a:r>
            <a:r>
              <a:rPr lang="en-US" altLang="ja-JP" dirty="0" smtClean="0"/>
              <a:t>d</a:t>
            </a:r>
            <a:r>
              <a:rPr kumimoji="1" lang="en-US" altLang="ja-JP" dirty="0" smtClean="0"/>
              <a:t>iscussed</a:t>
            </a:r>
            <a:endParaRPr kumimoji="1" lang="ja-JP" altLang="en-US" dirty="0"/>
          </a:p>
        </p:txBody>
      </p:sp>
      <p:sp>
        <p:nvSpPr>
          <p:cNvPr id="3" name="コンテンツ プレースホルダー 2"/>
          <p:cNvSpPr>
            <a:spLocks noGrp="1"/>
          </p:cNvSpPr>
          <p:nvPr>
            <p:ph idx="1"/>
          </p:nvPr>
        </p:nvSpPr>
        <p:spPr>
          <a:xfrm>
            <a:off x="457200" y="1269455"/>
            <a:ext cx="8229600" cy="5086895"/>
          </a:xfrm>
        </p:spPr>
        <p:txBody>
          <a:bodyPr>
            <a:noAutofit/>
          </a:bodyPr>
          <a:lstStyle/>
          <a:p>
            <a:pPr marL="0" indent="0">
              <a:buNone/>
            </a:pPr>
            <a:r>
              <a:rPr lang="fr-FR" altLang="ja-JP" sz="1600" dirty="0" smtClean="0">
                <a:solidFill>
                  <a:srgbClr val="3366FF"/>
                </a:solidFill>
              </a:rPr>
              <a:t>1</a:t>
            </a:r>
            <a:r>
              <a:rPr lang="fr-FR" altLang="ja-JP" sz="1600" dirty="0">
                <a:solidFill>
                  <a:srgbClr val="3366FF"/>
                </a:solidFill>
              </a:rPr>
              <a:t>. TD report </a:t>
            </a:r>
            <a:r>
              <a:rPr lang="fr-FR" altLang="ja-JP" sz="1600" dirty="0" err="1">
                <a:solidFill>
                  <a:srgbClr val="3366FF"/>
                </a:solidFill>
              </a:rPr>
              <a:t>preparation</a:t>
            </a:r>
            <a:r>
              <a:rPr lang="fr-FR" altLang="ja-JP" sz="1600" dirty="0">
                <a:solidFill>
                  <a:srgbClr val="3366FF"/>
                </a:solidFill>
              </a:rPr>
              <a:t> </a:t>
            </a:r>
          </a:p>
          <a:p>
            <a:r>
              <a:rPr lang="fr-FR" altLang="ja-JP" sz="1600" dirty="0"/>
              <a:t>Part-1: </a:t>
            </a:r>
          </a:p>
          <a:p>
            <a:r>
              <a:rPr lang="fr-FR" altLang="ja-JP" sz="1600" dirty="0"/>
              <a:t>  1) 9-cell </a:t>
            </a:r>
            <a:r>
              <a:rPr lang="fr-FR" altLang="ja-JP" sz="1600" dirty="0" err="1"/>
              <a:t>cavity</a:t>
            </a:r>
            <a:r>
              <a:rPr lang="fr-FR" altLang="ja-JP" sz="1600" dirty="0"/>
              <a:t> Gradient R&amp;D </a:t>
            </a:r>
            <a:r>
              <a:rPr lang="fr-FR" altLang="ja-JP" sz="1600" dirty="0" err="1"/>
              <a:t>progress</a:t>
            </a:r>
            <a:r>
              <a:rPr lang="fr-FR" altLang="ja-JP" sz="1600" dirty="0"/>
              <a:t> to </a:t>
            </a:r>
            <a:r>
              <a:rPr lang="fr-FR" altLang="ja-JP" sz="1600" dirty="0" err="1"/>
              <a:t>meet</a:t>
            </a:r>
            <a:r>
              <a:rPr lang="fr-FR" altLang="ja-JP" sz="1600" dirty="0"/>
              <a:t> </a:t>
            </a:r>
            <a:r>
              <a:rPr lang="fr-FR" altLang="ja-JP" sz="1600" dirty="0" err="1"/>
              <a:t>requirement</a:t>
            </a:r>
            <a:r>
              <a:rPr lang="fr-FR" altLang="ja-JP" sz="1600" dirty="0"/>
              <a:t> for TDR </a:t>
            </a:r>
          </a:p>
          <a:p>
            <a:r>
              <a:rPr lang="fr-FR" altLang="ja-JP" sz="1600" dirty="0"/>
              <a:t>  2) </a:t>
            </a:r>
            <a:r>
              <a:rPr lang="fr-FR" altLang="ja-JP" sz="1600" dirty="0" err="1"/>
              <a:t>Cavity</a:t>
            </a:r>
            <a:r>
              <a:rPr lang="fr-FR" altLang="ja-JP" sz="1600" dirty="0"/>
              <a:t>-string R&amp;D </a:t>
            </a:r>
            <a:r>
              <a:rPr lang="fr-FR" altLang="ja-JP" sz="1600" dirty="0" err="1"/>
              <a:t>progress</a:t>
            </a:r>
            <a:r>
              <a:rPr lang="fr-FR" altLang="ja-JP" sz="1600" dirty="0"/>
              <a:t> </a:t>
            </a:r>
          </a:p>
          <a:p>
            <a:r>
              <a:rPr lang="fr-FR" altLang="ja-JP" sz="1600" dirty="0"/>
              <a:t>  3) SCRF </a:t>
            </a:r>
            <a:r>
              <a:rPr lang="fr-FR" altLang="ja-JP" sz="1600" dirty="0" err="1"/>
              <a:t>accelerator</a:t>
            </a:r>
            <a:r>
              <a:rPr lang="fr-FR" altLang="ja-JP" sz="1600" dirty="0"/>
              <a:t> test </a:t>
            </a:r>
            <a:r>
              <a:rPr lang="fr-FR" altLang="ja-JP" sz="1600" dirty="0" err="1"/>
              <a:t>facility</a:t>
            </a:r>
            <a:r>
              <a:rPr lang="fr-FR" altLang="ja-JP" sz="1600" dirty="0"/>
              <a:t> </a:t>
            </a:r>
            <a:r>
              <a:rPr lang="fr-FR" altLang="ja-JP" sz="1600" dirty="0" err="1"/>
              <a:t>progress</a:t>
            </a:r>
            <a:r>
              <a:rPr lang="fr-FR" altLang="ja-JP" sz="1600" dirty="0"/>
              <a:t> </a:t>
            </a:r>
            <a:r>
              <a:rPr lang="fr-FR" altLang="ja-JP" sz="1600" dirty="0" err="1"/>
              <a:t>with</a:t>
            </a:r>
            <a:r>
              <a:rPr lang="fr-FR" altLang="ja-JP" sz="1600" dirty="0"/>
              <a:t> FLASH</a:t>
            </a:r>
          </a:p>
          <a:p>
            <a:r>
              <a:rPr lang="fr-FR" altLang="ja-JP" sz="1600" dirty="0"/>
              <a:t>  4) SCRF </a:t>
            </a:r>
            <a:r>
              <a:rPr lang="fr-FR" altLang="ja-JP" sz="1600" dirty="0" err="1"/>
              <a:t>cavity</a:t>
            </a:r>
            <a:r>
              <a:rPr lang="fr-FR" altLang="ja-JP" sz="1600" dirty="0"/>
              <a:t> and </a:t>
            </a:r>
            <a:r>
              <a:rPr lang="fr-FR" altLang="ja-JP" sz="1600" dirty="0" err="1"/>
              <a:t>cryomodule</a:t>
            </a:r>
            <a:r>
              <a:rPr lang="fr-FR" altLang="ja-JP" sz="1600" dirty="0"/>
              <a:t> </a:t>
            </a:r>
            <a:r>
              <a:rPr lang="fr-FR" altLang="ja-JP" sz="1600" dirty="0" err="1"/>
              <a:t>industrialization</a:t>
            </a:r>
            <a:r>
              <a:rPr lang="fr-FR" altLang="ja-JP" sz="1600" dirty="0"/>
              <a:t> </a:t>
            </a:r>
            <a:r>
              <a:rPr lang="fr-FR" altLang="ja-JP" sz="1600" dirty="0" err="1"/>
              <a:t>technology</a:t>
            </a:r>
            <a:r>
              <a:rPr lang="fr-FR" altLang="ja-JP" sz="1600" dirty="0"/>
              <a:t> and </a:t>
            </a:r>
            <a:r>
              <a:rPr lang="fr-FR" altLang="ja-JP" sz="1600" dirty="0" err="1"/>
              <a:t>industrialization</a:t>
            </a:r>
            <a:r>
              <a:rPr lang="fr-FR" altLang="ja-JP" sz="1600" dirty="0"/>
              <a:t> </a:t>
            </a:r>
            <a:r>
              <a:rPr lang="fr-FR" altLang="ja-JP" sz="1600" dirty="0" err="1"/>
              <a:t>models</a:t>
            </a:r>
            <a:r>
              <a:rPr lang="fr-FR" altLang="ja-JP" sz="1600" dirty="0"/>
              <a:t>. </a:t>
            </a:r>
          </a:p>
          <a:p>
            <a:r>
              <a:rPr lang="fr-FR" altLang="ja-JP" sz="1600" dirty="0"/>
              <a:t>Part-2: </a:t>
            </a:r>
          </a:p>
          <a:p>
            <a:r>
              <a:rPr lang="fr-FR" altLang="ja-JP" sz="1600" dirty="0"/>
              <a:t>  1) ML Accelerator design </a:t>
            </a:r>
          </a:p>
          <a:p>
            <a:pPr marL="0" indent="0">
              <a:buNone/>
            </a:pPr>
            <a:r>
              <a:rPr lang="fr-FR" altLang="ja-JP" sz="1600" dirty="0" smtClean="0"/>
              <a:t>      </a:t>
            </a:r>
            <a:r>
              <a:rPr lang="fr-FR" altLang="ja-JP" sz="1600" dirty="0"/>
              <a:t>       </a:t>
            </a:r>
            <a:r>
              <a:rPr lang="fr-FR" altLang="ja-JP" sz="1600" dirty="0" err="1"/>
              <a:t>including</a:t>
            </a:r>
            <a:r>
              <a:rPr lang="fr-FR" altLang="ja-JP" sz="1600" dirty="0"/>
              <a:t> </a:t>
            </a:r>
            <a:r>
              <a:rPr lang="fr-FR" altLang="ja-JP" sz="1600" dirty="0" err="1"/>
              <a:t>beam</a:t>
            </a:r>
            <a:r>
              <a:rPr lang="fr-FR" altLang="ja-JP" sz="1600" dirty="0"/>
              <a:t> </a:t>
            </a:r>
            <a:r>
              <a:rPr lang="fr-FR" altLang="ja-JP" sz="1600" dirty="0" err="1"/>
              <a:t>dynamics</a:t>
            </a:r>
            <a:r>
              <a:rPr lang="fr-FR" altLang="ja-JP" sz="1600" dirty="0"/>
              <a:t>, </a:t>
            </a:r>
            <a:r>
              <a:rPr lang="fr-FR" altLang="ja-JP" sz="1600" dirty="0" err="1"/>
              <a:t>alignment</a:t>
            </a:r>
            <a:r>
              <a:rPr lang="fr-FR" altLang="ja-JP" sz="1600" dirty="0"/>
              <a:t> </a:t>
            </a:r>
            <a:r>
              <a:rPr lang="fr-FR" altLang="ja-JP" sz="1600" dirty="0" err="1"/>
              <a:t>tolerance</a:t>
            </a:r>
            <a:r>
              <a:rPr lang="fr-FR" altLang="ja-JP" sz="1600" dirty="0"/>
              <a:t>, </a:t>
            </a:r>
            <a:r>
              <a:rPr lang="fr-FR" altLang="ja-JP" sz="1600" dirty="0" err="1"/>
              <a:t>tracking</a:t>
            </a:r>
            <a:r>
              <a:rPr lang="fr-FR" altLang="ja-JP" sz="1600" dirty="0"/>
              <a:t> tune-</a:t>
            </a:r>
            <a:r>
              <a:rPr lang="fr-FR" altLang="ja-JP" sz="1600" dirty="0" err="1"/>
              <a:t>ability</a:t>
            </a:r>
            <a:r>
              <a:rPr lang="fr-FR" altLang="ja-JP" sz="1600" dirty="0"/>
              <a:t> </a:t>
            </a:r>
            <a:r>
              <a:rPr lang="fr-FR" altLang="ja-JP" sz="1600" dirty="0" err="1"/>
              <a:t>with</a:t>
            </a:r>
            <a:r>
              <a:rPr lang="fr-FR" altLang="ja-JP" sz="1600" dirty="0"/>
              <a:t> </a:t>
            </a:r>
            <a:r>
              <a:rPr lang="fr-FR" altLang="ja-JP" sz="1600" dirty="0" err="1"/>
              <a:t>steering</a:t>
            </a:r>
            <a:r>
              <a:rPr lang="fr-FR" altLang="ja-JP" sz="1600" dirty="0"/>
              <a:t>, </a:t>
            </a:r>
          </a:p>
          <a:p>
            <a:r>
              <a:rPr lang="fr-FR" altLang="ja-JP" sz="1600" dirty="0"/>
              <a:t>Part 3: </a:t>
            </a:r>
          </a:p>
          <a:p>
            <a:r>
              <a:rPr lang="fr-FR" altLang="ja-JP" sz="1600" dirty="0"/>
              <a:t>  1) Future prospect </a:t>
            </a:r>
            <a:r>
              <a:rPr lang="fr-FR" altLang="ja-JP" sz="1600" dirty="0" err="1"/>
              <a:t>toward</a:t>
            </a:r>
            <a:r>
              <a:rPr lang="fr-FR" altLang="ja-JP" sz="1600" dirty="0"/>
              <a:t> 1 </a:t>
            </a:r>
            <a:r>
              <a:rPr lang="fr-FR" altLang="ja-JP" sz="1600" dirty="0" err="1"/>
              <a:t>TeV</a:t>
            </a:r>
            <a:r>
              <a:rPr lang="fr-FR" altLang="ja-JP" sz="1600" dirty="0"/>
              <a:t> </a:t>
            </a:r>
            <a:r>
              <a:rPr lang="fr-FR" altLang="ja-JP" sz="1600" dirty="0" err="1"/>
              <a:t>with</a:t>
            </a:r>
            <a:r>
              <a:rPr lang="fr-FR" altLang="ja-JP" sz="1600" dirty="0"/>
              <a:t> </a:t>
            </a:r>
            <a:r>
              <a:rPr lang="fr-FR" altLang="ja-JP" sz="1600" dirty="0" err="1"/>
              <a:t>cost</a:t>
            </a:r>
            <a:r>
              <a:rPr lang="fr-FR" altLang="ja-JP" sz="1600" dirty="0"/>
              <a:t>-effective </a:t>
            </a:r>
            <a:r>
              <a:rPr lang="fr-FR" altLang="ja-JP" sz="1600" dirty="0" err="1"/>
              <a:t>ways</a:t>
            </a:r>
            <a:endParaRPr lang="fr-FR" altLang="ja-JP" sz="1600" dirty="0"/>
          </a:p>
          <a:p>
            <a:pPr marL="0" indent="0">
              <a:buNone/>
            </a:pPr>
            <a:r>
              <a:rPr lang="fr-FR" altLang="ja-JP" sz="1600" dirty="0" smtClean="0"/>
              <a:t>      </a:t>
            </a:r>
            <a:r>
              <a:rPr lang="fr-FR" altLang="ja-JP" sz="1600" dirty="0"/>
              <a:t>       </a:t>
            </a:r>
            <a:r>
              <a:rPr lang="fr-FR" altLang="ja-JP" sz="1600" dirty="0" err="1"/>
              <a:t>including</a:t>
            </a:r>
            <a:r>
              <a:rPr lang="fr-FR" altLang="ja-JP" sz="1600" dirty="0"/>
              <a:t> </a:t>
            </a:r>
            <a:r>
              <a:rPr lang="fr-FR" altLang="ja-JP" sz="1600" dirty="0" err="1"/>
              <a:t>cavity</a:t>
            </a:r>
            <a:r>
              <a:rPr lang="fr-FR" altLang="ja-JP" sz="1600" dirty="0"/>
              <a:t> gradient and Q0 </a:t>
            </a:r>
            <a:r>
              <a:rPr lang="fr-FR" altLang="ja-JP" sz="1600" dirty="0" err="1"/>
              <a:t>improvement</a:t>
            </a:r>
            <a:r>
              <a:rPr lang="fr-FR" altLang="ja-JP" sz="1600" dirty="0"/>
              <a:t>, and </a:t>
            </a:r>
            <a:r>
              <a:rPr lang="fr-FR" altLang="ja-JP" sz="1600" dirty="0" err="1"/>
              <a:t>cost</a:t>
            </a:r>
            <a:r>
              <a:rPr lang="fr-FR" altLang="ja-JP" sz="1600" dirty="0"/>
              <a:t>-effective fabrication </a:t>
            </a:r>
            <a:r>
              <a:rPr lang="fr-FR" altLang="ja-JP" sz="1600" dirty="0" err="1"/>
              <a:t>technology</a:t>
            </a:r>
            <a:r>
              <a:rPr lang="fr-FR" altLang="ja-JP" sz="1600" dirty="0"/>
              <a:t> </a:t>
            </a:r>
            <a:endParaRPr lang="en-US" altLang="ja-JP" sz="1600" dirty="0" smtClean="0"/>
          </a:p>
          <a:p>
            <a:pPr marL="0" indent="0">
              <a:buNone/>
            </a:pPr>
            <a:r>
              <a:rPr lang="en-US" altLang="ja-JP" sz="1600" dirty="0" smtClean="0">
                <a:solidFill>
                  <a:srgbClr val="3366FF"/>
                </a:solidFill>
              </a:rPr>
              <a:t>2</a:t>
            </a:r>
            <a:r>
              <a:rPr lang="en-US" altLang="ja-JP" sz="1600" dirty="0">
                <a:solidFill>
                  <a:srgbClr val="3366FF"/>
                </a:solidFill>
              </a:rPr>
              <a:t>. Special technical topics (preparation for TTC WG)</a:t>
            </a:r>
          </a:p>
          <a:p>
            <a:r>
              <a:rPr lang="en-US" altLang="ja-JP" sz="1600" dirty="0"/>
              <a:t>  1) S1-Global results and analysis </a:t>
            </a:r>
          </a:p>
          <a:p>
            <a:r>
              <a:rPr lang="en-US" altLang="ja-JP" sz="1600" dirty="0"/>
              <a:t>  2) NML status and plan</a:t>
            </a:r>
          </a:p>
          <a:p>
            <a:r>
              <a:rPr lang="en-US" altLang="ja-JP" sz="1600" dirty="0"/>
              <a:t>  3) PXFEL progress and analysis </a:t>
            </a:r>
          </a:p>
          <a:p>
            <a:r>
              <a:rPr lang="en-US" altLang="ja-JP" sz="1600" dirty="0"/>
              <a:t>  4) Cavity-string gradient degradation issues, </a:t>
            </a:r>
          </a:p>
          <a:p>
            <a:pPr marL="0" indent="0">
              <a:buNone/>
            </a:pPr>
            <a:endParaRPr lang="fr-FR" altLang="ja-JP" sz="1600" dirty="0"/>
          </a:p>
          <a:p>
            <a:endParaRPr kumimoji="1" lang="ja-JP" altLang="en-US" sz="1600" dirty="0"/>
          </a:p>
        </p:txBody>
      </p:sp>
      <p:sp>
        <p:nvSpPr>
          <p:cNvPr id="4" name="日付プレースホルダー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14</a:t>
            </a:fld>
            <a:endParaRPr lang="ja-JP" altLang="en-US" dirty="0"/>
          </a:p>
        </p:txBody>
      </p:sp>
    </p:spTree>
    <p:extLst>
      <p:ext uri="{BB962C8B-B14F-4D97-AF65-F5344CB8AC3E}">
        <p14:creationId xmlns:p14="http://schemas.microsoft.com/office/powerpoint/2010/main" val="325368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64104"/>
          </a:xfrm>
        </p:spPr>
        <p:txBody>
          <a:bodyPr>
            <a:normAutofit fontScale="90000"/>
          </a:bodyPr>
          <a:lstStyle/>
          <a:p>
            <a:r>
              <a:rPr lang="en-US" altLang="ja-JP" sz="4000" dirty="0" smtClean="0"/>
              <a:t>Agenda for WWS</a:t>
            </a:r>
            <a:r>
              <a:rPr lang="en-US" altLang="ja-JP" sz="4000" dirty="0" smtClean="0"/>
              <a:t>-GDE Meeting, Granada, </a:t>
            </a:r>
            <a:br>
              <a:rPr lang="en-US" altLang="ja-JP" sz="4000" dirty="0" smtClean="0"/>
            </a:br>
            <a:r>
              <a:rPr lang="en-US" altLang="ja-JP" sz="3111" dirty="0" smtClean="0">
                <a:solidFill>
                  <a:srgbClr val="3366FF"/>
                </a:solidFill>
              </a:rPr>
              <a:t>September, </a:t>
            </a:r>
            <a:r>
              <a:rPr lang="en-US" altLang="ja-JP" sz="3111" dirty="0" smtClean="0">
                <a:solidFill>
                  <a:srgbClr val="3366FF"/>
                </a:solidFill>
              </a:rPr>
              <a:t>26</a:t>
            </a:r>
            <a:r>
              <a:rPr lang="en-US" altLang="ja-JP" sz="3111" dirty="0" smtClean="0">
                <a:solidFill>
                  <a:srgbClr val="3366FF"/>
                </a:solidFill>
              </a:rPr>
              <a:t>- 30, </a:t>
            </a:r>
            <a:r>
              <a:rPr lang="en-US" altLang="ja-JP" sz="3111" dirty="0" smtClean="0">
                <a:solidFill>
                  <a:srgbClr val="3366FF"/>
                </a:solidFill>
              </a:rPr>
              <a:t>2011</a:t>
            </a:r>
            <a:endParaRPr lang="ja-JP" altLang="en-US" dirty="0">
              <a:solidFill>
                <a:srgbClr val="3366FF"/>
              </a:solidFill>
            </a:endParaRPr>
          </a:p>
        </p:txBody>
      </p:sp>
      <p:sp>
        <p:nvSpPr>
          <p:cNvPr id="3" name="コンテンツ プレースホルダ 2"/>
          <p:cNvSpPr>
            <a:spLocks noGrp="1"/>
          </p:cNvSpPr>
          <p:nvPr>
            <p:ph idx="1"/>
          </p:nvPr>
        </p:nvSpPr>
        <p:spPr>
          <a:xfrm>
            <a:off x="457200" y="1275398"/>
            <a:ext cx="8229600" cy="5013219"/>
          </a:xfrm>
          <a:noFill/>
          <a:ln>
            <a:solidFill>
              <a:srgbClr val="3366FF"/>
            </a:solidFill>
          </a:ln>
        </p:spPr>
        <p:txBody>
          <a:bodyPr>
            <a:noAutofit/>
          </a:bodyPr>
          <a:lstStyle/>
          <a:p>
            <a:r>
              <a:rPr lang="en-US" altLang="ja-JP" sz="2000" dirty="0" smtClean="0">
                <a:solidFill>
                  <a:srgbClr val="3366FF"/>
                </a:solidFill>
              </a:rPr>
              <a:t>Day 1: </a:t>
            </a:r>
          </a:p>
          <a:p>
            <a:pPr lvl="1"/>
            <a:r>
              <a:rPr lang="en-US" altLang="ja-JP" sz="1600" dirty="0" err="1" smtClean="0">
                <a:solidFill>
                  <a:srgbClr val="FF0000"/>
                </a:solidFill>
              </a:rPr>
              <a:t>Plenaries--PMs</a:t>
            </a:r>
            <a:r>
              <a:rPr lang="en-US" altLang="ja-JP" sz="1600" dirty="0" smtClean="0">
                <a:solidFill>
                  <a:srgbClr val="FF0000"/>
                </a:solidFill>
              </a:rPr>
              <a:t> </a:t>
            </a:r>
            <a:r>
              <a:rPr lang="en-US" altLang="ja-JP" sz="1600" dirty="0" smtClean="0"/>
              <a:t>baseline design after </a:t>
            </a:r>
            <a:r>
              <a:rPr lang="en-US" altLang="ja-JP" sz="1600" dirty="0" err="1" smtClean="0"/>
              <a:t>BAWs</a:t>
            </a:r>
            <a:endParaRPr lang="en-US" altLang="ja-JP" sz="1600" dirty="0" smtClean="0"/>
          </a:p>
          <a:p>
            <a:pPr lvl="1"/>
            <a:r>
              <a:rPr lang="en-US" altLang="ja-JP" sz="1600" dirty="0" smtClean="0">
                <a:solidFill>
                  <a:srgbClr val="FF0000"/>
                </a:solidFill>
              </a:rPr>
              <a:t>Task leader summaries </a:t>
            </a:r>
            <a:r>
              <a:rPr lang="en-US" altLang="ja-JP" sz="1600" dirty="0" smtClean="0"/>
              <a:t>of current status, description of chapters of TDR, parameters as they know them, needs. up to 1 hour each.  </a:t>
            </a:r>
          </a:p>
          <a:p>
            <a:pPr lvl="1"/>
            <a:r>
              <a:rPr lang="en-US" altLang="ja-JP" sz="1600" dirty="0" smtClean="0"/>
              <a:t>They could start by reading the RDR and associated cost estimate and talking about what has been changed, improved, etc.</a:t>
            </a:r>
          </a:p>
          <a:p>
            <a:r>
              <a:rPr lang="en-US" altLang="ja-JP" sz="2000" dirty="0" smtClean="0">
                <a:solidFill>
                  <a:srgbClr val="3366FF"/>
                </a:solidFill>
              </a:rPr>
              <a:t>Day 2; 3; 1/2 day 4  </a:t>
            </a:r>
          </a:p>
          <a:p>
            <a:pPr lvl="1"/>
            <a:r>
              <a:rPr lang="en-US" altLang="ja-JP" sz="1600" dirty="0" smtClean="0"/>
              <a:t>Small working groups on text, </a:t>
            </a:r>
            <a:r>
              <a:rPr lang="en-US" altLang="ja-JP" sz="1600" dirty="0" smtClean="0">
                <a:solidFill>
                  <a:srgbClr val="FF0000"/>
                </a:solidFill>
              </a:rPr>
              <a:t>discussions on interfaces, discussion of machine design parameters </a:t>
            </a:r>
            <a:r>
              <a:rPr lang="en-US" altLang="ja-JP" sz="1600" dirty="0" smtClean="0"/>
              <a:t>that are falling through the cracks or things that need to be drawn up in following 6 months.  </a:t>
            </a:r>
          </a:p>
          <a:p>
            <a:pPr lvl="1"/>
            <a:r>
              <a:rPr lang="en-US" altLang="ja-JP" sz="1600" dirty="0" smtClean="0"/>
              <a:t>Preliminary inputs to cost chapter.  Agreement on models to be used for production. Maybe a couple of talks </a:t>
            </a:r>
            <a:r>
              <a:rPr lang="en-US" altLang="ja-JP" sz="1600" dirty="0" smtClean="0">
                <a:solidFill>
                  <a:srgbClr val="FF0000"/>
                </a:solidFill>
              </a:rPr>
              <a:t>on system tests </a:t>
            </a:r>
            <a:r>
              <a:rPr lang="en-US" altLang="ja-JP" sz="1600" dirty="0" smtClean="0"/>
              <a:t>as they educate the technical portions of the text.  </a:t>
            </a:r>
          </a:p>
          <a:p>
            <a:pPr lvl="1"/>
            <a:r>
              <a:rPr lang="en-US" altLang="ja-JP" sz="1600" dirty="0" smtClean="0"/>
              <a:t>These could be done in a small group settings, or via </a:t>
            </a:r>
            <a:r>
              <a:rPr lang="en-US" altLang="ja-JP" sz="1600" dirty="0" err="1" smtClean="0"/>
              <a:t>webex</a:t>
            </a:r>
            <a:r>
              <a:rPr lang="en-US" altLang="ja-JP" sz="1600" dirty="0" smtClean="0"/>
              <a:t>. </a:t>
            </a:r>
            <a:r>
              <a:rPr lang="en-US" altLang="ja-JP" sz="1600" dirty="0" smtClean="0">
                <a:solidFill>
                  <a:srgbClr val="FF0000"/>
                </a:solidFill>
              </a:rPr>
              <a:t>Creation of decent outline for TDR</a:t>
            </a:r>
            <a:r>
              <a:rPr lang="en-US" altLang="ja-JP" sz="1600" dirty="0" smtClean="0"/>
              <a:t>.  Placeholders for figures, etc.</a:t>
            </a:r>
          </a:p>
          <a:p>
            <a:r>
              <a:rPr lang="en-US" altLang="ja-JP" sz="2000" dirty="0" smtClean="0">
                <a:solidFill>
                  <a:srgbClr val="3366FF"/>
                </a:solidFill>
              </a:rPr>
              <a:t>Day 5:  </a:t>
            </a:r>
          </a:p>
          <a:p>
            <a:pPr lvl="1"/>
            <a:r>
              <a:rPr lang="en-US" altLang="ja-JP" sz="1600" dirty="0" smtClean="0"/>
              <a:t>summary; </a:t>
            </a:r>
            <a:r>
              <a:rPr lang="en-US" altLang="ja-JP" sz="1600" dirty="0" err="1" smtClean="0"/>
              <a:t>plenaries</a:t>
            </a:r>
            <a:r>
              <a:rPr lang="en-US" altLang="ja-JP" sz="1600" dirty="0" smtClean="0"/>
              <a:t> as required.  </a:t>
            </a:r>
            <a:endParaRPr lang="ja-JP" altLang="en-US" sz="1600" dirty="0"/>
          </a:p>
        </p:txBody>
      </p:sp>
      <p:sp>
        <p:nvSpPr>
          <p:cNvPr id="4" name="日付プレースホルダ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 4"/>
          <p:cNvSpPr>
            <a:spLocks noGrp="1"/>
          </p:cNvSpPr>
          <p:nvPr>
            <p:ph type="ftr" sz="quarter" idx="11"/>
          </p:nvPr>
        </p:nvSpPr>
        <p:spPr/>
        <p:txBody>
          <a:bodyPr/>
          <a:lstStyle/>
          <a:p>
            <a:r>
              <a:rPr lang="en-US" altLang="ja-JP" dirty="0" smtClean="0"/>
              <a:t>SERF WebEx Meeting</a:t>
            </a:r>
            <a:endParaRPr lang="ja-JP" altLang="en-US" dirty="0"/>
          </a:p>
        </p:txBody>
      </p:sp>
      <p:sp>
        <p:nvSpPr>
          <p:cNvPr id="6" name="スライド番号プレースホルダ 5"/>
          <p:cNvSpPr>
            <a:spLocks noGrp="1"/>
          </p:cNvSpPr>
          <p:nvPr>
            <p:ph type="sldNum" sz="quarter" idx="12"/>
          </p:nvPr>
        </p:nvSpPr>
        <p:spPr/>
        <p:txBody>
          <a:bodyPr/>
          <a:lstStyle/>
          <a:p>
            <a:fld id="{E81F3F71-103B-DB48-A67F-EE453EFEC485}" type="slidenum">
              <a:rPr lang="ja-JP" altLang="en-US" smtClean="0"/>
              <a:pPr/>
              <a:t>15</a:t>
            </a:fld>
            <a:endParaRPr lang="ja-JP" alt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67026"/>
          </a:xfrm>
        </p:spPr>
        <p:txBody>
          <a:bodyPr>
            <a:normAutofit fontScale="90000"/>
          </a:bodyPr>
          <a:lstStyle/>
          <a:p>
            <a:r>
              <a:rPr lang="en-US" altLang="ja-JP" dirty="0" smtClean="0"/>
              <a:t>Technical Update in ML and SCRF</a:t>
            </a:r>
            <a:br>
              <a:rPr lang="en-US" altLang="ja-JP" dirty="0" smtClean="0"/>
            </a:br>
            <a:r>
              <a:rPr lang="en-US" altLang="ja-JP" dirty="0" smtClean="0"/>
              <a:t>RDR to TDR</a:t>
            </a:r>
            <a:endParaRPr lang="ja-JP" altLang="en-US" dirty="0"/>
          </a:p>
        </p:txBody>
      </p:sp>
      <p:graphicFrame>
        <p:nvGraphicFramePr>
          <p:cNvPr id="4" name="コンテンツ プレースホルダ 3"/>
          <p:cNvGraphicFramePr>
            <a:graphicFrameLocks noGrp="1"/>
          </p:cNvGraphicFramePr>
          <p:nvPr>
            <p:ph idx="1"/>
          </p:nvPr>
        </p:nvGraphicFramePr>
        <p:xfrm>
          <a:off x="405708" y="1141664"/>
          <a:ext cx="8229600" cy="5405119"/>
        </p:xfrm>
        <a:graphic>
          <a:graphicData uri="http://schemas.openxmlformats.org/drawingml/2006/table">
            <a:tbl>
              <a:tblPr firstRow="1" bandRow="1">
                <a:tableStyleId>{5C22544A-7EE6-4342-B048-85BDC9FD1C3A}</a:tableStyleId>
              </a:tblPr>
              <a:tblGrid>
                <a:gridCol w="1829492"/>
                <a:gridCol w="2997200"/>
                <a:gridCol w="3402908"/>
              </a:tblGrid>
              <a:tr h="370840">
                <a:tc>
                  <a:txBody>
                    <a:bodyPr/>
                    <a:lstStyle/>
                    <a:p>
                      <a:r>
                        <a:rPr kumimoji="1" lang="en-US" altLang="ja-JP" dirty="0" err="1" smtClean="0"/>
                        <a:t>Sybhect</a:t>
                      </a:r>
                      <a:endParaRPr kumimoji="1" lang="ja-JP" altLang="en-US" dirty="0"/>
                    </a:p>
                  </a:txBody>
                  <a:tcPr/>
                </a:tc>
                <a:tc>
                  <a:txBody>
                    <a:bodyPr/>
                    <a:lstStyle/>
                    <a:p>
                      <a:r>
                        <a:rPr kumimoji="1" lang="en-US" altLang="ja-JP" dirty="0" smtClean="0"/>
                        <a:t>RDR</a:t>
                      </a:r>
                      <a:endParaRPr kumimoji="1" lang="ja-JP" altLang="en-US" dirty="0"/>
                    </a:p>
                  </a:txBody>
                  <a:tcPr/>
                </a:tc>
                <a:tc>
                  <a:txBody>
                    <a:bodyPr/>
                    <a:lstStyle/>
                    <a:p>
                      <a:r>
                        <a:rPr kumimoji="1" lang="en-US" altLang="ja-JP" dirty="0" smtClean="0"/>
                        <a:t>TDR</a:t>
                      </a:r>
                      <a:endParaRPr kumimoji="1" lang="ja-JP" altLang="en-US" dirty="0"/>
                    </a:p>
                  </a:txBody>
                  <a:tcPr/>
                </a:tc>
              </a:tr>
              <a:tr h="370840">
                <a:tc>
                  <a:txBody>
                    <a:bodyPr/>
                    <a:lstStyle/>
                    <a:p>
                      <a:r>
                        <a:rPr kumimoji="1" lang="en-US" altLang="ja-JP" dirty="0" smtClean="0"/>
                        <a:t>ML Integration</a:t>
                      </a:r>
                      <a:endParaRPr kumimoji="1" lang="ja-JP" altLang="en-US" dirty="0"/>
                    </a:p>
                  </a:txBody>
                  <a:tcPr/>
                </a:tc>
                <a:tc>
                  <a:txBody>
                    <a:bodyPr/>
                    <a:lstStyle/>
                    <a:p>
                      <a:r>
                        <a:rPr kumimoji="1" lang="en-US" altLang="ja-JP" dirty="0" smtClean="0"/>
                        <a:t>Twin tunnel</a:t>
                      </a:r>
                    </a:p>
                    <a:p>
                      <a:r>
                        <a:rPr kumimoji="1" lang="en-US" altLang="ja-JP" dirty="0" smtClean="0"/>
                        <a:t>5 Hz operation</a:t>
                      </a:r>
                    </a:p>
                    <a:p>
                      <a:r>
                        <a:rPr kumimoji="1" lang="en-US" altLang="ja-JP" dirty="0" smtClean="0"/>
                        <a:t>31.5 MV/</a:t>
                      </a:r>
                      <a:r>
                        <a:rPr kumimoji="1" lang="en-US" altLang="ja-JP" dirty="0" err="1" smtClean="0"/>
                        <a:t>m</a:t>
                      </a:r>
                      <a:r>
                        <a:rPr kumimoji="1" lang="en-US" altLang="ja-JP" dirty="0" smtClean="0"/>
                        <a:t> (fixed)</a:t>
                      </a:r>
                      <a:endParaRPr kumimoji="1" lang="ja-JP" altLang="en-US" dirty="0"/>
                    </a:p>
                  </a:txBody>
                  <a:tcPr/>
                </a:tc>
                <a:tc>
                  <a:txBody>
                    <a:bodyPr/>
                    <a:lstStyle/>
                    <a:p>
                      <a:r>
                        <a:rPr kumimoji="1" lang="en-US" altLang="ja-JP" dirty="0" smtClean="0"/>
                        <a:t>Single tunnel</a:t>
                      </a:r>
                    </a:p>
                    <a:p>
                      <a:r>
                        <a:rPr kumimoji="1" lang="en-US" altLang="ja-JP" dirty="0" smtClean="0"/>
                        <a:t>10 Hz –alternate operation</a:t>
                      </a:r>
                    </a:p>
                    <a:p>
                      <a:r>
                        <a:rPr kumimoji="1" lang="en-US" altLang="ja-JP" dirty="0" smtClean="0"/>
                        <a:t>31.5 MV/</a:t>
                      </a:r>
                      <a:r>
                        <a:rPr kumimoji="1" lang="en-US" altLang="ja-JP" dirty="0" err="1" smtClean="0"/>
                        <a:t>m</a:t>
                      </a:r>
                      <a:r>
                        <a:rPr kumimoji="1" lang="en-US" altLang="ja-JP" dirty="0" smtClean="0"/>
                        <a:t> +/-20%</a:t>
                      </a:r>
                    </a:p>
                  </a:txBody>
                  <a:tcPr/>
                </a:tc>
              </a:tr>
              <a:tr h="370840">
                <a:tc>
                  <a:txBody>
                    <a:bodyPr/>
                    <a:lstStyle/>
                    <a:p>
                      <a:r>
                        <a:rPr kumimoji="1" lang="en-US" altLang="ja-JP" dirty="0" smtClean="0"/>
                        <a:t>Cavity</a:t>
                      </a:r>
                      <a:endParaRPr kumimoji="1" lang="ja-JP" altLang="en-US" dirty="0"/>
                    </a:p>
                  </a:txBody>
                  <a:tcPr/>
                </a:tc>
                <a:tc>
                  <a:txBody>
                    <a:bodyPr/>
                    <a:lstStyle/>
                    <a:p>
                      <a:endParaRPr kumimoji="1" lang="en-US" altLang="ja-JP" dirty="0" smtClean="0"/>
                    </a:p>
                    <a:p>
                      <a:r>
                        <a:rPr kumimoji="1" lang="en-US" altLang="ja-JP" dirty="0" smtClean="0"/>
                        <a:t>35 MV/</a:t>
                      </a:r>
                      <a:r>
                        <a:rPr kumimoji="1" lang="en-US" altLang="ja-JP" dirty="0" err="1" smtClean="0"/>
                        <a:t>m</a:t>
                      </a:r>
                      <a:r>
                        <a:rPr kumimoji="1" lang="en-US" altLang="ja-JP" dirty="0" smtClean="0"/>
                        <a:t> with yield</a:t>
                      </a:r>
                      <a:r>
                        <a:rPr kumimoji="1" lang="en-US" altLang="ja-JP" baseline="0" dirty="0" smtClean="0"/>
                        <a:t> </a:t>
                      </a:r>
                      <a:r>
                        <a:rPr kumimoji="1" lang="en-US" altLang="ja-JP" dirty="0" smtClean="0"/>
                        <a:t>80 %</a:t>
                      </a:r>
                      <a:endParaRPr kumimoji="1" lang="ja-JP" altLang="en-US" dirty="0"/>
                    </a:p>
                  </a:txBody>
                  <a:tcPr/>
                </a:tc>
                <a:tc>
                  <a:txBody>
                    <a:bodyPr/>
                    <a:lstStyle/>
                    <a:p>
                      <a:r>
                        <a:rPr kumimoji="1" lang="en-US" altLang="ja-JP" dirty="0" smtClean="0"/>
                        <a:t>Yield plot evaluation</a:t>
                      </a:r>
                      <a:r>
                        <a:rPr kumimoji="1" lang="en-US" altLang="ja-JP" baseline="0" dirty="0" smtClean="0"/>
                        <a:t> </a:t>
                      </a:r>
                      <a:endParaRPr kumimoji="1" lang="en-US" altLang="ja-JP" dirty="0" smtClean="0"/>
                    </a:p>
                    <a:p>
                      <a:r>
                        <a:rPr kumimoji="1" lang="en-US" altLang="ja-JP" dirty="0" smtClean="0"/>
                        <a:t>R&amp;D goal: 35 MV/</a:t>
                      </a:r>
                      <a:r>
                        <a:rPr kumimoji="1" lang="en-US" altLang="ja-JP" dirty="0" err="1" smtClean="0"/>
                        <a:t>m</a:t>
                      </a:r>
                      <a:r>
                        <a:rPr kumimoji="1" lang="en-US" altLang="ja-JP" dirty="0" smtClean="0"/>
                        <a:t> at 90%</a:t>
                      </a:r>
                    </a:p>
                    <a:p>
                      <a:r>
                        <a:rPr kumimoji="1" lang="en-US" altLang="ja-JP" dirty="0" smtClean="0"/>
                        <a:t>Production</a:t>
                      </a:r>
                      <a:r>
                        <a:rPr kumimoji="1" lang="en-US" altLang="ja-JP" baseline="0" dirty="0" smtClean="0"/>
                        <a:t> </a:t>
                      </a:r>
                      <a:r>
                        <a:rPr kumimoji="1" lang="en-US" altLang="ja-JP" dirty="0" smtClean="0"/>
                        <a:t>:35  +/-20% spread </a:t>
                      </a:r>
                      <a:endParaRPr kumimoji="1" lang="ja-JP" altLang="en-US" dirty="0"/>
                    </a:p>
                  </a:txBody>
                  <a:tcPr/>
                </a:tc>
              </a:tr>
              <a:tr h="370840">
                <a:tc>
                  <a:txBody>
                    <a:bodyPr/>
                    <a:lstStyle/>
                    <a:p>
                      <a:r>
                        <a:rPr kumimoji="1" lang="en-US" altLang="ja-JP" dirty="0" smtClean="0"/>
                        <a:t>Cavity</a:t>
                      </a:r>
                      <a:r>
                        <a:rPr kumimoji="1" lang="en-US" altLang="ja-JP" baseline="0" dirty="0" smtClean="0"/>
                        <a:t> Integration</a:t>
                      </a:r>
                      <a:endParaRPr kumimoji="1" lang="ja-JP" altLang="en-US" dirty="0"/>
                    </a:p>
                  </a:txBody>
                  <a:tcPr/>
                </a:tc>
                <a:tc>
                  <a:txBody>
                    <a:bodyPr/>
                    <a:lstStyle/>
                    <a:p>
                      <a:endParaRPr kumimoji="1" lang="ja-JP" altLang="en-US" dirty="0"/>
                    </a:p>
                  </a:txBody>
                  <a:tcPr/>
                </a:tc>
                <a:tc>
                  <a:txBody>
                    <a:bodyPr/>
                    <a:lstStyle/>
                    <a:p>
                      <a:r>
                        <a:rPr kumimoji="1" lang="en-US" altLang="ja-JP" dirty="0" smtClean="0"/>
                        <a:t>Plug compatible</a:t>
                      </a:r>
                      <a:r>
                        <a:rPr kumimoji="1" lang="en-US" altLang="ja-JP" baseline="0" dirty="0" smtClean="0"/>
                        <a:t> design</a:t>
                      </a:r>
                      <a:endParaRPr kumimoji="1" lang="en-US" altLang="ja-JP" dirty="0" smtClean="0"/>
                    </a:p>
                    <a:p>
                      <a:r>
                        <a:rPr kumimoji="1" lang="en-US" altLang="ja-JP" dirty="0" smtClean="0"/>
                        <a:t>Mag. shield</a:t>
                      </a:r>
                      <a:r>
                        <a:rPr kumimoji="1" lang="en-US" altLang="ja-JP" baseline="0" dirty="0" smtClean="0"/>
                        <a:t> inside (proposed) </a:t>
                      </a:r>
                    </a:p>
                    <a:p>
                      <a:r>
                        <a:rPr kumimoji="1" lang="en-US" altLang="ja-JP" baseline="0" dirty="0" smtClean="0"/>
                        <a:t>Industrialization</a:t>
                      </a:r>
                      <a:endParaRPr kumimoji="1" lang="ja-JP" altLang="en-US" dirty="0"/>
                    </a:p>
                  </a:txBody>
                  <a:tcPr/>
                </a:tc>
              </a:tr>
              <a:tr h="370840">
                <a:tc>
                  <a:txBody>
                    <a:bodyPr/>
                    <a:lstStyle/>
                    <a:p>
                      <a:r>
                        <a:rPr kumimoji="1" lang="en-US" altLang="ja-JP" dirty="0" err="1" smtClean="0"/>
                        <a:t>Cryomodule</a:t>
                      </a:r>
                      <a:endParaRPr kumimoji="1" lang="ja-JP" altLang="en-US" dirty="0"/>
                    </a:p>
                  </a:txBody>
                  <a:tcPr/>
                </a:tc>
                <a:tc>
                  <a:txBody>
                    <a:bodyPr/>
                    <a:lstStyle/>
                    <a:p>
                      <a:r>
                        <a:rPr kumimoji="1" lang="en-US" altLang="ja-JP" dirty="0" err="1" smtClean="0"/>
                        <a:t>w</a:t>
                      </a:r>
                      <a:r>
                        <a:rPr kumimoji="1" lang="en-US" altLang="ja-JP" dirty="0" smtClean="0"/>
                        <a:t>/ 5 K shield </a:t>
                      </a:r>
                    </a:p>
                    <a:p>
                      <a:r>
                        <a:rPr kumimoji="1" lang="en-US" altLang="ja-JP" dirty="0" err="1" smtClean="0"/>
                        <a:t>Quadrupole</a:t>
                      </a:r>
                      <a:r>
                        <a:rPr kumimoji="1" lang="en-US" altLang="ja-JP" baseline="0" dirty="0" smtClean="0"/>
                        <a:t> </a:t>
                      </a:r>
                      <a:r>
                        <a:rPr kumimoji="1" lang="en-US" altLang="ja-JP" baseline="0" dirty="0" err="1" smtClean="0"/>
                        <a:t>w</a:t>
                      </a:r>
                      <a:r>
                        <a:rPr kumimoji="1" lang="en-US" altLang="ja-JP" baseline="0" dirty="0" smtClean="0"/>
                        <a:t>/ </a:t>
                      </a:r>
                      <a:r>
                        <a:rPr kumimoji="1" lang="en-US" altLang="ja-JP" baseline="0" dirty="0" err="1" smtClean="0"/>
                        <a:t>LHe</a:t>
                      </a:r>
                      <a:r>
                        <a:rPr kumimoji="1" lang="en-US" altLang="ja-JP" baseline="0" dirty="0" smtClean="0"/>
                        <a:t> cooling </a:t>
                      </a:r>
                      <a:endParaRPr kumimoji="1" lang="ja-JP" altLang="en-US" dirty="0"/>
                    </a:p>
                  </a:txBody>
                  <a:tcPr/>
                </a:tc>
                <a:tc>
                  <a:txBody>
                    <a:bodyPr/>
                    <a:lstStyle/>
                    <a:p>
                      <a:r>
                        <a:rPr kumimoji="1" lang="en-US" altLang="ja-JP" dirty="0" smtClean="0"/>
                        <a:t>w/o</a:t>
                      </a:r>
                      <a:r>
                        <a:rPr kumimoji="1" lang="en-US" altLang="ja-JP" baseline="0" dirty="0" smtClean="0"/>
                        <a:t> 5 K bottom-shield (proposed)</a:t>
                      </a:r>
                    </a:p>
                    <a:p>
                      <a:r>
                        <a:rPr kumimoji="1" lang="en-US" altLang="ja-JP" baseline="0" dirty="0" smtClean="0"/>
                        <a:t>Conduction-cooled magnet</a:t>
                      </a:r>
                      <a:endParaRPr kumimoji="1" lang="ja-JP" altLang="en-US" dirty="0"/>
                    </a:p>
                  </a:txBody>
                  <a:tcPr/>
                </a:tc>
              </a:tr>
              <a:tr h="370840">
                <a:tc>
                  <a:txBody>
                    <a:bodyPr/>
                    <a:lstStyle/>
                    <a:p>
                      <a:r>
                        <a:rPr kumimoji="1" lang="en-US" altLang="ja-JP" dirty="0" smtClean="0"/>
                        <a:t>Cryogenics</a:t>
                      </a:r>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HLRF / LLRF</a:t>
                      </a:r>
                      <a:endParaRPr kumimoji="1" lang="ja-JP" altLang="en-US" dirty="0"/>
                    </a:p>
                  </a:txBody>
                  <a:tcPr/>
                </a:tc>
                <a:tc>
                  <a:txBody>
                    <a:bodyPr/>
                    <a:lstStyle/>
                    <a:p>
                      <a:r>
                        <a:rPr kumimoji="1" lang="en-US" altLang="ja-JP" dirty="0" smtClean="0"/>
                        <a:t> RDR/RF-unit configuration</a:t>
                      </a:r>
                      <a:endParaRPr kumimoji="1" lang="ja-JP" altLang="en-US" dirty="0"/>
                    </a:p>
                  </a:txBody>
                  <a:tcPr/>
                </a:tc>
                <a:tc>
                  <a:txBody>
                    <a:bodyPr/>
                    <a:lstStyle/>
                    <a:p>
                      <a:r>
                        <a:rPr kumimoji="1" lang="en-US" altLang="ja-JP" dirty="0" smtClean="0"/>
                        <a:t>KCS</a:t>
                      </a:r>
                      <a:r>
                        <a:rPr kumimoji="1" lang="en-US" altLang="ja-JP" baseline="0" dirty="0" smtClean="0"/>
                        <a:t> or </a:t>
                      </a:r>
                      <a:r>
                        <a:rPr kumimoji="1" lang="en-US" altLang="ja-JP" dirty="0" smtClean="0"/>
                        <a:t>DRFS configuration</a:t>
                      </a:r>
                      <a:r>
                        <a:rPr kumimoji="1" lang="en-US" altLang="ja-JP" baseline="0" dirty="0" smtClean="0"/>
                        <a:t> </a:t>
                      </a:r>
                    </a:p>
                    <a:p>
                      <a:r>
                        <a:rPr kumimoji="1" lang="en-US" altLang="ja-JP" baseline="0" dirty="0" smtClean="0"/>
                        <a:t>RDR RF Backup option</a:t>
                      </a:r>
                      <a:endParaRPr kumimoji="1" lang="ja-JP" altLang="en-US" dirty="0"/>
                    </a:p>
                  </a:txBody>
                  <a:tcPr/>
                </a:tc>
              </a:tr>
              <a:tr h="370840">
                <a:tc>
                  <a:txBody>
                    <a:bodyPr/>
                    <a:lstStyle/>
                    <a:p>
                      <a:r>
                        <a:rPr kumimoji="1" lang="en-US" altLang="ja-JP" dirty="0" smtClean="0"/>
                        <a:t>1 </a:t>
                      </a:r>
                      <a:r>
                        <a:rPr kumimoji="1" lang="en-US" altLang="ja-JP" dirty="0" err="1" smtClean="0"/>
                        <a:t>TeV</a:t>
                      </a:r>
                      <a:r>
                        <a:rPr kumimoji="1" lang="en-US" altLang="ja-JP" dirty="0" smtClean="0"/>
                        <a:t> path</a:t>
                      </a:r>
                      <a:endParaRPr kumimoji="1" lang="ja-JP" altLang="en-US" dirty="0"/>
                    </a:p>
                  </a:txBody>
                  <a:tcPr/>
                </a:tc>
                <a:tc>
                  <a:txBody>
                    <a:bodyPr/>
                    <a:lstStyle/>
                    <a:p>
                      <a:endParaRPr kumimoji="1" lang="ja-JP" altLang="en-US"/>
                    </a:p>
                  </a:txBody>
                  <a:tcPr/>
                </a:tc>
                <a:tc>
                  <a:txBody>
                    <a:bodyPr/>
                    <a:lstStyle/>
                    <a:p>
                      <a:r>
                        <a:rPr kumimoji="1" lang="en-US" altLang="ja-JP" dirty="0" smtClean="0"/>
                        <a:t>Alternate shape (LL) </a:t>
                      </a:r>
                    </a:p>
                    <a:p>
                      <a:r>
                        <a:rPr kumimoji="1" lang="en-US" altLang="ja-JP" dirty="0" smtClean="0"/>
                        <a:t>Hydro-forming, Large-grain</a:t>
                      </a:r>
                      <a:r>
                        <a:rPr kumimoji="1" lang="en-US" altLang="ja-JP" baseline="0" dirty="0" smtClean="0"/>
                        <a:t> </a:t>
                      </a:r>
                      <a:endParaRPr kumimoji="1" lang="ja-JP" altLang="en-US" dirty="0"/>
                    </a:p>
                  </a:txBody>
                  <a:tcPr/>
                </a:tc>
              </a:tr>
            </a:tbl>
          </a:graphicData>
        </a:graphic>
      </p:graphicFrame>
      <p:sp>
        <p:nvSpPr>
          <p:cNvPr id="3" name="日付プレースホルダー 2"/>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16</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Proposal for </a:t>
            </a:r>
            <a:r>
              <a:rPr kumimoji="1" lang="en-US" altLang="ja-JP" dirty="0" smtClean="0">
                <a:solidFill>
                  <a:srgbClr val="3366FF"/>
                </a:solidFill>
              </a:rPr>
              <a:t>S1-Global </a:t>
            </a:r>
            <a:r>
              <a:rPr kumimoji="1" lang="en-US" altLang="ja-JP" dirty="0" smtClean="0"/>
              <a:t>Progress Report and Discussions in TTC meeting </a:t>
            </a:r>
            <a:endParaRPr kumimoji="1" lang="ja-JP" altLang="en-US" dirty="0"/>
          </a:p>
        </p:txBody>
      </p:sp>
      <p:sp>
        <p:nvSpPr>
          <p:cNvPr id="3" name="コンテンツ プレースホルダー 2"/>
          <p:cNvSpPr>
            <a:spLocks noGrp="1"/>
          </p:cNvSpPr>
          <p:nvPr>
            <p:ph idx="1"/>
          </p:nvPr>
        </p:nvSpPr>
        <p:spPr/>
        <p:txBody>
          <a:bodyPr>
            <a:normAutofit fontScale="62500" lnSpcReduction="20000"/>
          </a:bodyPr>
          <a:lstStyle/>
          <a:p>
            <a:r>
              <a:rPr lang="en-US" altLang="ja-JP" dirty="0" smtClean="0"/>
              <a:t>to </a:t>
            </a:r>
            <a:r>
              <a:rPr lang="en-US" altLang="ja-JP" dirty="0"/>
              <a:t>organize a </a:t>
            </a:r>
            <a:r>
              <a:rPr lang="en-US" altLang="ja-JP" dirty="0">
                <a:solidFill>
                  <a:srgbClr val="3366FF"/>
                </a:solidFill>
              </a:rPr>
              <a:t>one-day full working group </a:t>
            </a:r>
            <a:r>
              <a:rPr lang="en-US" altLang="ja-JP" dirty="0"/>
              <a:t>dedicated to </a:t>
            </a:r>
            <a:r>
              <a:rPr lang="en-US" altLang="ja-JP" dirty="0" err="1"/>
              <a:t>cryomodule</a:t>
            </a:r>
            <a:r>
              <a:rPr lang="en-US" altLang="ja-JP" dirty="0"/>
              <a:t> and cavity-string assembly test</a:t>
            </a:r>
          </a:p>
          <a:p>
            <a:endParaRPr lang="en-US" altLang="ja-JP" dirty="0" smtClean="0"/>
          </a:p>
          <a:p>
            <a:r>
              <a:rPr lang="en-US" altLang="ja-JP" dirty="0"/>
              <a:t>  </a:t>
            </a:r>
            <a:r>
              <a:rPr lang="en-US" altLang="ja-JP" dirty="0">
                <a:solidFill>
                  <a:srgbClr val="3366FF"/>
                </a:solidFill>
              </a:rPr>
              <a:t> including S1-Global, NML, and PXFEL </a:t>
            </a:r>
            <a:r>
              <a:rPr lang="en-US" altLang="ja-JP" dirty="0"/>
              <a:t>cavity-string test specially </a:t>
            </a:r>
            <a:r>
              <a:rPr lang="en-US" altLang="ja-JP" dirty="0" err="1"/>
              <a:t>focuding</a:t>
            </a:r>
            <a:r>
              <a:rPr lang="en-US" altLang="ja-JP" dirty="0"/>
              <a:t> on </a:t>
            </a:r>
            <a:r>
              <a:rPr lang="en-US" altLang="ja-JP" dirty="0">
                <a:solidFill>
                  <a:srgbClr val="3366FF"/>
                </a:solidFill>
              </a:rPr>
              <a:t>cavity gradient degradation</a:t>
            </a:r>
            <a:r>
              <a:rPr lang="en-US" altLang="ja-JP" dirty="0" smtClean="0">
                <a:solidFill>
                  <a:srgbClr val="3366FF"/>
                </a:solidFill>
              </a:rPr>
              <a:t>,</a:t>
            </a:r>
            <a:r>
              <a:rPr lang="en-US" altLang="ja-JP" dirty="0">
                <a:solidFill>
                  <a:srgbClr val="3366FF"/>
                </a:solidFill>
              </a:rPr>
              <a:t>  tuner, and coupler issues</a:t>
            </a:r>
            <a:r>
              <a:rPr lang="en-US" altLang="ja-JP" dirty="0"/>
              <a:t>, in a part of </a:t>
            </a:r>
            <a:r>
              <a:rPr lang="en-US" altLang="ja-JP" dirty="0">
                <a:solidFill>
                  <a:srgbClr val="FF0000"/>
                </a:solidFill>
              </a:rPr>
              <a:t>TTC</a:t>
            </a:r>
            <a:r>
              <a:rPr lang="en-US" altLang="ja-JP" dirty="0"/>
              <a:t>, </a:t>
            </a:r>
            <a:r>
              <a:rPr lang="en-US" altLang="ja-JP" dirty="0" smtClean="0"/>
              <a:t>and</a:t>
            </a:r>
          </a:p>
          <a:p>
            <a:endParaRPr lang="en-US" altLang="ja-JP" dirty="0"/>
          </a:p>
          <a:p>
            <a:r>
              <a:rPr lang="en-US" altLang="ja-JP" dirty="0" smtClean="0"/>
              <a:t> </a:t>
            </a:r>
            <a:r>
              <a:rPr lang="en-US" altLang="ja-JP" dirty="0"/>
              <a:t>to organize a </a:t>
            </a:r>
            <a:r>
              <a:rPr lang="en-US" altLang="ja-JP" dirty="0">
                <a:solidFill>
                  <a:srgbClr val="008000"/>
                </a:solidFill>
              </a:rPr>
              <a:t>separate one day meeting </a:t>
            </a:r>
            <a:r>
              <a:rPr lang="en-US" altLang="ja-JP" dirty="0"/>
              <a:t>(may be one afternoon </a:t>
            </a:r>
            <a:r>
              <a:rPr lang="en-US" altLang="ja-JP" dirty="0">
                <a:solidFill>
                  <a:srgbClr val="FF0000"/>
                </a:solidFill>
              </a:rPr>
              <a:t>(12/8) </a:t>
            </a:r>
            <a:r>
              <a:rPr lang="en-US" altLang="ja-JP" dirty="0"/>
              <a:t>and one morning </a:t>
            </a:r>
            <a:r>
              <a:rPr lang="en-US" altLang="ja-JP" dirty="0">
                <a:solidFill>
                  <a:srgbClr val="FF0000"/>
                </a:solidFill>
              </a:rPr>
              <a:t>(12/9</a:t>
            </a:r>
            <a:r>
              <a:rPr lang="en-US" altLang="ja-JP" dirty="0"/>
              <a:t>) in the </a:t>
            </a:r>
            <a:r>
              <a:rPr lang="en-US" altLang="ja-JP" dirty="0" err="1"/>
              <a:t>folloiwing</a:t>
            </a:r>
            <a:r>
              <a:rPr lang="en-US" altLang="ja-JP" dirty="0"/>
              <a:t> day</a:t>
            </a:r>
          </a:p>
          <a:p>
            <a:r>
              <a:rPr lang="en-US" altLang="ja-JP" dirty="0"/>
              <a:t> </a:t>
            </a:r>
            <a:r>
              <a:rPr lang="en-US" altLang="ja-JP" dirty="0" smtClean="0"/>
              <a:t>to </a:t>
            </a:r>
            <a:r>
              <a:rPr lang="en-US" altLang="ja-JP" dirty="0"/>
              <a:t> discuss </a:t>
            </a:r>
            <a:r>
              <a:rPr lang="en-US" altLang="ja-JP" dirty="0">
                <a:solidFill>
                  <a:srgbClr val="008000"/>
                </a:solidFill>
              </a:rPr>
              <a:t>specific ILC-GDE oriented issues</a:t>
            </a:r>
            <a:r>
              <a:rPr lang="en-US" altLang="ja-JP" dirty="0"/>
              <a:t>, (such as what should be our baseline in TDR).</a:t>
            </a:r>
          </a:p>
          <a:p>
            <a:pPr marL="0" indent="0">
              <a:buNone/>
            </a:pPr>
            <a:r>
              <a:rPr lang="en-US" altLang="ja-JP" dirty="0"/>
              <a:t> </a:t>
            </a:r>
          </a:p>
          <a:p>
            <a:r>
              <a:rPr lang="en-US" altLang="ja-JP" dirty="0" smtClean="0"/>
              <a:t>As </a:t>
            </a:r>
            <a:r>
              <a:rPr lang="en-US" altLang="ja-JP" dirty="0"/>
              <a:t>a further possibility, we may </a:t>
            </a:r>
            <a:r>
              <a:rPr lang="en-US" altLang="ja-JP" dirty="0">
                <a:solidFill>
                  <a:srgbClr val="008000"/>
                </a:solidFill>
              </a:rPr>
              <a:t>include HLRF and LLRF </a:t>
            </a:r>
            <a:r>
              <a:rPr lang="en-US" altLang="ja-JP" dirty="0"/>
              <a:t>issues related to S1-Global in the separate meeting</a:t>
            </a:r>
          </a:p>
          <a:p>
            <a:pPr marL="0" indent="0">
              <a:buNone/>
            </a:pPr>
            <a:r>
              <a:rPr lang="en-US" altLang="ja-JP" dirty="0"/>
              <a:t> </a:t>
            </a:r>
            <a:r>
              <a:rPr lang="en-US" altLang="ja-JP" dirty="0" smtClean="0"/>
              <a:t>      </a:t>
            </a:r>
            <a:r>
              <a:rPr lang="en-US" altLang="ja-JP" dirty="0"/>
              <a:t> (because of the limited time in the TTC meeting).</a:t>
            </a:r>
          </a:p>
          <a:p>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dirty="0" smtClean="0"/>
              <a:t>SERF WebEx Meeting</a:t>
            </a:r>
            <a:endParaRPr lang="ja-JP" altLang="en-US" dirty="0"/>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17</a:t>
            </a:fld>
            <a:endParaRPr lang="ja-JP" altLang="en-US"/>
          </a:p>
        </p:txBody>
      </p:sp>
    </p:spTree>
    <p:extLst>
      <p:ext uri="{BB962C8B-B14F-4D97-AF65-F5344CB8AC3E}">
        <p14:creationId xmlns:p14="http://schemas.microsoft.com/office/powerpoint/2010/main" val="1690944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backup</a:t>
            </a:r>
            <a:endParaRPr lang="ja-JP" altLang="en-US" dirty="0"/>
          </a:p>
        </p:txBody>
      </p:sp>
      <p:sp>
        <p:nvSpPr>
          <p:cNvPr id="3" name="日付プレースホルダー 2"/>
          <p:cNvSpPr>
            <a:spLocks noGrp="1"/>
          </p:cNvSpPr>
          <p:nvPr>
            <p:ph type="dt" sz="half" idx="10"/>
          </p:nvPr>
        </p:nvSpPr>
        <p:spPr/>
        <p:txBody>
          <a:bodyPr/>
          <a:lstStyle/>
          <a:p>
            <a:r>
              <a:rPr lang="en-US" altLang="ja-JP" smtClean="0"/>
              <a:t>SCRF 01-June-2011</a:t>
            </a:r>
            <a:endParaRPr lang="ja-JP" altLang="en-US"/>
          </a:p>
        </p:txBody>
      </p:sp>
      <p:sp>
        <p:nvSpPr>
          <p:cNvPr id="4" name="フッター プレースホルダー 3"/>
          <p:cNvSpPr>
            <a:spLocks noGrp="1"/>
          </p:cNvSpPr>
          <p:nvPr>
            <p:ph type="ftr" sz="quarter" idx="11"/>
          </p:nvPr>
        </p:nvSpPr>
        <p:spPr/>
        <p:txBody>
          <a:bodyPr/>
          <a:lstStyle/>
          <a:p>
            <a:r>
              <a:rPr lang="en-US" altLang="ja-JP" smtClean="0"/>
              <a:t>SERF WebEx Meeting</a:t>
            </a:r>
            <a:endParaRPr lang="ja-JP" altLang="en-US"/>
          </a:p>
        </p:txBody>
      </p:sp>
      <p:sp>
        <p:nvSpPr>
          <p:cNvPr id="5" name="スライド番号プレースホルダー 4"/>
          <p:cNvSpPr>
            <a:spLocks noGrp="1"/>
          </p:cNvSpPr>
          <p:nvPr>
            <p:ph type="sldNum" sz="quarter" idx="12"/>
          </p:nvPr>
        </p:nvSpPr>
        <p:spPr/>
        <p:txBody>
          <a:bodyPr/>
          <a:lstStyle/>
          <a:p>
            <a:fld id="{AC78515B-6B6A-BE42-BC36-C2FDB1406A91}" type="slidenum">
              <a:rPr lang="ja-JP" altLang="en-US" smtClean="0"/>
              <a:pPr/>
              <a:t>18</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RDR to TDR</a:t>
            </a:r>
            <a:endParaRPr lang="ja-JP" altLang="en-US" dirty="0"/>
          </a:p>
        </p:txBody>
      </p:sp>
      <p:sp>
        <p:nvSpPr>
          <p:cNvPr id="3" name="コンテンツ プレースホルダ 2"/>
          <p:cNvSpPr>
            <a:spLocks noGrp="1"/>
          </p:cNvSpPr>
          <p:nvPr>
            <p:ph idx="1"/>
          </p:nvPr>
        </p:nvSpPr>
        <p:spPr/>
        <p:txBody>
          <a:bodyPr/>
          <a:lstStyle/>
          <a:p>
            <a:r>
              <a:rPr lang="en-US" altLang="ja-JP" dirty="0" smtClean="0"/>
              <a:t>Re-visit of SCRF in RDR</a:t>
            </a:r>
          </a:p>
          <a:p>
            <a:pPr lvl="1"/>
            <a:r>
              <a:rPr lang="en-US" altLang="ja-JP" dirty="0" smtClean="0"/>
              <a:t>Outline and contents</a:t>
            </a:r>
          </a:p>
          <a:p>
            <a:endParaRPr lang="en-US" altLang="ja-JP" dirty="0" smtClean="0"/>
          </a:p>
          <a:p>
            <a:r>
              <a:rPr lang="en-US" altLang="ja-JP" dirty="0" smtClean="0"/>
              <a:t>Plan proposed for SCRF in TDR</a:t>
            </a:r>
          </a:p>
          <a:p>
            <a:pPr lvl="1"/>
            <a:r>
              <a:rPr lang="en-US" altLang="ja-JP" dirty="0" smtClean="0"/>
              <a:t>Chapter 1: TD Phase R&amp;D</a:t>
            </a:r>
          </a:p>
          <a:p>
            <a:pPr lvl="1"/>
            <a:r>
              <a:rPr lang="en-US" altLang="ja-JP" dirty="0" smtClean="0"/>
              <a:t>Chapter 2: RDP Reference Accelerator Design </a:t>
            </a:r>
          </a:p>
        </p:txBody>
      </p:sp>
      <p:sp>
        <p:nvSpPr>
          <p:cNvPr id="4" name="日付プレースホルダー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19</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99450"/>
            <a:ext cx="8229600" cy="732708"/>
          </a:xfrm>
        </p:spPr>
        <p:txBody>
          <a:bodyPr>
            <a:noAutofit/>
          </a:bodyPr>
          <a:lstStyle/>
          <a:p>
            <a:r>
              <a:rPr lang="en-US" altLang="ja-JP" sz="3600" dirty="0" smtClean="0"/>
              <a:t>Meeting Schedule related to SCRF (2011~)</a:t>
            </a:r>
            <a:endParaRPr lang="ja-JP" altLang="en-US" sz="3600"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val="4015763694"/>
              </p:ext>
            </p:extLst>
          </p:nvPr>
        </p:nvGraphicFramePr>
        <p:xfrm>
          <a:off x="457200" y="777875"/>
          <a:ext cx="8476950" cy="5897879"/>
        </p:xfrm>
        <a:graphic>
          <a:graphicData uri="http://schemas.openxmlformats.org/drawingml/2006/table">
            <a:tbl>
              <a:tblPr firstRow="1" bandRow="1">
                <a:tableStyleId>{5C22544A-7EE6-4342-B048-85BDC9FD1C3A}</a:tableStyleId>
              </a:tblPr>
              <a:tblGrid>
                <a:gridCol w="944235"/>
                <a:gridCol w="948889"/>
                <a:gridCol w="1328444"/>
                <a:gridCol w="5255382"/>
              </a:tblGrid>
              <a:tr h="370840">
                <a:tc>
                  <a:txBody>
                    <a:bodyPr/>
                    <a:lstStyle/>
                    <a:p>
                      <a:r>
                        <a:rPr kumimoji="1" lang="en-US" altLang="ja-JP" sz="1400" dirty="0" smtClean="0"/>
                        <a:t>Month</a:t>
                      </a:r>
                      <a:endParaRPr kumimoji="1" lang="ja-JP" altLang="en-US" sz="1400" dirty="0"/>
                    </a:p>
                  </a:txBody>
                  <a:tcPr/>
                </a:tc>
                <a:tc>
                  <a:txBody>
                    <a:bodyPr/>
                    <a:lstStyle/>
                    <a:p>
                      <a:r>
                        <a:rPr kumimoji="1" lang="en-US" altLang="ja-JP" sz="1400" dirty="0" smtClean="0"/>
                        <a:t>Day</a:t>
                      </a:r>
                      <a:endParaRPr kumimoji="1" lang="ja-JP" altLang="en-US" sz="1400" dirty="0"/>
                    </a:p>
                  </a:txBody>
                  <a:tcPr/>
                </a:tc>
                <a:tc>
                  <a:txBody>
                    <a:bodyPr/>
                    <a:lstStyle/>
                    <a:p>
                      <a:r>
                        <a:rPr kumimoji="1" lang="en-US" altLang="ja-JP" sz="1400" dirty="0" smtClean="0"/>
                        <a:t>Place</a:t>
                      </a:r>
                      <a:endParaRPr kumimoji="1" lang="ja-JP" altLang="en-US" sz="1400" dirty="0"/>
                    </a:p>
                  </a:txBody>
                  <a:tcPr/>
                </a:tc>
                <a:tc>
                  <a:txBody>
                    <a:bodyPr/>
                    <a:lstStyle/>
                    <a:p>
                      <a:r>
                        <a:rPr kumimoji="1" lang="en-US" altLang="ja-JP" sz="1400" dirty="0" smtClean="0"/>
                        <a:t>Meeting </a:t>
                      </a:r>
                      <a:endParaRPr kumimoji="1" lang="ja-JP" altLang="en-US" sz="1400" dirty="0"/>
                    </a:p>
                  </a:txBody>
                  <a:tcPr/>
                </a:tc>
              </a:tr>
              <a:tr h="370840">
                <a:tc>
                  <a:txBody>
                    <a:bodyPr/>
                    <a:lstStyle/>
                    <a:p>
                      <a:r>
                        <a:rPr kumimoji="1" lang="en-US" altLang="ja-JP" sz="1400" dirty="0" smtClean="0"/>
                        <a:t>2011</a:t>
                      </a:r>
                    </a:p>
                    <a:p>
                      <a:r>
                        <a:rPr kumimoji="1" lang="en-US" altLang="ja-JP" sz="1400" dirty="0" smtClean="0"/>
                        <a:t>May</a:t>
                      </a:r>
                      <a:endParaRPr kumimoji="1" lang="ja-JP" altLang="en-US" sz="1400" dirty="0"/>
                    </a:p>
                  </a:txBody>
                  <a:tcPr/>
                </a:tc>
                <a:tc>
                  <a:txBody>
                    <a:bodyPr/>
                    <a:lstStyle/>
                    <a:p>
                      <a:r>
                        <a:rPr kumimoji="1" lang="en-US" altLang="ja-JP" sz="1400" dirty="0" smtClean="0">
                          <a:solidFill>
                            <a:schemeClr val="bg1">
                              <a:lumMod val="75000"/>
                            </a:schemeClr>
                          </a:solidFill>
                        </a:rPr>
                        <a:t>4 </a:t>
                      </a:r>
                      <a:r>
                        <a:rPr kumimoji="1" lang="ja-JP" altLang="en-US" sz="1400" dirty="0" smtClean="0">
                          <a:solidFill>
                            <a:schemeClr val="bg1">
                              <a:lumMod val="75000"/>
                            </a:schemeClr>
                          </a:solidFill>
                          <a:sym typeface="Wingdings"/>
                        </a:rPr>
                        <a:t></a:t>
                      </a:r>
                      <a:r>
                        <a:rPr kumimoji="1" lang="en-US" altLang="ja-JP" sz="1400" dirty="0" smtClean="0">
                          <a:solidFill>
                            <a:schemeClr val="bg1">
                              <a:lumMod val="75000"/>
                            </a:schemeClr>
                          </a:solidFill>
                          <a:sym typeface="Wingdings"/>
                        </a:rPr>
                        <a:t>6</a:t>
                      </a:r>
                      <a:endParaRPr kumimoji="1" lang="en-US" altLang="ja-JP" sz="1400" dirty="0" smtClean="0">
                        <a:solidFill>
                          <a:schemeClr val="bg1">
                            <a:lumMod val="75000"/>
                          </a:schemeClr>
                        </a:solidFill>
                      </a:endParaRPr>
                    </a:p>
                    <a:p>
                      <a:r>
                        <a:rPr kumimoji="1" lang="en-US" altLang="ja-JP" sz="1400" dirty="0" smtClean="0">
                          <a:solidFill>
                            <a:schemeClr val="bg1">
                              <a:lumMod val="50000"/>
                            </a:schemeClr>
                          </a:solidFill>
                        </a:rPr>
                        <a:t>19-20</a:t>
                      </a:r>
                      <a:endParaRPr kumimoji="1" lang="ja-JP" altLang="en-US" sz="1400" dirty="0">
                        <a:solidFill>
                          <a:schemeClr val="bg1">
                            <a:lumMod val="50000"/>
                          </a:schemeClr>
                        </a:solidFill>
                      </a:endParaRPr>
                    </a:p>
                  </a:txBody>
                  <a:tcPr/>
                </a:tc>
                <a:tc>
                  <a:txBody>
                    <a:bodyPr/>
                    <a:lstStyle/>
                    <a:p>
                      <a:r>
                        <a:rPr kumimoji="1" lang="en-US" altLang="ja-JP" sz="1400" dirty="0" smtClean="0">
                          <a:solidFill>
                            <a:srgbClr val="BFBFBF"/>
                          </a:solidFill>
                        </a:rPr>
                        <a:t>Web</a:t>
                      </a:r>
                    </a:p>
                    <a:p>
                      <a:r>
                        <a:rPr kumimoji="1" lang="en-US" altLang="ja-JP" sz="1400" dirty="0" smtClean="0">
                          <a:solidFill>
                            <a:srgbClr val="7F7F7F"/>
                          </a:solidFill>
                        </a:rPr>
                        <a:t>Taipei</a:t>
                      </a:r>
                      <a:endParaRPr kumimoji="1" lang="ja-JP" altLang="en-US" sz="1400" dirty="0">
                        <a:solidFill>
                          <a:srgbClr val="7F7F7F"/>
                        </a:solidFill>
                      </a:endParaRPr>
                    </a:p>
                  </a:txBody>
                  <a:tcPr/>
                </a:tc>
                <a:tc>
                  <a:txBody>
                    <a:bodyPr/>
                    <a:lstStyle/>
                    <a:p>
                      <a:r>
                        <a:rPr kumimoji="1" lang="en-US" altLang="ja-JP" sz="1400" dirty="0" smtClean="0">
                          <a:solidFill>
                            <a:srgbClr val="BFBFBF"/>
                          </a:solidFill>
                        </a:rPr>
                        <a:t>Monthly meeting</a:t>
                      </a:r>
                    </a:p>
                    <a:p>
                      <a:r>
                        <a:rPr kumimoji="1" lang="en-US" altLang="ja-JP" sz="1400" dirty="0" smtClean="0">
                          <a:solidFill>
                            <a:srgbClr val="7F7F7F"/>
                          </a:solidFill>
                        </a:rPr>
                        <a:t>ILC-PAC (SCRF: R&amp;D report</a:t>
                      </a:r>
                      <a:r>
                        <a:rPr kumimoji="1" lang="en-US" altLang="ja-JP" sz="1400" baseline="0" dirty="0" smtClean="0">
                          <a:solidFill>
                            <a:srgbClr val="7F7F7F"/>
                          </a:solidFill>
                        </a:rPr>
                        <a:t> by R. G. and H.H.; Industrialization by A.Y.)</a:t>
                      </a:r>
                      <a:endParaRPr kumimoji="1" lang="ja-JP" altLang="en-US" sz="1400" dirty="0">
                        <a:solidFill>
                          <a:srgbClr val="7F7F7F"/>
                        </a:solidFill>
                      </a:endParaRPr>
                    </a:p>
                  </a:txBody>
                  <a:tcPr/>
                </a:tc>
              </a:tr>
              <a:tr h="370840">
                <a:tc>
                  <a:txBody>
                    <a:bodyPr/>
                    <a:lstStyle/>
                    <a:p>
                      <a:r>
                        <a:rPr kumimoji="1" lang="en-US" altLang="ja-JP" sz="1400" dirty="0" smtClean="0"/>
                        <a:t>June</a:t>
                      </a:r>
                      <a:endParaRPr kumimoji="1" lang="ja-JP" altLang="en-US" sz="1400" dirty="0"/>
                    </a:p>
                  </a:txBody>
                  <a:tcPr/>
                </a:tc>
                <a:tc>
                  <a:txBody>
                    <a:bodyPr/>
                    <a:lstStyle/>
                    <a:p>
                      <a:r>
                        <a:rPr kumimoji="1" lang="en-US" altLang="ja-JP" sz="1400" dirty="0" smtClean="0">
                          <a:solidFill>
                            <a:srgbClr val="FF0000"/>
                          </a:solidFill>
                        </a:rPr>
                        <a:t>1</a:t>
                      </a:r>
                    </a:p>
                    <a:p>
                      <a:r>
                        <a:rPr kumimoji="1" lang="en-US" altLang="ja-JP" sz="1400" dirty="0" smtClean="0"/>
                        <a:t>6-8</a:t>
                      </a:r>
                    </a:p>
                    <a:p>
                      <a:r>
                        <a:rPr kumimoji="1" lang="en-US" altLang="ja-JP" sz="1400" dirty="0" smtClean="0"/>
                        <a:t>29</a:t>
                      </a:r>
                      <a:endParaRPr kumimoji="1" lang="ja-JP" altLang="en-US" sz="1400" dirty="0"/>
                    </a:p>
                  </a:txBody>
                  <a:tcPr/>
                </a:tc>
                <a:tc>
                  <a:txBody>
                    <a:bodyPr/>
                    <a:lstStyle/>
                    <a:p>
                      <a:r>
                        <a:rPr kumimoji="1" lang="en-US" altLang="ja-JP" sz="1400" dirty="0" smtClean="0"/>
                        <a:t>Web</a:t>
                      </a:r>
                    </a:p>
                    <a:p>
                      <a:r>
                        <a:rPr kumimoji="1" lang="en-US" altLang="ja-JP" sz="1400" dirty="0" smtClean="0"/>
                        <a:t>DESY</a:t>
                      </a:r>
                    </a:p>
                    <a:p>
                      <a:r>
                        <a:rPr kumimoji="1" lang="en-US" altLang="ja-JP" sz="1400" dirty="0" smtClean="0"/>
                        <a:t>Web</a:t>
                      </a:r>
                      <a:endParaRPr kumimoji="1" lang="ja-JP" altLang="en-US" sz="1400" dirty="0"/>
                    </a:p>
                  </a:txBody>
                  <a:tcPr/>
                </a:tc>
                <a:tc>
                  <a:txBody>
                    <a:bodyPr/>
                    <a:lstStyle/>
                    <a:p>
                      <a:r>
                        <a:rPr kumimoji="1" lang="en-US" altLang="ja-JP" sz="1400" dirty="0" smtClean="0">
                          <a:solidFill>
                            <a:srgbClr val="FF0000"/>
                          </a:solidFill>
                        </a:rPr>
                        <a:t>Monthly meeting</a:t>
                      </a:r>
                    </a:p>
                    <a:p>
                      <a:r>
                        <a:rPr kumimoji="1" lang="en-US" altLang="ja-JP" sz="1400" dirty="0" smtClean="0"/>
                        <a:t>FLASH-9mA workshop </a:t>
                      </a:r>
                    </a:p>
                    <a:p>
                      <a:r>
                        <a:rPr kumimoji="1" lang="en-US" altLang="ja-JP" sz="1400" dirty="0" smtClean="0"/>
                        <a:t>Monthly</a:t>
                      </a:r>
                      <a:r>
                        <a:rPr kumimoji="1" lang="en-US" altLang="ja-JP" sz="1400" baseline="0" dirty="0" smtClean="0"/>
                        <a:t> meeting</a:t>
                      </a:r>
                      <a:endParaRPr kumimoji="1" lang="ja-JP" altLang="en-US" sz="1400" dirty="0"/>
                    </a:p>
                  </a:txBody>
                  <a:tcPr/>
                </a:tc>
              </a:tr>
              <a:tr h="370840">
                <a:tc>
                  <a:txBody>
                    <a:bodyPr/>
                    <a:lstStyle/>
                    <a:p>
                      <a:r>
                        <a:rPr kumimoji="1" lang="en-US" altLang="ja-JP" sz="1400" dirty="0" smtClean="0"/>
                        <a:t>July</a:t>
                      </a:r>
                      <a:endParaRPr kumimoji="1" lang="ja-JP" altLang="en-US" sz="1400" dirty="0"/>
                    </a:p>
                  </a:txBody>
                  <a:tcPr/>
                </a:tc>
                <a:tc>
                  <a:txBody>
                    <a:bodyPr/>
                    <a:lstStyle/>
                    <a:p>
                      <a:r>
                        <a:rPr kumimoji="1" lang="en-US" altLang="ja-JP" sz="1400" dirty="0" smtClean="0">
                          <a:solidFill>
                            <a:srgbClr val="0000FF"/>
                          </a:solidFill>
                        </a:rPr>
                        <a:t>24</a:t>
                      </a:r>
                    </a:p>
                    <a:p>
                      <a:r>
                        <a:rPr kumimoji="1" lang="en-US" altLang="ja-JP" sz="1400" dirty="0" smtClean="0"/>
                        <a:t>27</a:t>
                      </a:r>
                    </a:p>
                  </a:txBody>
                  <a:tcPr/>
                </a:tc>
                <a:tc>
                  <a:txBody>
                    <a:bodyPr/>
                    <a:lstStyle/>
                    <a:p>
                      <a:r>
                        <a:rPr kumimoji="1" lang="en-US" altLang="ja-JP" sz="1400" dirty="0" smtClean="0">
                          <a:solidFill>
                            <a:srgbClr val="0000FF"/>
                          </a:solidFill>
                        </a:rPr>
                        <a:t>Chicago</a:t>
                      </a:r>
                    </a:p>
                    <a:p>
                      <a:r>
                        <a:rPr kumimoji="1" lang="en-US" altLang="ja-JP" sz="1400" dirty="0" smtClean="0"/>
                        <a:t>Web</a:t>
                      </a:r>
                      <a:endParaRPr kumimoji="1" lang="ja-JP" altLang="en-US" sz="1400" dirty="0"/>
                    </a:p>
                  </a:txBody>
                  <a:tcPr/>
                </a:tc>
                <a:tc>
                  <a:txBody>
                    <a:bodyPr/>
                    <a:lstStyle/>
                    <a:p>
                      <a:r>
                        <a:rPr kumimoji="1" lang="en-US" altLang="ja-JP" sz="1400" dirty="0" smtClean="0">
                          <a:solidFill>
                            <a:srgbClr val="0000FF"/>
                          </a:solidFill>
                        </a:rPr>
                        <a:t>C</a:t>
                      </a:r>
                      <a:r>
                        <a:rPr kumimoji="1" lang="en-US" altLang="ja-JP" sz="1400" baseline="0" dirty="0" smtClean="0">
                          <a:solidFill>
                            <a:srgbClr val="0000FF"/>
                          </a:solidFill>
                        </a:rPr>
                        <a:t>avity industrialization WS, as a satellite meeting of SRF2011 (25~29)</a:t>
                      </a:r>
                      <a:endParaRPr kumimoji="1" lang="en-US" altLang="ja-JP" sz="1400" dirty="0" smtClean="0">
                        <a:solidFill>
                          <a:srgbClr val="0000FF"/>
                        </a:solidFill>
                      </a:endParaRPr>
                    </a:p>
                    <a:p>
                      <a:r>
                        <a:rPr kumimoji="1" lang="en-US" altLang="ja-JP" sz="1400" dirty="0" smtClean="0"/>
                        <a:t>Monthly</a:t>
                      </a:r>
                      <a:r>
                        <a:rPr kumimoji="1" lang="en-US" altLang="ja-JP" sz="1400" baseline="0" dirty="0" smtClean="0"/>
                        <a:t> meeting</a:t>
                      </a:r>
                      <a:endParaRPr kumimoji="1" lang="ja-JP" altLang="en-US" sz="1400" dirty="0"/>
                    </a:p>
                  </a:txBody>
                  <a:tcPr/>
                </a:tc>
              </a:tr>
              <a:tr h="370840">
                <a:tc>
                  <a:txBody>
                    <a:bodyPr/>
                    <a:lstStyle/>
                    <a:p>
                      <a:r>
                        <a:rPr kumimoji="1" lang="en-US" altLang="ja-JP" sz="1400" dirty="0" smtClean="0"/>
                        <a:t>August</a:t>
                      </a:r>
                      <a:endParaRPr kumimoji="1" lang="ja-JP" altLang="en-US" sz="1400" dirty="0"/>
                    </a:p>
                  </a:txBody>
                  <a:tcPr/>
                </a:tc>
                <a:tc>
                  <a:txBody>
                    <a:bodyPr/>
                    <a:lstStyle/>
                    <a:p>
                      <a:r>
                        <a:rPr kumimoji="1" lang="en-US" altLang="ja-JP" sz="1400" dirty="0" smtClean="0"/>
                        <a:t>24</a:t>
                      </a:r>
                      <a:endParaRPr kumimoji="1" lang="ja-JP" altLang="en-US" sz="1400" dirty="0"/>
                    </a:p>
                  </a:txBody>
                  <a:tcPr/>
                </a:tc>
                <a:tc>
                  <a:txBody>
                    <a:bodyPr/>
                    <a:lstStyle/>
                    <a:p>
                      <a:r>
                        <a:rPr kumimoji="1" lang="en-US" altLang="ja-JP" sz="1400" dirty="0" smtClean="0"/>
                        <a:t>Web</a:t>
                      </a:r>
                      <a:endParaRPr kumimoji="1" lang="ja-JP" altLang="en-US" sz="1400" dirty="0"/>
                    </a:p>
                  </a:txBody>
                  <a:tcPr/>
                </a:tc>
                <a:tc>
                  <a:txBody>
                    <a:bodyPr/>
                    <a:lstStyle/>
                    <a:p>
                      <a:r>
                        <a:rPr kumimoji="1" lang="en-US" altLang="ja-JP" sz="1400" dirty="0" smtClean="0"/>
                        <a:t>Monthly meeting</a:t>
                      </a:r>
                      <a:endParaRPr kumimoji="1" lang="ja-JP" altLang="en-US" sz="1400" dirty="0"/>
                    </a:p>
                  </a:txBody>
                  <a:tcPr/>
                </a:tc>
              </a:tr>
              <a:tr h="370840">
                <a:tc>
                  <a:txBody>
                    <a:bodyPr/>
                    <a:lstStyle/>
                    <a:p>
                      <a:r>
                        <a:rPr kumimoji="1" lang="en-US" altLang="ja-JP" sz="1400" dirty="0" smtClean="0"/>
                        <a:t>Sept.</a:t>
                      </a:r>
                      <a:r>
                        <a:rPr kumimoji="1" lang="en-US" altLang="ja-JP" sz="1400" baseline="0" dirty="0" smtClean="0"/>
                        <a:t> </a:t>
                      </a:r>
                      <a:endParaRPr kumimoji="1" lang="ja-JP" altLang="en-US" sz="1400" dirty="0"/>
                    </a:p>
                  </a:txBody>
                  <a:tcPr/>
                </a:tc>
                <a:tc>
                  <a:txBody>
                    <a:bodyPr/>
                    <a:lstStyle/>
                    <a:p>
                      <a:r>
                        <a:rPr kumimoji="1" lang="en-US" altLang="ja-JP" sz="1400" dirty="0" smtClean="0">
                          <a:solidFill>
                            <a:srgbClr val="0000FF"/>
                          </a:solidFill>
                        </a:rPr>
                        <a:t>5-9</a:t>
                      </a:r>
                    </a:p>
                    <a:p>
                      <a:r>
                        <a:rPr kumimoji="1" lang="en-US" altLang="ja-JP" sz="1400" dirty="0" smtClean="0"/>
                        <a:t>21</a:t>
                      </a:r>
                    </a:p>
                    <a:p>
                      <a:r>
                        <a:rPr kumimoji="1" lang="en-US" altLang="ja-JP" sz="1400" dirty="0" smtClean="0">
                          <a:solidFill>
                            <a:srgbClr val="0000FF"/>
                          </a:solidFill>
                        </a:rPr>
                        <a:t>26-30</a:t>
                      </a:r>
                      <a:endParaRPr kumimoji="1" lang="ja-JP" altLang="en-US" sz="1400" dirty="0">
                        <a:solidFill>
                          <a:srgbClr val="0000FF"/>
                        </a:solidFill>
                      </a:endParaRPr>
                    </a:p>
                  </a:txBody>
                  <a:tcPr/>
                </a:tc>
                <a:tc>
                  <a:txBody>
                    <a:bodyPr/>
                    <a:lstStyle/>
                    <a:p>
                      <a:r>
                        <a:rPr kumimoji="1" lang="en-US" altLang="ja-JP" sz="1400" dirty="0" smtClean="0">
                          <a:solidFill>
                            <a:srgbClr val="0000FF"/>
                          </a:solidFill>
                        </a:rPr>
                        <a:t>San Sebastian</a:t>
                      </a:r>
                    </a:p>
                    <a:p>
                      <a:r>
                        <a:rPr kumimoji="1" lang="en-US" altLang="ja-JP" sz="1400" dirty="0" smtClean="0"/>
                        <a:t>Web</a:t>
                      </a:r>
                    </a:p>
                    <a:p>
                      <a:r>
                        <a:rPr kumimoji="1" lang="en-US" altLang="ja-JP" sz="1400" dirty="0" err="1" smtClean="0">
                          <a:solidFill>
                            <a:srgbClr val="0000FF"/>
                          </a:solidFill>
                        </a:rPr>
                        <a:t>Gradana</a:t>
                      </a:r>
                      <a:endParaRPr kumimoji="1" lang="ja-JP" altLang="en-US" sz="1400" dirty="0">
                        <a:solidFill>
                          <a:srgbClr val="0000FF"/>
                        </a:solidFill>
                      </a:endParaRPr>
                    </a:p>
                  </a:txBody>
                  <a:tcPr/>
                </a:tc>
                <a:tc>
                  <a:txBody>
                    <a:bodyPr/>
                    <a:lstStyle/>
                    <a:p>
                      <a:r>
                        <a:rPr kumimoji="1" lang="en-US" altLang="ja-JP" sz="1400" dirty="0" smtClean="0">
                          <a:solidFill>
                            <a:srgbClr val="0000FF"/>
                          </a:solidFill>
                        </a:rPr>
                        <a:t>IPAC-2011</a:t>
                      </a:r>
                    </a:p>
                    <a:p>
                      <a:r>
                        <a:rPr kumimoji="1" lang="en-US" altLang="ja-JP" sz="1400" dirty="0" smtClean="0"/>
                        <a:t>Monthly meeting</a:t>
                      </a:r>
                    </a:p>
                    <a:p>
                      <a:r>
                        <a:rPr kumimoji="1" lang="en-US" altLang="ja-JP" sz="1400" dirty="0" smtClean="0">
                          <a:solidFill>
                            <a:srgbClr val="0000FF"/>
                          </a:solidFill>
                        </a:rPr>
                        <a:t>WWS-GDE (ILC-CLIC </a:t>
                      </a:r>
                      <a:r>
                        <a:rPr kumimoji="1" lang="en-US" altLang="ja-JP" sz="1400" dirty="0" err="1" smtClean="0">
                          <a:solidFill>
                            <a:srgbClr val="0000FF"/>
                          </a:solidFill>
                        </a:rPr>
                        <a:t>collab</a:t>
                      </a:r>
                      <a:r>
                        <a:rPr kumimoji="1" lang="en-US" altLang="ja-JP" sz="1400" dirty="0" smtClean="0">
                          <a:solidFill>
                            <a:srgbClr val="0000FF"/>
                          </a:solidFill>
                        </a:rPr>
                        <a:t>.)</a:t>
                      </a:r>
                      <a:r>
                        <a:rPr kumimoji="1" lang="en-US" altLang="ja-JP" sz="1400" baseline="0" dirty="0" smtClean="0">
                          <a:solidFill>
                            <a:srgbClr val="0000FF"/>
                          </a:solidFill>
                        </a:rPr>
                        <a:t> meeting</a:t>
                      </a:r>
                      <a:endParaRPr kumimoji="1" lang="ja-JP" altLang="en-US" sz="1400" dirty="0">
                        <a:solidFill>
                          <a:srgbClr val="0000FF"/>
                        </a:solidFill>
                      </a:endParaRPr>
                    </a:p>
                  </a:txBody>
                  <a:tcPr/>
                </a:tc>
              </a:tr>
              <a:tr h="370840">
                <a:tc>
                  <a:txBody>
                    <a:bodyPr/>
                    <a:lstStyle/>
                    <a:p>
                      <a:r>
                        <a:rPr kumimoji="1" lang="en-US" altLang="ja-JP" sz="1400" dirty="0" smtClean="0"/>
                        <a:t>Oct.</a:t>
                      </a:r>
                      <a:endParaRPr kumimoji="1" lang="ja-JP" altLang="en-US" sz="1400" dirty="0"/>
                    </a:p>
                  </a:txBody>
                  <a:tcPr/>
                </a:tc>
                <a:tc>
                  <a:txBody>
                    <a:bodyPr/>
                    <a:lstStyle/>
                    <a:p>
                      <a:r>
                        <a:rPr kumimoji="1" lang="en-US" altLang="ja-JP" sz="1400" dirty="0" smtClean="0"/>
                        <a:t>19</a:t>
                      </a:r>
                    </a:p>
                  </a:txBody>
                  <a:tcPr/>
                </a:tc>
                <a:tc>
                  <a:txBody>
                    <a:bodyPr/>
                    <a:lstStyle/>
                    <a:p>
                      <a:r>
                        <a:rPr kumimoji="1" lang="en-US" altLang="ja-JP" sz="1400" dirty="0" smtClean="0"/>
                        <a:t>Web</a:t>
                      </a:r>
                    </a:p>
                  </a:txBody>
                  <a:tcPr/>
                </a:tc>
                <a:tc>
                  <a:txBody>
                    <a:bodyPr/>
                    <a:lstStyle/>
                    <a:p>
                      <a:r>
                        <a:rPr kumimoji="1" lang="en-US" altLang="ja-JP" sz="1400" dirty="0" smtClean="0"/>
                        <a:t>Monthly meeting</a:t>
                      </a:r>
                    </a:p>
                    <a:p>
                      <a:endParaRPr kumimoji="1" lang="ja-JP" altLang="en-US" sz="1400" dirty="0"/>
                    </a:p>
                  </a:txBody>
                  <a:tcPr/>
                </a:tc>
              </a:tr>
              <a:tr h="370840">
                <a:tc>
                  <a:txBody>
                    <a:bodyPr/>
                    <a:lstStyle/>
                    <a:p>
                      <a:r>
                        <a:rPr kumimoji="1" lang="en-US" altLang="ja-JP" sz="1400" dirty="0" smtClean="0"/>
                        <a:t>Nov.</a:t>
                      </a:r>
                      <a:endParaRPr kumimoji="1" lang="ja-JP" altLang="en-US" sz="1400" dirty="0"/>
                    </a:p>
                  </a:txBody>
                  <a:tcPr/>
                </a:tc>
                <a:tc>
                  <a:txBody>
                    <a:bodyPr/>
                    <a:lstStyle/>
                    <a:p>
                      <a:r>
                        <a:rPr kumimoji="1" lang="en-US" altLang="ja-JP" sz="1400" dirty="0" smtClean="0"/>
                        <a:t>14-15</a:t>
                      </a:r>
                    </a:p>
                    <a:p>
                      <a:r>
                        <a:rPr kumimoji="1" lang="en-US" altLang="ja-JP" sz="1400" dirty="0" smtClean="0"/>
                        <a:t>16</a:t>
                      </a:r>
                    </a:p>
                  </a:txBody>
                  <a:tcPr/>
                </a:tc>
                <a:tc>
                  <a:txBody>
                    <a:bodyPr/>
                    <a:lstStyle/>
                    <a:p>
                      <a:r>
                        <a:rPr kumimoji="1" lang="en-US" altLang="ja-JP" sz="1400" dirty="0" smtClean="0"/>
                        <a:t>Prague</a:t>
                      </a:r>
                    </a:p>
                    <a:p>
                      <a:r>
                        <a:rPr kumimoji="1" lang="en-US" altLang="ja-JP" sz="1400" dirty="0" smtClean="0"/>
                        <a:t>Web</a:t>
                      </a:r>
                    </a:p>
                  </a:txBody>
                  <a:tcPr/>
                </a:tc>
                <a:tc>
                  <a:txBody>
                    <a:bodyPr/>
                    <a:lstStyle/>
                    <a:p>
                      <a:r>
                        <a:rPr kumimoji="1" lang="en-US" altLang="ja-JP" sz="1400" baseline="0" dirty="0" smtClean="0"/>
                        <a:t>UKC-PAC</a:t>
                      </a:r>
                    </a:p>
                    <a:p>
                      <a:r>
                        <a:rPr kumimoji="1" lang="en-US" altLang="ja-JP" sz="1400" baseline="0" dirty="0" smtClean="0"/>
                        <a:t>Monthly meeting</a:t>
                      </a:r>
                    </a:p>
                  </a:txBody>
                  <a:tcPr/>
                </a:tc>
              </a:tr>
              <a:tr h="370840">
                <a:tc>
                  <a:txBody>
                    <a:bodyPr/>
                    <a:lstStyle/>
                    <a:p>
                      <a:r>
                        <a:rPr kumimoji="1" lang="en-US" altLang="ja-JP" sz="1400" dirty="0" smtClean="0"/>
                        <a:t>Dec.</a:t>
                      </a:r>
                      <a:endParaRPr kumimoji="1" lang="ja-JP" altLang="en-US" sz="1400" dirty="0"/>
                    </a:p>
                  </a:txBody>
                  <a:tcPr/>
                </a:tc>
                <a:tc>
                  <a:txBody>
                    <a:bodyPr/>
                    <a:lstStyle/>
                    <a:p>
                      <a:r>
                        <a:rPr kumimoji="1" lang="en-US" altLang="ja-JP" sz="1400" dirty="0" smtClean="0">
                          <a:solidFill>
                            <a:srgbClr val="0000FF"/>
                          </a:solidFill>
                        </a:rPr>
                        <a:t>5-8</a:t>
                      </a:r>
                    </a:p>
                    <a:p>
                      <a:r>
                        <a:rPr kumimoji="1" lang="en-US" altLang="ja-JP" sz="1400" dirty="0" smtClean="0"/>
                        <a:t>14</a:t>
                      </a:r>
                      <a:endParaRPr kumimoji="1" lang="ja-JP" altLang="en-US" sz="1400" dirty="0"/>
                    </a:p>
                  </a:txBody>
                  <a:tcPr/>
                </a:tc>
                <a:tc>
                  <a:txBody>
                    <a:bodyPr/>
                    <a:lstStyle/>
                    <a:p>
                      <a:r>
                        <a:rPr kumimoji="1" lang="en-US" altLang="ja-JP" sz="1400" dirty="0" smtClean="0">
                          <a:solidFill>
                            <a:srgbClr val="0000FF"/>
                          </a:solidFill>
                        </a:rPr>
                        <a:t>Beijing</a:t>
                      </a:r>
                    </a:p>
                    <a:p>
                      <a:r>
                        <a:rPr kumimoji="1" lang="en-US" altLang="ja-JP" sz="1400" dirty="0" smtClean="0"/>
                        <a:t>Web</a:t>
                      </a:r>
                      <a:endParaRPr kumimoji="1" lang="ja-JP" altLang="en-US" sz="1400" dirty="0"/>
                    </a:p>
                  </a:txBody>
                  <a:tcPr/>
                </a:tc>
                <a:tc>
                  <a:txBody>
                    <a:bodyPr/>
                    <a:lstStyle/>
                    <a:p>
                      <a:r>
                        <a:rPr kumimoji="1" lang="en-US" altLang="ja-JP" sz="1400" baseline="0" dirty="0" smtClean="0">
                          <a:solidFill>
                            <a:srgbClr val="0000FF"/>
                          </a:solidFill>
                        </a:rPr>
                        <a:t>TTC meeting</a:t>
                      </a:r>
                    </a:p>
                    <a:p>
                      <a:r>
                        <a:rPr kumimoji="1" lang="en-US" altLang="ja-JP" sz="1400" baseline="0" dirty="0" smtClean="0"/>
                        <a:t>Monthly meeting</a:t>
                      </a:r>
                      <a:endParaRPr kumimoji="1" lang="ja-JP" altLang="en-US" sz="1400" dirty="0"/>
                    </a:p>
                  </a:txBody>
                  <a:tcPr/>
                </a:tc>
              </a:tr>
              <a:tr h="370840">
                <a:tc>
                  <a:txBody>
                    <a:bodyPr/>
                    <a:lstStyle/>
                    <a:p>
                      <a:r>
                        <a:rPr kumimoji="1" lang="en-US" altLang="ja-JP" sz="1400" dirty="0" smtClean="0"/>
                        <a:t>2012, </a:t>
                      </a:r>
                    </a:p>
                    <a:p>
                      <a:r>
                        <a:rPr kumimoji="1" lang="en-US" altLang="ja-JP" sz="1400" dirty="0" smtClean="0"/>
                        <a:t>Jan.</a:t>
                      </a:r>
                      <a:endParaRPr kumimoji="1" lang="ja-JP" altLang="en-US" sz="1400" dirty="0"/>
                    </a:p>
                  </a:txBody>
                  <a:tcPr/>
                </a:tc>
                <a:tc>
                  <a:txBody>
                    <a:bodyPr/>
                    <a:lstStyle/>
                    <a:p>
                      <a:r>
                        <a:rPr kumimoji="1" lang="en-US" altLang="ja-JP" sz="1400" dirty="0" smtClean="0"/>
                        <a:t>11</a:t>
                      </a:r>
                    </a:p>
                    <a:p>
                      <a:r>
                        <a:rPr kumimoji="1" lang="en-US" altLang="ja-JP" sz="1400" dirty="0" smtClean="0">
                          <a:solidFill>
                            <a:srgbClr val="3366FF"/>
                          </a:solidFill>
                        </a:rPr>
                        <a:t>18</a:t>
                      </a:r>
                    </a:p>
                    <a:p>
                      <a:r>
                        <a:rPr kumimoji="1" lang="en-US" altLang="ja-JP" sz="1400" dirty="0" smtClean="0">
                          <a:solidFill>
                            <a:srgbClr val="0000FF"/>
                          </a:solidFill>
                        </a:rPr>
                        <a:t>19-20</a:t>
                      </a:r>
                      <a:endParaRPr kumimoji="1" lang="ja-JP" altLang="en-US" sz="1400" dirty="0">
                        <a:solidFill>
                          <a:srgbClr val="0000FF"/>
                        </a:solidFill>
                      </a:endParaRPr>
                    </a:p>
                  </a:txBody>
                  <a:tcPr/>
                </a:tc>
                <a:tc>
                  <a:txBody>
                    <a:bodyPr/>
                    <a:lstStyle/>
                    <a:p>
                      <a:r>
                        <a:rPr kumimoji="1" lang="en-US" altLang="ja-JP" sz="1400" dirty="0" smtClean="0"/>
                        <a:t>Web</a:t>
                      </a:r>
                    </a:p>
                    <a:p>
                      <a:r>
                        <a:rPr kumimoji="1" lang="en-US" altLang="ja-JP" sz="1400" dirty="0" smtClean="0">
                          <a:solidFill>
                            <a:srgbClr val="3366FF"/>
                          </a:solidFill>
                        </a:rPr>
                        <a:t>KEK</a:t>
                      </a:r>
                    </a:p>
                    <a:p>
                      <a:r>
                        <a:rPr kumimoji="1" lang="en-US" altLang="ja-JP" sz="1400" dirty="0" smtClean="0">
                          <a:solidFill>
                            <a:srgbClr val="0000FF"/>
                          </a:solidFill>
                        </a:rPr>
                        <a:t>KEK</a:t>
                      </a:r>
                      <a:endParaRPr kumimoji="1" lang="ja-JP" altLang="en-US" sz="1400" dirty="0">
                        <a:solidFill>
                          <a:srgbClr val="0000FF"/>
                        </a:solidFill>
                      </a:endParaRPr>
                    </a:p>
                  </a:txBody>
                  <a:tcPr/>
                </a:tc>
                <a:tc>
                  <a:txBody>
                    <a:bodyPr/>
                    <a:lstStyle/>
                    <a:p>
                      <a:r>
                        <a:rPr kumimoji="1" lang="en-US" altLang="ja-JP" sz="1400" dirty="0" smtClean="0"/>
                        <a:t>Monthly meeting</a:t>
                      </a:r>
                    </a:p>
                    <a:p>
                      <a:r>
                        <a:rPr kumimoji="1" lang="en-US" altLang="ja-JP" sz="1400" dirty="0" smtClean="0">
                          <a:solidFill>
                            <a:srgbClr val="3366FF"/>
                          </a:solidFill>
                        </a:rPr>
                        <a:t>S1-Global Workshop </a:t>
                      </a:r>
                      <a:r>
                        <a:rPr kumimoji="1" lang="en-US" altLang="ja-JP" sz="1400" dirty="0" smtClean="0">
                          <a:solidFill>
                            <a:srgbClr val="FF0000"/>
                          </a:solidFill>
                        </a:rPr>
                        <a:t>(proposed) </a:t>
                      </a:r>
                    </a:p>
                    <a:p>
                      <a:r>
                        <a:rPr kumimoji="1" lang="en-US" altLang="ja-JP" sz="1400" dirty="0" smtClean="0">
                          <a:solidFill>
                            <a:srgbClr val="0000FF"/>
                          </a:solidFill>
                        </a:rPr>
                        <a:t>SCRF</a:t>
                      </a:r>
                      <a:r>
                        <a:rPr kumimoji="1" lang="en-US" altLang="ja-JP" sz="1400" baseline="0" dirty="0" smtClean="0">
                          <a:solidFill>
                            <a:srgbClr val="0000FF"/>
                          </a:solidFill>
                        </a:rPr>
                        <a:t> TDR Preparation Review &amp; WS  </a:t>
                      </a:r>
                      <a:endParaRPr kumimoji="1" lang="ja-JP" altLang="en-US" sz="1400" dirty="0">
                        <a:solidFill>
                          <a:srgbClr val="FF0000"/>
                        </a:solidFill>
                      </a:endParaRPr>
                    </a:p>
                  </a:txBody>
                  <a:tcPr/>
                </a:tc>
              </a:tr>
              <a:tr h="370840">
                <a:tc>
                  <a:txBody>
                    <a:bodyPr/>
                    <a:lstStyle/>
                    <a:p>
                      <a:r>
                        <a:rPr kumimoji="1" lang="en-US" altLang="ja-JP" sz="1400" dirty="0" smtClean="0"/>
                        <a:t>Feb.</a:t>
                      </a:r>
                      <a:r>
                        <a:rPr kumimoji="1" lang="en-US" altLang="ja-JP" sz="1400" baseline="0" dirty="0" smtClean="0"/>
                        <a:t> </a:t>
                      </a:r>
                      <a:endParaRPr kumimoji="1" lang="ja-JP" altLang="en-US" sz="1400" dirty="0"/>
                    </a:p>
                  </a:txBody>
                  <a:tcPr/>
                </a:tc>
                <a:tc>
                  <a:txBody>
                    <a:bodyPr/>
                    <a:lstStyle/>
                    <a:p>
                      <a:r>
                        <a:rPr kumimoji="1" lang="en-US" altLang="ja-JP" sz="1400" dirty="0" smtClean="0"/>
                        <a:t>8</a:t>
                      </a:r>
                      <a:endParaRPr kumimoji="1" lang="ja-JP" altLang="en-US" sz="1400" dirty="0"/>
                    </a:p>
                  </a:txBody>
                  <a:tcPr/>
                </a:tc>
                <a:tc>
                  <a:txBody>
                    <a:bodyPr/>
                    <a:lstStyle/>
                    <a:p>
                      <a:r>
                        <a:rPr kumimoji="1" lang="en-US" altLang="ja-JP" sz="1400" dirty="0" smtClean="0"/>
                        <a:t>Web</a:t>
                      </a:r>
                      <a:endParaRPr kumimoji="1" lang="ja-JP" altLang="en-US" sz="1400" dirty="0"/>
                    </a:p>
                  </a:txBody>
                  <a:tcPr/>
                </a:tc>
                <a:tc>
                  <a:txBody>
                    <a:bodyPr/>
                    <a:lstStyle/>
                    <a:p>
                      <a:r>
                        <a:rPr kumimoji="1" lang="en-US" altLang="ja-JP" sz="1400" dirty="0" smtClean="0"/>
                        <a:t>Monthly meeting</a:t>
                      </a:r>
                      <a:endParaRPr kumimoji="1" lang="ja-JP" altLang="en-US" sz="1400" dirty="0"/>
                    </a:p>
                  </a:txBody>
                  <a:tcPr/>
                </a:tc>
              </a:tr>
            </a:tbl>
          </a:graphicData>
        </a:graphic>
      </p:graphicFrame>
      <p:sp>
        <p:nvSpPr>
          <p:cNvPr id="4" name="日付プレースホルダ 3"/>
          <p:cNvSpPr>
            <a:spLocks noGrp="1"/>
          </p:cNvSpPr>
          <p:nvPr>
            <p:ph type="dt" sz="half" idx="10"/>
          </p:nvPr>
        </p:nvSpPr>
        <p:spPr/>
        <p:txBody>
          <a:bodyPr/>
          <a:lstStyle/>
          <a:p>
            <a:r>
              <a:rPr lang="en-US" altLang="ja-JP" smtClean="0"/>
              <a:t>SCRF 01-June-2011</a:t>
            </a:r>
            <a:endParaRPr lang="ja-JP" altLang="en-US" dirty="0"/>
          </a:p>
        </p:txBody>
      </p:sp>
      <p:sp>
        <p:nvSpPr>
          <p:cNvPr id="5" name="フッター プレースホルダ 4"/>
          <p:cNvSpPr>
            <a:spLocks noGrp="1"/>
          </p:cNvSpPr>
          <p:nvPr>
            <p:ph type="ftr" sz="quarter" idx="11"/>
          </p:nvPr>
        </p:nvSpPr>
        <p:spPr/>
        <p:txBody>
          <a:bodyPr/>
          <a:lstStyle/>
          <a:p>
            <a:r>
              <a:rPr lang="en-US" altLang="ja-JP" dirty="0" smtClean="0"/>
              <a:t>SERF WebEx Meeting</a:t>
            </a:r>
            <a:endParaRPr lang="ja-JP" altLang="en-US" dirty="0"/>
          </a:p>
        </p:txBody>
      </p:sp>
      <p:sp>
        <p:nvSpPr>
          <p:cNvPr id="6" name="スライド番号プレースホルダ 5"/>
          <p:cNvSpPr>
            <a:spLocks noGrp="1"/>
          </p:cNvSpPr>
          <p:nvPr>
            <p:ph type="sldNum" sz="quarter" idx="12"/>
          </p:nvPr>
        </p:nvSpPr>
        <p:spPr/>
        <p:txBody>
          <a:bodyPr/>
          <a:lstStyle/>
          <a:p>
            <a:fld id="{C2705F64-2F62-1441-B8C2-4C4BD0CB1C05}" type="slidenum">
              <a:rPr lang="ja-JP" altLang="en-US" smtClean="0"/>
              <a:pPr/>
              <a:t>2</a:t>
            </a:fld>
            <a:endParaRPr lang="ja-JP" alt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368979"/>
          </a:xfrm>
        </p:spPr>
        <p:txBody>
          <a:bodyPr>
            <a:normAutofit fontScale="90000"/>
          </a:bodyPr>
          <a:lstStyle/>
          <a:p>
            <a:r>
              <a:rPr lang="en-US" altLang="ja-JP" dirty="0" smtClean="0"/>
              <a:t>Main </a:t>
            </a:r>
            <a:r>
              <a:rPr lang="en-US" altLang="ja-JP" dirty="0" err="1" smtClean="0"/>
              <a:t>Linac</a:t>
            </a:r>
            <a:r>
              <a:rPr lang="en-US" altLang="ja-JP" dirty="0" smtClean="0"/>
              <a:t> and SCRF in RDR  </a:t>
            </a:r>
            <a:endParaRPr lang="ja-JP" altLang="en-US" dirty="0"/>
          </a:p>
        </p:txBody>
      </p:sp>
      <p:graphicFrame>
        <p:nvGraphicFramePr>
          <p:cNvPr id="4" name="コンテンツ プレースホルダ 3"/>
          <p:cNvGraphicFramePr>
            <a:graphicFrameLocks noGrp="1"/>
          </p:cNvGraphicFramePr>
          <p:nvPr>
            <p:ph idx="1"/>
          </p:nvPr>
        </p:nvGraphicFramePr>
        <p:xfrm>
          <a:off x="526784" y="869754"/>
          <a:ext cx="7886564" cy="5679439"/>
        </p:xfrm>
        <a:graphic>
          <a:graphicData uri="http://schemas.openxmlformats.org/drawingml/2006/table">
            <a:tbl>
              <a:tblPr firstRow="1" bandRow="1">
                <a:tableStyleId>{5C22544A-7EE6-4342-B048-85BDC9FD1C3A}</a:tableStyleId>
              </a:tblPr>
              <a:tblGrid>
                <a:gridCol w="2343627"/>
                <a:gridCol w="5542937"/>
              </a:tblGrid>
              <a:tr h="370840">
                <a:tc>
                  <a:txBody>
                    <a:bodyPr/>
                    <a:lstStyle/>
                    <a:p>
                      <a:r>
                        <a:rPr kumimoji="1" lang="en-US" altLang="ja-JP" dirty="0" smtClean="0"/>
                        <a:t>Chapter</a:t>
                      </a:r>
                      <a:endParaRPr kumimoji="1" lang="ja-JP" altLang="en-US" dirty="0"/>
                    </a:p>
                  </a:txBody>
                  <a:tcPr/>
                </a:tc>
                <a:tc>
                  <a:txBody>
                    <a:bodyPr/>
                    <a:lstStyle/>
                    <a:p>
                      <a:r>
                        <a:rPr kumimoji="1" lang="en-US" altLang="ja-JP" dirty="0" smtClean="0"/>
                        <a:t>Contents</a:t>
                      </a:r>
                      <a:endParaRPr kumimoji="1" lang="ja-JP" altLang="en-US" dirty="0"/>
                    </a:p>
                  </a:txBody>
                  <a:tcPr/>
                </a:tc>
              </a:tr>
              <a:tr h="370840">
                <a:tc>
                  <a:txBody>
                    <a:bodyPr/>
                    <a:lstStyle/>
                    <a:p>
                      <a:r>
                        <a:rPr kumimoji="1" lang="en-US" altLang="ja-JP" dirty="0" smtClean="0"/>
                        <a:t>1.</a:t>
                      </a:r>
                      <a:r>
                        <a:rPr kumimoji="1" lang="en-US" altLang="ja-JP" baseline="0" dirty="0" smtClean="0"/>
                        <a:t> Overview</a:t>
                      </a:r>
                      <a:endParaRPr kumimoji="1" lang="ja-JP" altLang="en-US" dirty="0"/>
                    </a:p>
                  </a:txBody>
                  <a:tcPr/>
                </a:tc>
                <a:tc>
                  <a:txBody>
                    <a:bodyPr/>
                    <a:lstStyle/>
                    <a:p>
                      <a:r>
                        <a:rPr kumimoji="1" lang="en-US" altLang="ja-JP" dirty="0" smtClean="0"/>
                        <a:t>1,1  Introduction</a:t>
                      </a:r>
                    </a:p>
                    <a:p>
                      <a:r>
                        <a:rPr kumimoji="1" lang="en-US" altLang="ja-JP" dirty="0" smtClean="0"/>
                        <a:t>1.2  Superconducting RF   (3 pages)</a:t>
                      </a:r>
                    </a:p>
                    <a:p>
                      <a:r>
                        <a:rPr kumimoji="1" lang="en-US" altLang="ja-JP" dirty="0" smtClean="0"/>
                        <a:t>1.3  The ILC baseline</a:t>
                      </a:r>
                      <a:r>
                        <a:rPr kumimoji="1" lang="en-US" altLang="ja-JP" baseline="0" dirty="0" smtClean="0"/>
                        <a:t> design  </a:t>
                      </a:r>
                    </a:p>
                    <a:p>
                      <a:r>
                        <a:rPr kumimoji="1" lang="en-US" altLang="ja-JP" baseline="0" dirty="0" smtClean="0"/>
                        <a:t>   </a:t>
                      </a:r>
                      <a:r>
                        <a:rPr kumimoji="1" lang="en-US" altLang="ja-JP" baseline="0" dirty="0" smtClean="0">
                          <a:solidFill>
                            <a:srgbClr val="3366FF"/>
                          </a:solidFill>
                        </a:rPr>
                        <a:t>1.3.6  Main </a:t>
                      </a:r>
                      <a:r>
                        <a:rPr kumimoji="1" lang="en-US" altLang="ja-JP" baseline="0" dirty="0" err="1" smtClean="0">
                          <a:solidFill>
                            <a:srgbClr val="3366FF"/>
                          </a:solidFill>
                        </a:rPr>
                        <a:t>Linac</a:t>
                      </a:r>
                      <a:r>
                        <a:rPr kumimoji="1" lang="en-US" altLang="ja-JP" baseline="0" dirty="0" smtClean="0">
                          <a:solidFill>
                            <a:srgbClr val="3366FF"/>
                          </a:solidFill>
                        </a:rPr>
                        <a:t>  (3 pages)</a:t>
                      </a:r>
                      <a:endParaRPr kumimoji="1" lang="ja-JP" altLang="en-US" dirty="0">
                        <a:solidFill>
                          <a:srgbClr val="3366FF"/>
                        </a:solidFill>
                      </a:endParaRPr>
                    </a:p>
                  </a:txBody>
                  <a:tcPr/>
                </a:tc>
              </a:tr>
              <a:tr h="370840">
                <a:tc>
                  <a:txBody>
                    <a:bodyPr/>
                    <a:lstStyle/>
                    <a:p>
                      <a:r>
                        <a:rPr kumimoji="1" lang="en-US" altLang="ja-JP" dirty="0" smtClean="0"/>
                        <a:t>2. Acc. Description</a:t>
                      </a:r>
                      <a:r>
                        <a:rPr kumimoji="1" lang="en-US" altLang="ja-JP" baseline="0" dirty="0" smtClean="0"/>
                        <a:t> </a:t>
                      </a:r>
                      <a:endParaRPr kumimoji="1" lang="ja-JP" altLang="en-US" dirty="0"/>
                    </a:p>
                  </a:txBody>
                  <a:tcPr/>
                </a:tc>
                <a:tc>
                  <a:txBody>
                    <a:bodyPr/>
                    <a:lstStyle/>
                    <a:p>
                      <a:r>
                        <a:rPr kumimoji="1" lang="en-US" altLang="ja-JP" dirty="0" smtClean="0"/>
                        <a:t>2.6  Main </a:t>
                      </a:r>
                      <a:r>
                        <a:rPr kumimoji="1" lang="en-US" altLang="ja-JP" dirty="0" err="1" smtClean="0"/>
                        <a:t>Linac</a:t>
                      </a:r>
                      <a:r>
                        <a:rPr kumimoji="1" lang="en-US" altLang="ja-JP" dirty="0" smtClean="0"/>
                        <a:t>  (10 pages)</a:t>
                      </a:r>
                    </a:p>
                    <a:p>
                      <a:r>
                        <a:rPr kumimoji="1" lang="en-US" altLang="ja-JP" dirty="0" smtClean="0">
                          <a:solidFill>
                            <a:srgbClr val="3366FF"/>
                          </a:solidFill>
                        </a:rPr>
                        <a:t>   2.6.1  Overview</a:t>
                      </a:r>
                    </a:p>
                    <a:p>
                      <a:r>
                        <a:rPr kumimoji="1" lang="en-US" altLang="ja-JP" dirty="0" smtClean="0">
                          <a:solidFill>
                            <a:srgbClr val="3366FF"/>
                          </a:solidFill>
                        </a:rPr>
                        <a:t>   2.6.2</a:t>
                      </a:r>
                      <a:r>
                        <a:rPr kumimoji="1" lang="en-US" altLang="ja-JP" baseline="0" dirty="0" smtClean="0">
                          <a:solidFill>
                            <a:srgbClr val="3366FF"/>
                          </a:solidFill>
                        </a:rPr>
                        <a:t>  Beam parameters</a:t>
                      </a:r>
                    </a:p>
                    <a:p>
                      <a:r>
                        <a:rPr kumimoji="1" lang="en-US" altLang="ja-JP" baseline="0" dirty="0" smtClean="0">
                          <a:solidFill>
                            <a:srgbClr val="3366FF"/>
                          </a:solidFill>
                        </a:rPr>
                        <a:t>   2.6.3  System description</a:t>
                      </a:r>
                    </a:p>
                    <a:p>
                      <a:r>
                        <a:rPr kumimoji="1" lang="en-US" altLang="ja-JP" baseline="0" dirty="0" smtClean="0">
                          <a:solidFill>
                            <a:srgbClr val="3366FF"/>
                          </a:solidFill>
                        </a:rPr>
                        <a:t>   2.6.4  Accelerator physics issue</a:t>
                      </a:r>
                    </a:p>
                    <a:p>
                      <a:r>
                        <a:rPr kumimoji="1" lang="en-US" altLang="ja-JP" baseline="0" dirty="0" smtClean="0">
                          <a:solidFill>
                            <a:srgbClr val="3366FF"/>
                          </a:solidFill>
                        </a:rPr>
                        <a:t>   2.6.5  Accelerator components </a:t>
                      </a:r>
                      <a:endParaRPr kumimoji="1" lang="ja-JP" altLang="en-US" dirty="0">
                        <a:solidFill>
                          <a:srgbClr val="3366FF"/>
                        </a:solidFill>
                      </a:endParaRPr>
                    </a:p>
                  </a:txBody>
                  <a:tcPr/>
                </a:tc>
              </a:tr>
              <a:tr h="370840">
                <a:tc>
                  <a:txBody>
                    <a:bodyPr/>
                    <a:lstStyle/>
                    <a:p>
                      <a:r>
                        <a:rPr kumimoji="1" lang="en-US" altLang="ja-JP" dirty="0" smtClean="0"/>
                        <a:t>3. Technical Systems</a:t>
                      </a:r>
                    </a:p>
                    <a:p>
                      <a:endParaRPr kumimoji="1" lang="ja-JP" altLang="en-US" dirty="0"/>
                    </a:p>
                  </a:txBody>
                  <a:tcPr/>
                </a:tc>
                <a:tc>
                  <a:txBody>
                    <a:bodyPr/>
                    <a:lstStyle/>
                    <a:p>
                      <a:r>
                        <a:rPr kumimoji="1" lang="en-US" altLang="ja-JP" dirty="0" smtClean="0"/>
                        <a:t>3.4  Klystrons  (4)</a:t>
                      </a:r>
                    </a:p>
                    <a:p>
                      <a:r>
                        <a:rPr kumimoji="1" lang="en-US" altLang="ja-JP" dirty="0" smtClean="0"/>
                        <a:t>3.5  RF distribution  (4)</a:t>
                      </a:r>
                    </a:p>
                    <a:p>
                      <a:r>
                        <a:rPr kumimoji="1" lang="en-US" altLang="ja-JP" dirty="0" smtClean="0"/>
                        <a:t>3.6</a:t>
                      </a:r>
                      <a:r>
                        <a:rPr kumimoji="1" lang="en-US" altLang="ja-JP" baseline="0" dirty="0" smtClean="0"/>
                        <a:t>  Cavities (8)</a:t>
                      </a:r>
                    </a:p>
                    <a:p>
                      <a:r>
                        <a:rPr kumimoji="1" lang="en-US" altLang="ja-JP" baseline="0" dirty="0" smtClean="0"/>
                        <a:t>3.7  </a:t>
                      </a:r>
                      <a:r>
                        <a:rPr kumimoji="1" lang="en-US" altLang="ja-JP" baseline="0" dirty="0" err="1" smtClean="0"/>
                        <a:t>Cryomodules</a:t>
                      </a:r>
                      <a:r>
                        <a:rPr kumimoji="1" lang="en-US" altLang="ja-JP" baseline="0" dirty="0" smtClean="0"/>
                        <a:t>  (5)</a:t>
                      </a:r>
                    </a:p>
                    <a:p>
                      <a:r>
                        <a:rPr kumimoji="1" lang="en-US" altLang="ja-JP" baseline="0" dirty="0" smtClean="0"/>
                        <a:t>3.8  Cryogenic systems (7)</a:t>
                      </a:r>
                    </a:p>
                    <a:p>
                      <a:r>
                        <a:rPr kumimoji="1" lang="en-US" altLang="ja-JP" baseline="0" dirty="0" smtClean="0"/>
                        <a:t>3.9  Low level RF controls (7) </a:t>
                      </a:r>
                    </a:p>
                    <a:p>
                      <a:r>
                        <a:rPr kumimoji="1" lang="en-US" altLang="ja-JP" baseline="0" dirty="0" smtClean="0"/>
                        <a:t>2.10  Instrumentation (9)</a:t>
                      </a:r>
                      <a:endParaRPr kumimoji="1" lang="ja-JP" altLang="en-US" dirty="0"/>
                    </a:p>
                  </a:txBody>
                  <a:tcPr/>
                </a:tc>
              </a:tr>
              <a:tr h="370840">
                <a:tc>
                  <a:txBody>
                    <a:bodyPr/>
                    <a:lstStyle/>
                    <a:p>
                      <a:r>
                        <a:rPr kumimoji="1" lang="en-US" altLang="ja-JP" dirty="0" smtClean="0"/>
                        <a:t>4. CF</a:t>
                      </a:r>
                      <a:r>
                        <a:rPr kumimoji="1" lang="en-US" altLang="ja-JP" baseline="0" dirty="0" smtClean="0"/>
                        <a:t> &amp;  </a:t>
                      </a:r>
                      <a:r>
                        <a:rPr kumimoji="1" lang="en-US" altLang="ja-JP" baseline="0" dirty="0" err="1" smtClean="0"/>
                        <a:t>Siting</a:t>
                      </a:r>
                      <a:r>
                        <a:rPr kumimoji="1" lang="en-US" altLang="ja-JP" baseline="0" dirty="0" smtClean="0"/>
                        <a:t>  …</a:t>
                      </a:r>
                      <a:endParaRPr kumimoji="1" lang="ja-JP" altLang="en-US" dirty="0"/>
                    </a:p>
                  </a:txBody>
                  <a:tcPr/>
                </a:tc>
                <a:tc>
                  <a:txBody>
                    <a:bodyPr/>
                    <a:lstStyle/>
                    <a:p>
                      <a:endParaRPr kumimoji="1" lang="ja-JP" altLang="en-US" dirty="0"/>
                    </a:p>
                  </a:txBody>
                  <a:tcPr/>
                </a:tc>
              </a:tr>
            </a:tbl>
          </a:graphicData>
        </a:graphic>
      </p:graphicFrame>
      <p:sp>
        <p:nvSpPr>
          <p:cNvPr id="3" name="日付プレースホルダー 2"/>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20</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 Overviews</a:t>
            </a:r>
            <a:endParaRPr lang="ja-JP" altLang="en-US" dirty="0"/>
          </a:p>
        </p:txBody>
      </p:sp>
      <p:graphicFrame>
        <p:nvGraphicFramePr>
          <p:cNvPr id="4" name="コンテンツ プレースホルダ 3"/>
          <p:cNvGraphicFramePr>
            <a:graphicFrameLocks noGrp="1"/>
          </p:cNvGraphicFramePr>
          <p:nvPr>
            <p:ph idx="1"/>
          </p:nvPr>
        </p:nvGraphicFramePr>
        <p:xfrm>
          <a:off x="457200" y="1600200"/>
          <a:ext cx="8229601" cy="3119120"/>
        </p:xfrm>
        <a:graphic>
          <a:graphicData uri="http://schemas.openxmlformats.org/drawingml/2006/table">
            <a:tbl>
              <a:tblPr firstRow="1" bandRow="1">
                <a:tableStyleId>{5C22544A-7EE6-4342-B048-85BDC9FD1C3A}</a:tableStyleId>
              </a:tblPr>
              <a:tblGrid>
                <a:gridCol w="1891318"/>
                <a:gridCol w="1844022"/>
                <a:gridCol w="4494261"/>
              </a:tblGrid>
              <a:tr h="370840">
                <a:tc>
                  <a:txBody>
                    <a:bodyPr/>
                    <a:lstStyle/>
                    <a:p>
                      <a:r>
                        <a:rPr kumimoji="1" lang="en-US" altLang="ja-JP" dirty="0" smtClean="0"/>
                        <a:t>Section</a:t>
                      </a:r>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1.2 </a:t>
                      </a:r>
                    </a:p>
                    <a:p>
                      <a:r>
                        <a:rPr kumimoji="1" lang="en-US" altLang="ja-JP" dirty="0" smtClean="0"/>
                        <a:t>SCRF </a:t>
                      </a:r>
                      <a:endParaRPr kumimoji="1" lang="ja-JP" altLang="en-US" dirty="0"/>
                    </a:p>
                  </a:txBody>
                  <a:tcPr/>
                </a:tc>
                <a:tc>
                  <a:txBody>
                    <a:bodyPr/>
                    <a:lstStyle/>
                    <a:p>
                      <a:endParaRPr kumimoji="1" lang="ja-JP" altLang="en-US" dirty="0"/>
                    </a:p>
                  </a:txBody>
                  <a:tcPr/>
                </a:tc>
                <a:tc>
                  <a:txBody>
                    <a:bodyPr/>
                    <a:lstStyle/>
                    <a:p>
                      <a:pPr>
                        <a:buFontTx/>
                        <a:buChar char="-"/>
                      </a:pPr>
                      <a:r>
                        <a:rPr kumimoji="1" lang="en-US" altLang="ja-JP" dirty="0" smtClean="0"/>
                        <a:t> Cavity and </a:t>
                      </a:r>
                      <a:r>
                        <a:rPr kumimoji="1" lang="en-US" altLang="ja-JP" dirty="0" err="1" smtClean="0"/>
                        <a:t>cryomodule</a:t>
                      </a:r>
                      <a:r>
                        <a:rPr kumimoji="1" lang="en-US" altLang="ja-JP" dirty="0" smtClean="0"/>
                        <a:t> outlook</a:t>
                      </a:r>
                    </a:p>
                    <a:p>
                      <a:pPr>
                        <a:buFontTx/>
                        <a:buChar char="-"/>
                      </a:pPr>
                      <a:r>
                        <a:rPr kumimoji="1" lang="en-US" altLang="ja-JP" dirty="0" smtClean="0"/>
                        <a:t> Cavity gradient (Q </a:t>
                      </a:r>
                      <a:r>
                        <a:rPr kumimoji="1" lang="en-US" altLang="ja-JP" dirty="0" err="1" smtClean="0"/>
                        <a:t>vs</a:t>
                      </a:r>
                      <a:r>
                        <a:rPr kumimoji="1" lang="en-US" altLang="ja-JP" dirty="0" smtClean="0"/>
                        <a:t> G) status</a:t>
                      </a:r>
                    </a:p>
                    <a:p>
                      <a:pPr>
                        <a:buFontTx/>
                        <a:buChar char="-"/>
                      </a:pPr>
                      <a:r>
                        <a:rPr kumimoji="1" lang="en-US" altLang="ja-JP" baseline="0" dirty="0" smtClean="0"/>
                        <a:t> Cavity assembly and preparation process </a:t>
                      </a:r>
                    </a:p>
                    <a:p>
                      <a:pPr>
                        <a:buFontTx/>
                        <a:buChar char="-"/>
                      </a:pPr>
                      <a:endParaRPr kumimoji="1" lang="ja-JP" altLang="en-US" dirty="0"/>
                    </a:p>
                  </a:txBody>
                  <a:tcPr/>
                </a:tc>
              </a:tr>
              <a:tr h="370840">
                <a:tc>
                  <a:txBody>
                    <a:bodyPr/>
                    <a:lstStyle/>
                    <a:p>
                      <a:r>
                        <a:rPr kumimoji="1" lang="en-US" altLang="ja-JP" dirty="0" smtClean="0"/>
                        <a:t>1.3 </a:t>
                      </a:r>
                    </a:p>
                    <a:p>
                      <a:r>
                        <a:rPr kumimoji="1" lang="en-US" altLang="ja-JP" dirty="0" smtClean="0"/>
                        <a:t>ILC Baseline design</a:t>
                      </a:r>
                      <a:endParaRPr kumimoji="1" lang="ja-JP" altLang="en-US" dirty="0"/>
                    </a:p>
                  </a:txBody>
                  <a:tcPr/>
                </a:tc>
                <a:tc>
                  <a:txBody>
                    <a:bodyPr/>
                    <a:lstStyle/>
                    <a:p>
                      <a:r>
                        <a:rPr kumimoji="1" lang="en-US" altLang="ja-JP" dirty="0" smtClean="0"/>
                        <a:t>1.3.6 </a:t>
                      </a:r>
                    </a:p>
                    <a:p>
                      <a:r>
                        <a:rPr kumimoji="1" lang="en-US" altLang="ja-JP" dirty="0" smtClean="0"/>
                        <a:t>Main </a:t>
                      </a:r>
                      <a:r>
                        <a:rPr kumimoji="1" lang="en-US" altLang="ja-JP" dirty="0" err="1" smtClean="0"/>
                        <a:t>Linac</a:t>
                      </a:r>
                      <a:endParaRPr kumimoji="1" lang="ja-JP" altLang="en-US" dirty="0"/>
                    </a:p>
                  </a:txBody>
                  <a:tcPr/>
                </a:tc>
                <a:tc>
                  <a:txBody>
                    <a:bodyPr/>
                    <a:lstStyle/>
                    <a:p>
                      <a:r>
                        <a:rPr kumimoji="1" lang="en-US" altLang="ja-JP" dirty="0" smtClean="0"/>
                        <a:t>- Functional requirements</a:t>
                      </a:r>
                    </a:p>
                    <a:p>
                      <a:r>
                        <a:rPr kumimoji="1" lang="en-US" altLang="ja-JP" dirty="0" smtClean="0"/>
                        <a:t>- System</a:t>
                      </a:r>
                      <a:r>
                        <a:rPr kumimoji="1" lang="en-US" altLang="ja-JP" baseline="0" dirty="0" smtClean="0"/>
                        <a:t> description</a:t>
                      </a:r>
                    </a:p>
                    <a:p>
                      <a:pPr>
                        <a:buFontTx/>
                        <a:buChar char="-"/>
                      </a:pPr>
                      <a:r>
                        <a:rPr kumimoji="1" lang="en-US" altLang="ja-JP" baseline="0" dirty="0" smtClean="0"/>
                        <a:t>Challenges</a:t>
                      </a:r>
                    </a:p>
                    <a:p>
                      <a:pPr>
                        <a:buFontTx/>
                        <a:buChar char="-"/>
                      </a:pPr>
                      <a:endParaRPr kumimoji="1" lang="ja-JP" altLang="en-US" dirty="0"/>
                    </a:p>
                  </a:txBody>
                  <a:tcPr/>
                </a:tc>
              </a:tr>
              <a:tr h="370840">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bl>
          </a:graphicData>
        </a:graphic>
      </p:graphicFrame>
      <p:sp>
        <p:nvSpPr>
          <p:cNvPr id="3" name="日付プレースホルダー 2"/>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21</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2. Accelerator Descriptions</a:t>
            </a:r>
            <a:endParaRPr lang="ja-JP" altLang="en-US" dirty="0"/>
          </a:p>
        </p:txBody>
      </p:sp>
      <p:graphicFrame>
        <p:nvGraphicFramePr>
          <p:cNvPr id="4" name="コンテンツ プレースホルダ 3"/>
          <p:cNvGraphicFramePr>
            <a:graphicFrameLocks noGrp="1"/>
          </p:cNvGraphicFramePr>
          <p:nvPr>
            <p:ph idx="1"/>
          </p:nvPr>
        </p:nvGraphicFramePr>
        <p:xfrm>
          <a:off x="457200" y="1600200"/>
          <a:ext cx="8229600" cy="4775199"/>
        </p:xfrm>
        <a:graphic>
          <a:graphicData uri="http://schemas.openxmlformats.org/drawingml/2006/table">
            <a:tbl>
              <a:tblPr firstRow="1" bandRow="1">
                <a:tableStyleId>{5C22544A-7EE6-4342-B048-85BDC9FD1C3A}</a:tableStyleId>
              </a:tblPr>
              <a:tblGrid>
                <a:gridCol w="1612976"/>
                <a:gridCol w="2800825"/>
                <a:gridCol w="3815799"/>
              </a:tblGrid>
              <a:tr h="370840">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tr>
              <a:tr h="370840">
                <a:tc>
                  <a:txBody>
                    <a:bodyPr/>
                    <a:lstStyle/>
                    <a:p>
                      <a:r>
                        <a:rPr kumimoji="1" lang="en-US" altLang="ja-JP" dirty="0" smtClean="0"/>
                        <a:t>2.6</a:t>
                      </a:r>
                      <a:r>
                        <a:rPr kumimoji="1" lang="en-US" altLang="ja-JP" baseline="0" dirty="0" smtClean="0"/>
                        <a:t> Main </a:t>
                      </a:r>
                      <a:r>
                        <a:rPr kumimoji="1" lang="en-US" altLang="ja-JP" baseline="0" dirty="0" err="1" smtClean="0"/>
                        <a:t>Linac</a:t>
                      </a:r>
                      <a:endParaRPr kumimoji="1" lang="ja-JP" altLang="en-US" dirty="0"/>
                    </a:p>
                  </a:txBody>
                  <a:tcPr/>
                </a:tc>
                <a:tc>
                  <a:txBody>
                    <a:bodyPr/>
                    <a:lstStyle/>
                    <a:p>
                      <a:r>
                        <a:rPr kumimoji="1" lang="en-US" altLang="ja-JP" dirty="0" smtClean="0"/>
                        <a:t>1. Overview</a:t>
                      </a:r>
                      <a:endParaRPr kumimoji="1" lang="ja-JP" altLang="en-US" dirty="0"/>
                    </a:p>
                  </a:txBody>
                  <a:tcPr/>
                </a:tc>
                <a:tc>
                  <a:txBody>
                    <a:bodyPr/>
                    <a:lstStyle/>
                    <a:p>
                      <a:endParaRPr kumimoji="1" lang="ja-JP" altLang="en-US"/>
                    </a:p>
                  </a:txBody>
                  <a:tcPr/>
                </a:tc>
              </a:tr>
              <a:tr h="370840">
                <a:tc>
                  <a:txBody>
                    <a:bodyPr/>
                    <a:lstStyle/>
                    <a:p>
                      <a:endParaRPr kumimoji="1" lang="ja-JP" altLang="en-US"/>
                    </a:p>
                  </a:txBody>
                  <a:tcPr/>
                </a:tc>
                <a:tc>
                  <a:txBody>
                    <a:bodyPr/>
                    <a:lstStyle/>
                    <a:p>
                      <a:r>
                        <a:rPr kumimoji="1" lang="en-US" altLang="ja-JP" dirty="0" smtClean="0"/>
                        <a:t>2. Beam parameters</a:t>
                      </a:r>
                      <a:endParaRPr kumimoji="1" lang="ja-JP" altLang="en-US" dirty="0"/>
                    </a:p>
                  </a:txBody>
                  <a:tcPr/>
                </a:tc>
                <a:tc>
                  <a:txBody>
                    <a:bodyPr/>
                    <a:lstStyle/>
                    <a:p>
                      <a:r>
                        <a:rPr kumimoji="1" lang="en-US" altLang="ja-JP" dirty="0" smtClean="0"/>
                        <a:t>-</a:t>
                      </a:r>
                      <a:r>
                        <a:rPr kumimoji="1" lang="en-US" altLang="ja-JP" baseline="0" dirty="0" smtClean="0"/>
                        <a:t>Nominal beam parameters (table)</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3. System description</a:t>
                      </a:r>
                      <a:endParaRPr kumimoji="1" lang="ja-JP" altLang="en-US" dirty="0"/>
                    </a:p>
                  </a:txBody>
                  <a:tcPr/>
                </a:tc>
                <a:tc>
                  <a:txBody>
                    <a:bodyPr/>
                    <a:lstStyle/>
                    <a:p>
                      <a:pPr>
                        <a:buFontTx/>
                        <a:buChar char="-"/>
                      </a:pPr>
                      <a:r>
                        <a:rPr kumimoji="1" lang="en-US" altLang="ja-JP" dirty="0" smtClean="0"/>
                        <a:t>RF unit (RF unit figure/table, </a:t>
                      </a:r>
                      <a:r>
                        <a:rPr kumimoji="1" lang="en-US" altLang="ja-JP" dirty="0" err="1" smtClean="0"/>
                        <a:t>Cryomodule</a:t>
                      </a:r>
                      <a:r>
                        <a:rPr kumimoji="1" lang="en-US" altLang="ja-JP" dirty="0" smtClean="0"/>
                        <a:t> cross </a:t>
                      </a:r>
                      <a:r>
                        <a:rPr kumimoji="1" lang="en-US" altLang="ja-JP" dirty="0" err="1" smtClean="0"/>
                        <a:t>s</a:t>
                      </a:r>
                      <a:r>
                        <a:rPr kumimoji="1" lang="en-US" altLang="ja-JP" dirty="0" smtClean="0"/>
                        <a:t>)</a:t>
                      </a:r>
                    </a:p>
                    <a:p>
                      <a:pPr>
                        <a:buFontTx/>
                        <a:buChar char="-"/>
                      </a:pPr>
                      <a:r>
                        <a:rPr kumimoji="1" lang="en-US" altLang="ja-JP" dirty="0" err="1" smtClean="0"/>
                        <a:t>Linac</a:t>
                      </a:r>
                      <a:r>
                        <a:rPr kumimoji="1" lang="en-US" altLang="ja-JP" baseline="0" dirty="0" smtClean="0"/>
                        <a:t> layout</a:t>
                      </a:r>
                    </a:p>
                    <a:p>
                      <a:pPr>
                        <a:buFontTx/>
                        <a:buChar char="-"/>
                      </a:pPr>
                      <a:endParaRPr kumimoji="1" lang="ja-JP" altLang="en-US" dirty="0"/>
                    </a:p>
                  </a:txBody>
                  <a:tcPr/>
                </a:tc>
              </a:tr>
              <a:tr h="370840">
                <a:tc>
                  <a:txBody>
                    <a:bodyPr/>
                    <a:lstStyle/>
                    <a:p>
                      <a:endParaRPr kumimoji="1" lang="ja-JP" altLang="en-US"/>
                    </a:p>
                  </a:txBody>
                  <a:tcPr/>
                </a:tc>
                <a:tc>
                  <a:txBody>
                    <a:bodyPr/>
                    <a:lstStyle/>
                    <a:p>
                      <a:r>
                        <a:rPr kumimoji="1" lang="en-US" altLang="ja-JP" dirty="0" smtClean="0"/>
                        <a:t>4. Accelerator physics issue</a:t>
                      </a:r>
                      <a:endParaRPr kumimoji="1" lang="ja-JP" altLang="en-US" dirty="0"/>
                    </a:p>
                  </a:txBody>
                  <a:tcPr/>
                </a:tc>
                <a:tc>
                  <a:txBody>
                    <a:bodyPr/>
                    <a:lstStyle/>
                    <a:p>
                      <a:pPr>
                        <a:buFontTx/>
                        <a:buChar char="-"/>
                      </a:pPr>
                      <a:r>
                        <a:rPr kumimoji="1" lang="en-US" altLang="ja-JP" dirty="0" smtClean="0"/>
                        <a:t>Optics</a:t>
                      </a:r>
                    </a:p>
                    <a:p>
                      <a:pPr>
                        <a:buFontTx/>
                        <a:buChar char="-"/>
                      </a:pPr>
                      <a:r>
                        <a:rPr kumimoji="1" lang="en-US" altLang="ja-JP" dirty="0" smtClean="0"/>
                        <a:t>Beam dynamics</a:t>
                      </a:r>
                    </a:p>
                    <a:p>
                      <a:pPr>
                        <a:buFontTx/>
                        <a:buChar char="-"/>
                      </a:pPr>
                      <a:r>
                        <a:rPr kumimoji="1" lang="en-US" altLang="ja-JP" dirty="0" smtClean="0"/>
                        <a:t>Operation</a:t>
                      </a:r>
                    </a:p>
                  </a:txBody>
                  <a:tcPr/>
                </a:tc>
              </a:tr>
              <a:tr h="370840">
                <a:tc>
                  <a:txBody>
                    <a:bodyPr/>
                    <a:lstStyle/>
                    <a:p>
                      <a:endParaRPr kumimoji="1" lang="ja-JP" altLang="en-US"/>
                    </a:p>
                  </a:txBody>
                  <a:tcPr/>
                </a:tc>
                <a:tc>
                  <a:txBody>
                    <a:bodyPr/>
                    <a:lstStyle/>
                    <a:p>
                      <a:r>
                        <a:rPr kumimoji="1" lang="en-US" altLang="ja-JP" dirty="0" smtClean="0"/>
                        <a:t>5. Accelerator components</a:t>
                      </a:r>
                      <a:endParaRPr kumimoji="1" lang="ja-JP" altLang="en-US" dirty="0"/>
                    </a:p>
                  </a:txBody>
                  <a:tcPr/>
                </a:tc>
                <a:tc>
                  <a:txBody>
                    <a:bodyPr/>
                    <a:lstStyle/>
                    <a:p>
                      <a:pPr>
                        <a:buFontTx/>
                        <a:buChar char="-"/>
                      </a:pPr>
                      <a:r>
                        <a:rPr kumimoji="1" lang="en-US" altLang="ja-JP" dirty="0" smtClean="0"/>
                        <a:t>Cavities</a:t>
                      </a:r>
                      <a:r>
                        <a:rPr kumimoji="1" lang="en-US" altLang="ja-JP" baseline="0" dirty="0" smtClean="0"/>
                        <a:t> and </a:t>
                      </a:r>
                      <a:r>
                        <a:rPr kumimoji="1" lang="en-US" altLang="ja-JP" baseline="0" dirty="0" err="1" smtClean="0"/>
                        <a:t>Cryomodule</a:t>
                      </a:r>
                      <a:endParaRPr kumimoji="1" lang="en-US" altLang="ja-JP" baseline="0" dirty="0" smtClean="0"/>
                    </a:p>
                    <a:p>
                      <a:pPr>
                        <a:buFontTx/>
                        <a:buChar char="-"/>
                      </a:pPr>
                      <a:r>
                        <a:rPr kumimoji="1" lang="en-US" altLang="ja-JP" baseline="0" dirty="0" smtClean="0"/>
                        <a:t>Quad package</a:t>
                      </a:r>
                    </a:p>
                    <a:p>
                      <a:pPr>
                        <a:buFontTx/>
                        <a:buChar char="-"/>
                      </a:pPr>
                      <a:r>
                        <a:rPr kumimoji="1" lang="en-US" altLang="ja-JP" baseline="0" dirty="0" smtClean="0"/>
                        <a:t>Vacuum system </a:t>
                      </a:r>
                    </a:p>
                    <a:p>
                      <a:pPr>
                        <a:buFontTx/>
                        <a:buChar char="-"/>
                      </a:pPr>
                      <a:r>
                        <a:rPr kumimoji="1" lang="en-US" altLang="ja-JP" baseline="0" dirty="0" err="1" smtClean="0"/>
                        <a:t>Beamline</a:t>
                      </a:r>
                      <a:r>
                        <a:rPr kumimoji="1" lang="en-US" altLang="ja-JP" baseline="0" dirty="0" smtClean="0"/>
                        <a:t> components  (table) </a:t>
                      </a:r>
                    </a:p>
                  </a:txBody>
                  <a:tcPr/>
                </a:tc>
              </a:tr>
              <a:tr h="370840">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r>
            </a:tbl>
          </a:graphicData>
        </a:graphic>
      </p:graphicFrame>
      <p:sp>
        <p:nvSpPr>
          <p:cNvPr id="3" name="日付プレースホルダー 2"/>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22</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89349"/>
          </a:xfrm>
        </p:spPr>
        <p:txBody>
          <a:bodyPr/>
          <a:lstStyle/>
          <a:p>
            <a:r>
              <a:rPr lang="en-US" altLang="ja-JP" dirty="0" smtClean="0"/>
              <a:t>3. Technical Systems (3.4,  3.5)</a:t>
            </a:r>
            <a:endParaRPr lang="ja-JP" altLang="en-US" dirty="0"/>
          </a:p>
        </p:txBody>
      </p:sp>
      <p:graphicFrame>
        <p:nvGraphicFramePr>
          <p:cNvPr id="4" name="コンテンツ プレースホルダ 3"/>
          <p:cNvGraphicFramePr>
            <a:graphicFrameLocks noGrp="1"/>
          </p:cNvGraphicFramePr>
          <p:nvPr>
            <p:ph idx="1"/>
          </p:nvPr>
        </p:nvGraphicFramePr>
        <p:xfrm>
          <a:off x="457200" y="1201275"/>
          <a:ext cx="8229600" cy="5257800"/>
        </p:xfrm>
        <a:graphic>
          <a:graphicData uri="http://schemas.openxmlformats.org/drawingml/2006/table">
            <a:tbl>
              <a:tblPr firstRow="1" bandRow="1">
                <a:tableStyleId>{5C22544A-7EE6-4342-B048-85BDC9FD1C3A}</a:tableStyleId>
              </a:tblPr>
              <a:tblGrid>
                <a:gridCol w="2100202"/>
                <a:gridCol w="2608894"/>
                <a:gridCol w="3520504"/>
              </a:tblGrid>
              <a:tr h="370840">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tr>
              <a:tr h="370840">
                <a:tc>
                  <a:txBody>
                    <a:bodyPr/>
                    <a:lstStyle/>
                    <a:p>
                      <a:r>
                        <a:rPr kumimoji="1" lang="en-US" altLang="ja-JP" dirty="0" smtClean="0"/>
                        <a:t>3.4 Klystrons</a:t>
                      </a:r>
                      <a:endParaRPr kumimoji="1" lang="ja-JP" altLang="en-US" dirty="0"/>
                    </a:p>
                  </a:txBody>
                  <a:tcPr/>
                </a:tc>
                <a:tc>
                  <a:txBody>
                    <a:bodyPr/>
                    <a:lstStyle/>
                    <a:p>
                      <a:pPr marL="342900" indent="-342900">
                        <a:buAutoNum type="arabicPeriod"/>
                      </a:pPr>
                      <a:r>
                        <a:rPr kumimoji="1" lang="en-US" altLang="ja-JP" dirty="0" smtClean="0"/>
                        <a:t>Overview</a:t>
                      </a:r>
                    </a:p>
                  </a:txBody>
                  <a:tcPr/>
                </a:tc>
                <a:tc>
                  <a:txBody>
                    <a:bodyPr/>
                    <a:lstStyle/>
                    <a:p>
                      <a:endParaRPr kumimoji="1" lang="ja-JP" altLang="en-US"/>
                    </a:p>
                  </a:txBody>
                  <a:tcPr/>
                </a:tc>
              </a:tr>
              <a:tr h="370840">
                <a:tc>
                  <a:txBody>
                    <a:bodyPr/>
                    <a:lstStyle/>
                    <a:p>
                      <a:endParaRPr kumimoji="1" lang="ja-JP" altLang="en-US"/>
                    </a:p>
                  </a:txBody>
                  <a:tcPr/>
                </a:tc>
                <a:tc>
                  <a:txBody>
                    <a:bodyPr/>
                    <a:lstStyle/>
                    <a:p>
                      <a:r>
                        <a:rPr kumimoji="1" lang="en-US" altLang="ja-JP" dirty="0" smtClean="0"/>
                        <a:t>2. Technical description</a:t>
                      </a:r>
                      <a:endParaRPr kumimoji="1" lang="ja-JP" altLang="en-US" dirty="0"/>
                    </a:p>
                  </a:txBody>
                  <a:tcPr/>
                </a:tc>
                <a:tc>
                  <a:txBody>
                    <a:bodyPr/>
                    <a:lstStyle/>
                    <a:p>
                      <a:pPr>
                        <a:buFontTx/>
                        <a:buChar char="-"/>
                      </a:pPr>
                      <a:r>
                        <a:rPr kumimoji="1" lang="en-US" altLang="ja-JP" baseline="0" dirty="0" smtClean="0"/>
                        <a:t>L-band klystron</a:t>
                      </a:r>
                    </a:p>
                    <a:p>
                      <a:pPr>
                        <a:buFontTx/>
                        <a:buChar char="-"/>
                      </a:pPr>
                      <a:r>
                        <a:rPr kumimoji="1" lang="en-US" altLang="ja-JP" baseline="0" dirty="0" smtClean="0"/>
                        <a:t>Damping ring klystron</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3. Technical issue</a:t>
                      </a:r>
                      <a:endParaRPr kumimoji="1" lang="ja-JP" altLang="en-US" dirty="0"/>
                    </a:p>
                  </a:txBody>
                  <a:tcPr/>
                </a:tc>
                <a:tc>
                  <a:txBody>
                    <a:bodyPr/>
                    <a:lstStyle/>
                    <a:p>
                      <a:pPr>
                        <a:buFontTx/>
                        <a:buChar char="-"/>
                      </a:pPr>
                      <a:r>
                        <a:rPr kumimoji="1" lang="en-US" altLang="ja-JP" dirty="0" smtClean="0"/>
                        <a:t>L-band klystrons</a:t>
                      </a:r>
                    </a:p>
                  </a:txBody>
                  <a:tcPr/>
                </a:tc>
              </a:tr>
              <a:tr h="370840">
                <a:tc>
                  <a:txBody>
                    <a:bodyPr/>
                    <a:lstStyle/>
                    <a:p>
                      <a:endParaRPr kumimoji="1" lang="ja-JP" altLang="en-US" dirty="0"/>
                    </a:p>
                  </a:txBody>
                  <a:tcPr/>
                </a:tc>
                <a:tc>
                  <a:txBody>
                    <a:bodyPr/>
                    <a:lstStyle/>
                    <a:p>
                      <a:r>
                        <a:rPr kumimoji="1" lang="en-US" altLang="ja-JP" dirty="0" smtClean="0"/>
                        <a:t>4. Cost estimation</a:t>
                      </a:r>
                      <a:endParaRPr kumimoji="1" lang="ja-JP" altLang="en-US" dirty="0"/>
                    </a:p>
                  </a:txBody>
                  <a:tcPr/>
                </a:tc>
                <a:tc>
                  <a:txBody>
                    <a:bodyPr/>
                    <a:lstStyle/>
                    <a:p>
                      <a:endParaRPr kumimoji="1" lang="ja-JP" altLang="en-US" dirty="0"/>
                    </a:p>
                  </a:txBody>
                  <a:tcPr/>
                </a:tc>
              </a:tr>
              <a:tr h="370840">
                <a:tc>
                  <a:txBody>
                    <a:bodyPr/>
                    <a:lstStyle/>
                    <a:p>
                      <a:endParaRPr kumimoji="1" lang="ja-JP" altLang="en-US"/>
                    </a:p>
                  </a:txBody>
                  <a:tcPr/>
                </a:tc>
                <a:tc>
                  <a:txBody>
                    <a:bodyPr/>
                    <a:lstStyle/>
                    <a:p>
                      <a:r>
                        <a:rPr kumimoji="1" lang="en-US" altLang="ja-JP" dirty="0" smtClean="0"/>
                        <a:t>5. Components</a:t>
                      </a:r>
                      <a:endParaRPr kumimoji="1" lang="ja-JP" altLang="en-US" dirty="0"/>
                    </a:p>
                  </a:txBody>
                  <a:tcPr/>
                </a:tc>
                <a:tc>
                  <a:txBody>
                    <a:bodyPr/>
                    <a:lstStyle/>
                    <a:p>
                      <a:r>
                        <a:rPr kumimoji="1" lang="en-US" altLang="ja-JP" dirty="0" smtClean="0"/>
                        <a:t>(1.3</a:t>
                      </a:r>
                      <a:r>
                        <a:rPr kumimoji="1" lang="en-US" altLang="ja-JP" baseline="0" dirty="0" smtClean="0"/>
                        <a:t> GHz, 650 MHz klystron table)</a:t>
                      </a:r>
                      <a:endParaRPr kumimoji="1" lang="ja-JP" altLang="en-US" dirty="0"/>
                    </a:p>
                  </a:txBody>
                  <a:tcPr/>
                </a:tc>
              </a:tr>
              <a:tr h="370840">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3.5 RF Distribution </a:t>
                      </a:r>
                      <a:endParaRPr kumimoji="1" lang="ja-JP" altLang="en-US" dirty="0"/>
                    </a:p>
                  </a:txBody>
                  <a:tcPr/>
                </a:tc>
                <a:tc>
                  <a:txBody>
                    <a:bodyPr/>
                    <a:lstStyle/>
                    <a:p>
                      <a:r>
                        <a:rPr kumimoji="1" lang="en-US" altLang="ja-JP" dirty="0" smtClean="0"/>
                        <a:t>1. Overview</a:t>
                      </a:r>
                      <a:endParaRPr kumimoji="1" lang="ja-JP" altLang="en-US" dirty="0"/>
                    </a:p>
                  </a:txBody>
                  <a:tcPr/>
                </a:tc>
                <a:tc>
                  <a:txBody>
                    <a:bodyPr/>
                    <a:lstStyle/>
                    <a:p>
                      <a:endParaRPr kumimoji="1" lang="ja-JP" altLang="en-US" dirty="0"/>
                    </a:p>
                  </a:txBody>
                  <a:tcPr/>
                </a:tc>
              </a:tr>
              <a:tr h="370840">
                <a:tc>
                  <a:txBody>
                    <a:bodyPr/>
                    <a:lstStyle/>
                    <a:p>
                      <a:endParaRPr kumimoji="1" lang="ja-JP" altLang="en-US" dirty="0"/>
                    </a:p>
                  </a:txBody>
                  <a:tcPr/>
                </a:tc>
                <a:tc>
                  <a:txBody>
                    <a:bodyPr/>
                    <a:lstStyle/>
                    <a:p>
                      <a:r>
                        <a:rPr kumimoji="1" lang="en-US" altLang="ja-JP" dirty="0" smtClean="0"/>
                        <a:t>2. Technical description</a:t>
                      </a:r>
                      <a:endParaRPr kumimoji="1" lang="ja-JP" altLang="en-US" dirty="0"/>
                    </a:p>
                  </a:txBody>
                  <a:tcPr/>
                </a:tc>
                <a:tc>
                  <a:txBody>
                    <a:bodyPr/>
                    <a:lstStyle/>
                    <a:p>
                      <a:pPr>
                        <a:buFontTx/>
                        <a:buChar char="-"/>
                      </a:pPr>
                      <a:r>
                        <a:rPr kumimoji="1" lang="en-US" altLang="ja-JP" dirty="0" smtClean="0"/>
                        <a:t>RF unit diagram </a:t>
                      </a:r>
                    </a:p>
                    <a:p>
                      <a:pPr>
                        <a:buFontTx/>
                        <a:buChar char="-"/>
                      </a:pPr>
                      <a:r>
                        <a:rPr kumimoji="1" lang="en-US" altLang="ja-JP" dirty="0" smtClean="0"/>
                        <a:t>Wave guide circuit configuration</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3. Technical Issues</a:t>
                      </a:r>
                      <a:endParaRPr kumimoji="1" lang="ja-JP" altLang="en-US" dirty="0"/>
                    </a:p>
                  </a:txBody>
                  <a:tcPr/>
                </a:tc>
                <a:tc>
                  <a:txBody>
                    <a:bodyPr/>
                    <a:lstStyle/>
                    <a:p>
                      <a:pPr>
                        <a:buFontTx/>
                        <a:buChar char="-"/>
                      </a:pPr>
                      <a:r>
                        <a:rPr kumimoji="1" lang="en-US" altLang="ja-JP" dirty="0" smtClean="0"/>
                        <a:t>Wave </a:t>
                      </a:r>
                      <a:r>
                        <a:rPr kumimoji="1" lang="en-US" altLang="ja-JP" dirty="0" err="1" smtClean="0"/>
                        <a:t>gude</a:t>
                      </a:r>
                      <a:endParaRPr kumimoji="1" lang="en-US" altLang="ja-JP" dirty="0" smtClean="0"/>
                    </a:p>
                    <a:p>
                      <a:pPr>
                        <a:buFontTx/>
                        <a:buChar char="-"/>
                      </a:pPr>
                      <a:r>
                        <a:rPr kumimoji="1" lang="en-US" altLang="ja-JP" dirty="0" smtClean="0"/>
                        <a:t>Tap-offs</a:t>
                      </a:r>
                      <a:r>
                        <a:rPr kumimoji="1" lang="en-US" altLang="ja-JP" baseline="0" dirty="0" smtClean="0"/>
                        <a:t>, </a:t>
                      </a:r>
                      <a:r>
                        <a:rPr kumimoji="1" lang="en-US" altLang="ja-JP" baseline="0" dirty="0" err="1" smtClean="0"/>
                        <a:t>curculators</a:t>
                      </a:r>
                      <a:r>
                        <a:rPr kumimoji="1" lang="en-US" altLang="ja-JP" baseline="0" dirty="0" smtClean="0"/>
                        <a:t>, and tuners</a:t>
                      </a:r>
                      <a:endParaRPr kumimoji="1" lang="ja-JP" altLang="en-US" dirty="0"/>
                    </a:p>
                  </a:txBody>
                  <a:tcPr/>
                </a:tc>
              </a:tr>
              <a:tr h="370840">
                <a:tc>
                  <a:txBody>
                    <a:bodyPr/>
                    <a:lstStyle/>
                    <a:p>
                      <a:endParaRPr kumimoji="1" lang="ja-JP" altLang="en-US" dirty="0"/>
                    </a:p>
                  </a:txBody>
                  <a:tcPr/>
                </a:tc>
                <a:tc>
                  <a:txBody>
                    <a:bodyPr/>
                    <a:lstStyle/>
                    <a:p>
                      <a:r>
                        <a:rPr kumimoji="1" lang="en-US" altLang="ja-JP" dirty="0" smtClean="0"/>
                        <a:t>4. Cost estimation</a:t>
                      </a:r>
                      <a:endParaRPr kumimoji="1" lang="ja-JP" altLang="en-US" dirty="0"/>
                    </a:p>
                  </a:txBody>
                  <a:tcPr/>
                </a:tc>
                <a:tc>
                  <a:txBody>
                    <a:bodyPr/>
                    <a:lstStyle/>
                    <a:p>
                      <a:endParaRPr kumimoji="1" lang="ja-JP" altLang="en-US" dirty="0"/>
                    </a:p>
                  </a:txBody>
                  <a:tcPr/>
                </a:tc>
              </a:tr>
              <a:tr h="370840">
                <a:tc>
                  <a:txBody>
                    <a:bodyPr/>
                    <a:lstStyle/>
                    <a:p>
                      <a:endParaRPr kumimoji="1" lang="ja-JP" altLang="en-US" dirty="0"/>
                    </a:p>
                  </a:txBody>
                  <a:tcPr/>
                </a:tc>
                <a:tc>
                  <a:txBody>
                    <a:bodyPr/>
                    <a:lstStyle/>
                    <a:p>
                      <a:r>
                        <a:rPr kumimoji="1" lang="en-US" altLang="ja-JP" dirty="0" smtClean="0"/>
                        <a:t>5. Components</a:t>
                      </a:r>
                      <a:endParaRPr kumimoji="1" lang="ja-JP" altLang="en-US" dirty="0"/>
                    </a:p>
                  </a:txBody>
                  <a:tcPr/>
                </a:tc>
                <a:tc>
                  <a:txBody>
                    <a:bodyPr/>
                    <a:lstStyle/>
                    <a:p>
                      <a:r>
                        <a:rPr kumimoji="1" lang="en-US" altLang="ja-JP" dirty="0" smtClean="0"/>
                        <a:t>- Components table</a:t>
                      </a:r>
                      <a:endParaRPr kumimoji="1" lang="ja-JP" altLang="en-US" dirty="0"/>
                    </a:p>
                  </a:txBody>
                  <a:tcPr/>
                </a:tc>
              </a:tr>
            </a:tbl>
          </a:graphicData>
        </a:graphic>
      </p:graphicFrame>
      <p:sp>
        <p:nvSpPr>
          <p:cNvPr id="3" name="日付プレースホルダー 2"/>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23</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37350"/>
            <a:ext cx="8229600" cy="652061"/>
          </a:xfrm>
        </p:spPr>
        <p:txBody>
          <a:bodyPr>
            <a:normAutofit fontScale="90000"/>
          </a:bodyPr>
          <a:lstStyle/>
          <a:p>
            <a:r>
              <a:rPr lang="en-US" altLang="ja-JP" dirty="0" smtClean="0"/>
              <a:t>3. Technical Systems (3.6,  3.7)</a:t>
            </a:r>
            <a:endParaRPr lang="ja-JP" altLang="en-US" dirty="0"/>
          </a:p>
        </p:txBody>
      </p:sp>
      <p:graphicFrame>
        <p:nvGraphicFramePr>
          <p:cNvPr id="4" name="コンテンツ プレースホルダ 3"/>
          <p:cNvGraphicFramePr>
            <a:graphicFrameLocks noGrp="1"/>
          </p:cNvGraphicFramePr>
          <p:nvPr>
            <p:ph idx="1"/>
          </p:nvPr>
        </p:nvGraphicFramePr>
        <p:xfrm>
          <a:off x="285560" y="875216"/>
          <a:ext cx="8686800" cy="5796279"/>
        </p:xfrm>
        <a:graphic>
          <a:graphicData uri="http://schemas.openxmlformats.org/drawingml/2006/table">
            <a:tbl>
              <a:tblPr firstRow="1" bandRow="1">
                <a:tableStyleId>{5C22544A-7EE6-4342-B048-85BDC9FD1C3A}</a:tableStyleId>
              </a:tblPr>
              <a:tblGrid>
                <a:gridCol w="1836417"/>
                <a:gridCol w="2518306"/>
                <a:gridCol w="4332077"/>
              </a:tblGrid>
              <a:tr h="370840">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r>
              <a:tr h="370840">
                <a:tc>
                  <a:txBody>
                    <a:bodyPr/>
                    <a:lstStyle/>
                    <a:p>
                      <a:r>
                        <a:rPr kumimoji="1" lang="en-US" altLang="ja-JP" dirty="0" smtClean="0"/>
                        <a:t>3.6 Cavities </a:t>
                      </a:r>
                      <a:endParaRPr kumimoji="1" lang="ja-JP" altLang="en-US" dirty="0"/>
                    </a:p>
                  </a:txBody>
                  <a:tcPr/>
                </a:tc>
                <a:tc>
                  <a:txBody>
                    <a:bodyPr/>
                    <a:lstStyle/>
                    <a:p>
                      <a:r>
                        <a:rPr kumimoji="1" lang="en-US" altLang="ja-JP" dirty="0" smtClean="0"/>
                        <a:t>1. Overview</a:t>
                      </a:r>
                      <a:endParaRPr kumimoji="1" lang="ja-JP" altLang="en-US" dirty="0"/>
                    </a:p>
                  </a:txBody>
                  <a:tcPr/>
                </a:tc>
                <a:tc>
                  <a:txBody>
                    <a:bodyPr/>
                    <a:lstStyle/>
                    <a:p>
                      <a:endParaRPr kumimoji="1" lang="ja-JP" altLang="en-US"/>
                    </a:p>
                  </a:txBody>
                  <a:tcPr/>
                </a:tc>
              </a:tr>
              <a:tr h="370840">
                <a:tc>
                  <a:txBody>
                    <a:bodyPr/>
                    <a:lstStyle/>
                    <a:p>
                      <a:endParaRPr kumimoji="1" lang="ja-JP" altLang="en-US"/>
                    </a:p>
                  </a:txBody>
                  <a:tcPr/>
                </a:tc>
                <a:tc>
                  <a:txBody>
                    <a:bodyPr/>
                    <a:lstStyle/>
                    <a:p>
                      <a:r>
                        <a:rPr kumimoji="1" lang="en-US" altLang="ja-JP" dirty="0" smtClean="0"/>
                        <a:t>2. Technical description</a:t>
                      </a:r>
                      <a:endParaRPr kumimoji="1" lang="ja-JP" altLang="en-US" dirty="0"/>
                    </a:p>
                  </a:txBody>
                  <a:tcPr/>
                </a:tc>
                <a:tc>
                  <a:txBody>
                    <a:bodyPr/>
                    <a:lstStyle/>
                    <a:p>
                      <a:pPr>
                        <a:buFontTx/>
                        <a:buChar char="-"/>
                      </a:pPr>
                      <a:r>
                        <a:rPr kumimoji="1" lang="en-US" altLang="ja-JP" dirty="0" smtClean="0"/>
                        <a:t>Cavity design</a:t>
                      </a:r>
                      <a:r>
                        <a:rPr kumimoji="1" lang="en-US" altLang="ja-JP" baseline="0" dirty="0" smtClean="0"/>
                        <a:t> </a:t>
                      </a:r>
                    </a:p>
                    <a:p>
                      <a:pPr>
                        <a:buFontTx/>
                        <a:buChar char="-"/>
                      </a:pPr>
                      <a:r>
                        <a:rPr kumimoji="1" lang="en-US" altLang="ja-JP" baseline="0" dirty="0" smtClean="0"/>
                        <a:t>Cavity fabrication  (design parameters) </a:t>
                      </a:r>
                    </a:p>
                    <a:p>
                      <a:pPr>
                        <a:buFontTx/>
                        <a:buChar char="-"/>
                      </a:pPr>
                      <a:r>
                        <a:rPr kumimoji="1" lang="en-US" altLang="ja-JP" dirty="0" smtClean="0"/>
                        <a:t>Cavity processing</a:t>
                      </a:r>
                    </a:p>
                    <a:p>
                      <a:pPr>
                        <a:buFontTx/>
                        <a:buChar char="-"/>
                      </a:pPr>
                      <a:r>
                        <a:rPr kumimoji="1" lang="en-US" altLang="ja-JP" dirty="0" smtClean="0"/>
                        <a:t>Peripheral components</a:t>
                      </a:r>
                    </a:p>
                    <a:p>
                      <a:pPr>
                        <a:buFontTx/>
                        <a:buChar char="-"/>
                      </a:pPr>
                      <a:r>
                        <a:rPr kumimoji="1" lang="en-US" altLang="ja-JP" dirty="0" smtClean="0"/>
                        <a:t>Cavity performance requirements </a:t>
                      </a:r>
                    </a:p>
                    <a:p>
                      <a:pPr>
                        <a:buFontTx/>
                        <a:buChar char="-"/>
                      </a:pPr>
                      <a:r>
                        <a:rPr kumimoji="1" lang="en-US" altLang="ja-JP" dirty="0" smtClean="0"/>
                        <a:t>Alternative cavity designs</a:t>
                      </a:r>
                    </a:p>
                  </a:txBody>
                  <a:tcPr/>
                </a:tc>
              </a:tr>
              <a:tr h="370840">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3.7 </a:t>
                      </a:r>
                      <a:r>
                        <a:rPr kumimoji="1" lang="en-US" altLang="ja-JP" dirty="0" err="1" smtClean="0"/>
                        <a:t>Cryomodules</a:t>
                      </a:r>
                      <a:endParaRPr kumimoji="1" lang="ja-JP" altLang="en-US" dirty="0"/>
                    </a:p>
                  </a:txBody>
                  <a:tcPr/>
                </a:tc>
                <a:tc>
                  <a:txBody>
                    <a:bodyPr/>
                    <a:lstStyle/>
                    <a:p>
                      <a:r>
                        <a:rPr kumimoji="1" lang="en-US" altLang="ja-JP" dirty="0" smtClean="0"/>
                        <a:t>1. Overview</a:t>
                      </a:r>
                      <a:endParaRPr kumimoji="1" lang="ja-JP" altLang="en-US" dirty="0"/>
                    </a:p>
                  </a:txBody>
                  <a:tcPr/>
                </a:tc>
                <a:tc>
                  <a:txBody>
                    <a:bodyPr/>
                    <a:lstStyle/>
                    <a:p>
                      <a:endParaRPr kumimoji="1" lang="ja-JP" altLang="en-US" dirty="0"/>
                    </a:p>
                  </a:txBody>
                  <a:tcPr/>
                </a:tc>
              </a:tr>
              <a:tr h="370840">
                <a:tc>
                  <a:txBody>
                    <a:bodyPr/>
                    <a:lstStyle/>
                    <a:p>
                      <a:endParaRPr kumimoji="1" lang="ja-JP" altLang="en-US"/>
                    </a:p>
                  </a:txBody>
                  <a:tcPr/>
                </a:tc>
                <a:tc>
                  <a:txBody>
                    <a:bodyPr/>
                    <a:lstStyle/>
                    <a:p>
                      <a:r>
                        <a:rPr kumimoji="1" lang="en-US" altLang="ja-JP" dirty="0" smtClean="0"/>
                        <a:t>2. Technical description</a:t>
                      </a:r>
                      <a:endParaRPr kumimoji="1" lang="ja-JP" altLang="en-US" dirty="0"/>
                    </a:p>
                  </a:txBody>
                  <a:tcPr/>
                </a:tc>
                <a:tc>
                  <a:txBody>
                    <a:bodyPr/>
                    <a:lstStyle/>
                    <a:p>
                      <a:r>
                        <a:rPr kumimoji="1" lang="en-US" altLang="ja-JP" dirty="0" smtClean="0"/>
                        <a:t>- Cross section figure </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3. Technical issues</a:t>
                      </a:r>
                      <a:endParaRPr kumimoji="1" lang="ja-JP" altLang="en-US" dirty="0"/>
                    </a:p>
                  </a:txBody>
                  <a:tcPr/>
                </a:tc>
                <a:tc>
                  <a:txBody>
                    <a:bodyPr/>
                    <a:lstStyle/>
                    <a:p>
                      <a:pPr>
                        <a:buFontTx/>
                        <a:buChar char="-"/>
                      </a:pPr>
                      <a:r>
                        <a:rPr kumimoji="1" lang="en-US" altLang="ja-JP" dirty="0" smtClean="0"/>
                        <a:t>The</a:t>
                      </a:r>
                      <a:r>
                        <a:rPr kumimoji="1" lang="en-US" altLang="ja-JP" baseline="0" dirty="0" smtClean="0"/>
                        <a:t> </a:t>
                      </a:r>
                      <a:r>
                        <a:rPr kumimoji="1" lang="en-US" altLang="ja-JP" baseline="0" dirty="0" err="1" smtClean="0"/>
                        <a:t>cryomodule</a:t>
                      </a:r>
                      <a:r>
                        <a:rPr kumimoji="1" lang="en-US" altLang="ja-JP" baseline="0" dirty="0" smtClean="0"/>
                        <a:t> </a:t>
                      </a:r>
                    </a:p>
                    <a:p>
                      <a:pPr>
                        <a:buFontTx/>
                        <a:buNone/>
                      </a:pPr>
                      <a:r>
                        <a:rPr kumimoji="1" lang="en-US" altLang="ja-JP" baseline="0" dirty="0" smtClean="0"/>
                        <a:t>    -- </a:t>
                      </a:r>
                      <a:r>
                        <a:rPr kumimoji="1" lang="en-US" altLang="ja-JP" baseline="0" dirty="0" err="1" smtClean="0"/>
                        <a:t>structual</a:t>
                      </a:r>
                      <a:r>
                        <a:rPr kumimoji="1" lang="en-US" altLang="ja-JP" baseline="0" dirty="0" smtClean="0"/>
                        <a:t> description, heat-load table </a:t>
                      </a:r>
                    </a:p>
                    <a:p>
                      <a:pPr>
                        <a:buFontTx/>
                        <a:buChar char="-"/>
                      </a:pPr>
                      <a:r>
                        <a:rPr kumimoji="1" lang="en-US" altLang="ja-JP" baseline="0" dirty="0" err="1" smtClean="0"/>
                        <a:t>Quadrupole</a:t>
                      </a:r>
                      <a:r>
                        <a:rPr kumimoji="1" lang="en-US" altLang="ja-JP" baseline="0" dirty="0" smtClean="0"/>
                        <a:t>/corrector/BPM package</a:t>
                      </a:r>
                    </a:p>
                    <a:p>
                      <a:pPr>
                        <a:buFontTx/>
                        <a:buChar char="-"/>
                      </a:pPr>
                      <a:r>
                        <a:rPr kumimoji="1" lang="en-US" altLang="ja-JP" baseline="0" dirty="0" smtClean="0"/>
                        <a:t>Damping ring and beam delivery </a:t>
                      </a:r>
                      <a:r>
                        <a:rPr kumimoji="1" lang="en-US" altLang="ja-JP" baseline="0" dirty="0" err="1" smtClean="0"/>
                        <a:t>CMs</a:t>
                      </a:r>
                      <a:endParaRPr kumimoji="1" lang="en-US" altLang="ja-JP" baseline="0" dirty="0" smtClean="0"/>
                    </a:p>
                    <a:p>
                      <a:pPr>
                        <a:buFontTx/>
                        <a:buChar char="-"/>
                      </a:pPr>
                      <a:r>
                        <a:rPr kumimoji="1" lang="en-US" altLang="ja-JP" baseline="0" dirty="0" smtClean="0"/>
                        <a:t>Shipping of </a:t>
                      </a:r>
                      <a:r>
                        <a:rPr kumimoji="1" lang="en-US" altLang="ja-JP" baseline="0" dirty="0" err="1" smtClean="0"/>
                        <a:t>cryomodule</a:t>
                      </a:r>
                      <a:endParaRPr kumimoji="1" lang="en-US" altLang="ja-JP" baseline="0" dirty="0" smtClean="0"/>
                    </a:p>
                  </a:txBody>
                  <a:tcPr/>
                </a:tc>
              </a:tr>
              <a:tr h="370840">
                <a:tc>
                  <a:txBody>
                    <a:bodyPr/>
                    <a:lstStyle/>
                    <a:p>
                      <a:endParaRPr kumimoji="1" lang="ja-JP" altLang="en-US"/>
                    </a:p>
                  </a:txBody>
                  <a:tcPr/>
                </a:tc>
                <a:tc>
                  <a:txBody>
                    <a:bodyPr/>
                    <a:lstStyle/>
                    <a:p>
                      <a:r>
                        <a:rPr kumimoji="1" lang="en-US" altLang="ja-JP" dirty="0" smtClean="0"/>
                        <a:t>4. Cost </a:t>
                      </a:r>
                      <a:r>
                        <a:rPr kumimoji="1" lang="en-US" altLang="ja-JP" dirty="0" err="1" smtClean="0"/>
                        <a:t>estimateion</a:t>
                      </a:r>
                      <a:endParaRPr kumimoji="1" lang="ja-JP" altLang="en-US" dirty="0"/>
                    </a:p>
                  </a:txBody>
                  <a:tcPr/>
                </a:tc>
                <a:tc>
                  <a:txBody>
                    <a:bodyPr/>
                    <a:lstStyle/>
                    <a:p>
                      <a:endParaRPr kumimoji="1" lang="ja-JP" altLang="en-US" dirty="0"/>
                    </a:p>
                  </a:txBody>
                  <a:tcPr/>
                </a:tc>
              </a:tr>
              <a:tr h="370840">
                <a:tc>
                  <a:txBody>
                    <a:bodyPr/>
                    <a:lstStyle/>
                    <a:p>
                      <a:endParaRPr kumimoji="1" lang="ja-JP" altLang="en-US"/>
                    </a:p>
                  </a:txBody>
                  <a:tcPr/>
                </a:tc>
                <a:tc>
                  <a:txBody>
                    <a:bodyPr/>
                    <a:lstStyle/>
                    <a:p>
                      <a:r>
                        <a:rPr kumimoji="1" lang="en-US" altLang="ja-JP" dirty="0" smtClean="0"/>
                        <a:t>5. Table of CM types</a:t>
                      </a:r>
                      <a:endParaRPr kumimoji="1" lang="ja-JP" altLang="en-US" dirty="0"/>
                    </a:p>
                  </a:txBody>
                  <a:tcPr/>
                </a:tc>
                <a:tc>
                  <a:txBody>
                    <a:bodyPr/>
                    <a:lstStyle/>
                    <a:p>
                      <a:endParaRPr kumimoji="1" lang="ja-JP" altLang="en-US" dirty="0"/>
                    </a:p>
                  </a:txBody>
                  <a:tcPr/>
                </a:tc>
              </a:tr>
            </a:tbl>
          </a:graphicData>
        </a:graphic>
      </p:graphicFrame>
      <p:sp>
        <p:nvSpPr>
          <p:cNvPr id="3" name="日付プレースホルダー 2"/>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24</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3. Technical Systems (3.8)</a:t>
            </a:r>
            <a:endParaRPr lang="ja-JP" altLang="en-US" dirty="0"/>
          </a:p>
        </p:txBody>
      </p:sp>
      <p:graphicFrame>
        <p:nvGraphicFramePr>
          <p:cNvPr id="4" name="コンテンツ プレースホルダ 3"/>
          <p:cNvGraphicFramePr>
            <a:graphicFrameLocks noGrp="1"/>
          </p:cNvGraphicFramePr>
          <p:nvPr>
            <p:ph idx="1"/>
          </p:nvPr>
        </p:nvGraphicFramePr>
        <p:xfrm>
          <a:off x="457200" y="1600200"/>
          <a:ext cx="8229600" cy="4866640"/>
        </p:xfrm>
        <a:graphic>
          <a:graphicData uri="http://schemas.openxmlformats.org/drawingml/2006/table">
            <a:tbl>
              <a:tblPr firstRow="1" bandRow="1">
                <a:tableStyleId>{5C22544A-7EE6-4342-B048-85BDC9FD1C3A}</a:tableStyleId>
              </a:tblPr>
              <a:tblGrid>
                <a:gridCol w="2391986"/>
                <a:gridCol w="1956670"/>
                <a:gridCol w="3880944"/>
              </a:tblGrid>
              <a:tr h="370840">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r>
              <a:tr h="370840">
                <a:tc>
                  <a:txBody>
                    <a:bodyPr/>
                    <a:lstStyle/>
                    <a:p>
                      <a:r>
                        <a:rPr kumimoji="1" lang="en-US" altLang="ja-JP" dirty="0" smtClean="0"/>
                        <a:t>3.8 Cryogenics Systems</a:t>
                      </a:r>
                      <a:endParaRPr kumimoji="1" lang="ja-JP" altLang="en-US" dirty="0"/>
                    </a:p>
                  </a:txBody>
                  <a:tcPr/>
                </a:tc>
                <a:tc>
                  <a:txBody>
                    <a:bodyPr/>
                    <a:lstStyle/>
                    <a:p>
                      <a:r>
                        <a:rPr kumimoji="1" lang="en-US" altLang="ja-JP" dirty="0" smtClean="0"/>
                        <a:t>1. Overview</a:t>
                      </a:r>
                      <a:endParaRPr kumimoji="1" lang="ja-JP" altLang="en-US" dirty="0"/>
                    </a:p>
                  </a:txBody>
                  <a:tcPr/>
                </a:tc>
                <a:tc>
                  <a:txBody>
                    <a:bodyPr/>
                    <a:lstStyle/>
                    <a:p>
                      <a:r>
                        <a:rPr kumimoji="1" lang="en-US" altLang="ja-JP" dirty="0" smtClean="0"/>
                        <a:t>-overall</a:t>
                      </a:r>
                      <a:r>
                        <a:rPr kumimoji="1" lang="en-US" altLang="ja-JP" baseline="0" dirty="0" smtClean="0"/>
                        <a:t> cryogenics layout</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2. Technical Issues</a:t>
                      </a:r>
                      <a:endParaRPr kumimoji="1" lang="ja-JP" altLang="en-US" dirty="0"/>
                    </a:p>
                  </a:txBody>
                  <a:tcPr/>
                </a:tc>
                <a:tc>
                  <a:txBody>
                    <a:bodyPr/>
                    <a:lstStyle/>
                    <a:p>
                      <a:pPr>
                        <a:buFontTx/>
                        <a:buChar char="-"/>
                      </a:pPr>
                      <a:r>
                        <a:rPr kumimoji="1" lang="en-US" altLang="ja-JP" dirty="0" smtClean="0"/>
                        <a:t>Cryogenic system definition</a:t>
                      </a:r>
                    </a:p>
                    <a:p>
                      <a:pPr>
                        <a:buFontTx/>
                        <a:buChar char="-"/>
                      </a:pPr>
                      <a:r>
                        <a:rPr kumimoji="1" lang="en-US" altLang="ja-JP" dirty="0" smtClean="0"/>
                        <a:t>Cryogenic cooling scheme for ML</a:t>
                      </a:r>
                    </a:p>
                    <a:p>
                      <a:pPr>
                        <a:buFontTx/>
                        <a:buNone/>
                      </a:pPr>
                      <a:r>
                        <a:rPr kumimoji="1" lang="en-US" altLang="ja-JP" baseline="0" dirty="0" smtClean="0"/>
                        <a:t>   -- Cooling scheme of a </a:t>
                      </a:r>
                      <a:r>
                        <a:rPr kumimoji="1" lang="en-US" altLang="ja-JP" baseline="0" dirty="0" err="1" smtClean="0"/>
                        <a:t>cryo</a:t>
                      </a:r>
                      <a:r>
                        <a:rPr kumimoji="1" lang="en-US" altLang="ja-JP" baseline="0" dirty="0" smtClean="0"/>
                        <a:t>-string</a:t>
                      </a:r>
                    </a:p>
                    <a:p>
                      <a:pPr>
                        <a:buFontTx/>
                        <a:buNone/>
                      </a:pPr>
                      <a:r>
                        <a:rPr kumimoji="1" lang="en-US" altLang="ja-JP" baseline="0" dirty="0" smtClean="0"/>
                        <a:t>   -- Length and </a:t>
                      </a:r>
                      <a:r>
                        <a:rPr kumimoji="1" lang="en-US" altLang="ja-JP" baseline="0" dirty="0" err="1" smtClean="0"/>
                        <a:t>ypical</a:t>
                      </a:r>
                      <a:r>
                        <a:rPr kumimoji="1" lang="en-US" altLang="ja-JP" baseline="0" dirty="0" smtClean="0"/>
                        <a:t> arrangement</a:t>
                      </a:r>
                    </a:p>
                    <a:p>
                      <a:pPr>
                        <a:buFontTx/>
                        <a:buNone/>
                      </a:pPr>
                      <a:r>
                        <a:rPr kumimoji="1" lang="en-US" altLang="ja-JP" baseline="0" dirty="0" smtClean="0"/>
                        <a:t>   -- Two-phase helium flow </a:t>
                      </a:r>
                      <a:r>
                        <a:rPr kumimoji="1" lang="en-US" altLang="ja-JP" baseline="0" dirty="0" err="1" smtClean="0"/>
                        <a:t>w</a:t>
                      </a:r>
                      <a:r>
                        <a:rPr kumimoji="1" lang="en-US" altLang="ja-JP" baseline="0" dirty="0" smtClean="0"/>
                        <a:t>/ slope</a:t>
                      </a:r>
                    </a:p>
                    <a:p>
                      <a:pPr>
                        <a:buFontTx/>
                        <a:buNone/>
                      </a:pPr>
                      <a:r>
                        <a:rPr kumimoji="1" lang="en-US" altLang="ja-JP" baseline="0" dirty="0" smtClean="0"/>
                        <a:t>- </a:t>
                      </a:r>
                      <a:r>
                        <a:rPr kumimoji="1" lang="en-US" altLang="ja-JP" baseline="0" dirty="0" err="1" smtClean="0"/>
                        <a:t>LHe</a:t>
                      </a:r>
                      <a:r>
                        <a:rPr kumimoji="1" lang="en-US" altLang="ja-JP" baseline="0" dirty="0" smtClean="0"/>
                        <a:t> management in 1.3 GHz modules</a:t>
                      </a:r>
                    </a:p>
                    <a:p>
                      <a:pPr>
                        <a:buFontTx/>
                        <a:buChar char="-"/>
                      </a:pPr>
                      <a:r>
                        <a:rPr kumimoji="1" lang="en-US" altLang="ja-JP" baseline="0" dirty="0" smtClean="0"/>
                        <a:t>Sources, DR, BDS system </a:t>
                      </a:r>
                    </a:p>
                    <a:p>
                      <a:pPr>
                        <a:buFontTx/>
                        <a:buChar char="-"/>
                      </a:pPr>
                      <a:r>
                        <a:rPr kumimoji="1" lang="en-US" altLang="ja-JP" baseline="0" dirty="0" smtClean="0"/>
                        <a:t>Heat load and cryogenic plan power</a:t>
                      </a:r>
                    </a:p>
                    <a:p>
                      <a:pPr>
                        <a:buFontTx/>
                        <a:buNone/>
                      </a:pPr>
                      <a:r>
                        <a:rPr kumimoji="1" lang="en-US" altLang="ja-JP" baseline="0" dirty="0" smtClean="0"/>
                        <a:t>  -- ML heat load and </a:t>
                      </a:r>
                      <a:r>
                        <a:rPr kumimoji="1" lang="en-US" altLang="ja-JP" baseline="0" dirty="0" err="1" smtClean="0"/>
                        <a:t>cryo</a:t>
                      </a:r>
                      <a:r>
                        <a:rPr kumimoji="1" lang="en-US" altLang="ja-JP" baseline="0" dirty="0" smtClean="0"/>
                        <a:t>-plant size</a:t>
                      </a:r>
                    </a:p>
                    <a:p>
                      <a:pPr>
                        <a:buFontTx/>
                        <a:buNone/>
                      </a:pPr>
                      <a:r>
                        <a:rPr kumimoji="1" lang="en-US" altLang="ja-JP" baseline="0" dirty="0" smtClean="0"/>
                        <a:t>  -- DR cryogenics</a:t>
                      </a:r>
                    </a:p>
                    <a:p>
                      <a:pPr>
                        <a:buFontTx/>
                        <a:buNone/>
                      </a:pPr>
                      <a:r>
                        <a:rPr kumimoji="1" lang="en-US" altLang="ja-JP" baseline="0" dirty="0" smtClean="0"/>
                        <a:t>  -- ILC cryogenic plant size </a:t>
                      </a:r>
                    </a:p>
                    <a:p>
                      <a:pPr>
                        <a:buFontTx/>
                        <a:buNone/>
                      </a:pPr>
                      <a:r>
                        <a:rPr kumimoji="1" lang="en-US" altLang="ja-JP" baseline="0" dirty="0" smtClean="0"/>
                        <a:t>- He inventory (relative He-mass chart)</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3. Cost estimation </a:t>
                      </a:r>
                      <a:endParaRPr kumimoji="1" lang="ja-JP" altLang="en-US" dirty="0"/>
                    </a:p>
                  </a:txBody>
                  <a:tcPr/>
                </a:tc>
                <a:tc>
                  <a:txBody>
                    <a:bodyPr/>
                    <a:lstStyle/>
                    <a:p>
                      <a:endParaRPr kumimoji="1" lang="ja-JP" altLang="en-US"/>
                    </a:p>
                  </a:txBody>
                  <a:tcPr/>
                </a:tc>
              </a:tr>
              <a:tr h="370840">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r>
            </a:tbl>
          </a:graphicData>
        </a:graphic>
      </p:graphicFrame>
      <p:sp>
        <p:nvSpPr>
          <p:cNvPr id="3" name="日付プレースホルダー 2"/>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25</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94"/>
            <a:ext cx="8229600" cy="463289"/>
          </a:xfrm>
        </p:spPr>
        <p:txBody>
          <a:bodyPr>
            <a:normAutofit fontScale="90000"/>
          </a:bodyPr>
          <a:lstStyle/>
          <a:p>
            <a:r>
              <a:rPr lang="en-US" altLang="ja-JP" dirty="0" smtClean="0"/>
              <a:t>3. Technical Systems (3.9,  3.10)</a:t>
            </a:r>
            <a:endParaRPr lang="ja-JP" altLang="en-US" dirty="0"/>
          </a:p>
        </p:txBody>
      </p:sp>
      <p:graphicFrame>
        <p:nvGraphicFramePr>
          <p:cNvPr id="4" name="コンテンツ プレースホルダ 3"/>
          <p:cNvGraphicFramePr>
            <a:graphicFrameLocks noGrp="1"/>
          </p:cNvGraphicFramePr>
          <p:nvPr>
            <p:ph idx="1"/>
          </p:nvPr>
        </p:nvGraphicFramePr>
        <p:xfrm>
          <a:off x="457200" y="806572"/>
          <a:ext cx="8229600" cy="6156959"/>
        </p:xfrm>
        <a:graphic>
          <a:graphicData uri="http://schemas.openxmlformats.org/drawingml/2006/table">
            <a:tbl>
              <a:tblPr firstRow="1" bandRow="1">
                <a:tableStyleId>{5C22544A-7EE6-4342-B048-85BDC9FD1C3A}</a:tableStyleId>
              </a:tblPr>
              <a:tblGrid>
                <a:gridCol w="1705435"/>
                <a:gridCol w="2488747"/>
                <a:gridCol w="4035418"/>
              </a:tblGrid>
              <a:tr h="370840">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tr>
              <a:tr h="370840">
                <a:tc>
                  <a:txBody>
                    <a:bodyPr/>
                    <a:lstStyle/>
                    <a:p>
                      <a:r>
                        <a:rPr kumimoji="1" lang="en-US" altLang="ja-JP" dirty="0" smtClean="0"/>
                        <a:t>3.9 LLRF</a:t>
                      </a:r>
                      <a:r>
                        <a:rPr kumimoji="1" lang="en-US" altLang="ja-JP" baseline="0" dirty="0" smtClean="0"/>
                        <a:t> Control</a:t>
                      </a:r>
                      <a:endParaRPr kumimoji="1" lang="ja-JP" altLang="en-US" dirty="0"/>
                    </a:p>
                  </a:txBody>
                  <a:tcPr/>
                </a:tc>
                <a:tc>
                  <a:txBody>
                    <a:bodyPr/>
                    <a:lstStyle/>
                    <a:p>
                      <a:r>
                        <a:rPr kumimoji="1" lang="en-US" altLang="ja-JP" dirty="0" smtClean="0"/>
                        <a:t>1. 0verview</a:t>
                      </a:r>
                      <a:endParaRPr kumimoji="1" lang="ja-JP" altLang="en-US" dirty="0"/>
                    </a:p>
                  </a:txBody>
                  <a:tcPr/>
                </a:tc>
                <a:tc>
                  <a:txBody>
                    <a:bodyPr/>
                    <a:lstStyle/>
                    <a:p>
                      <a:endParaRPr kumimoji="1" lang="ja-JP" altLang="en-US"/>
                    </a:p>
                  </a:txBody>
                  <a:tcPr/>
                </a:tc>
              </a:tr>
              <a:tr h="370840">
                <a:tc>
                  <a:txBody>
                    <a:bodyPr/>
                    <a:lstStyle/>
                    <a:p>
                      <a:endParaRPr kumimoji="1" lang="ja-JP" altLang="en-US"/>
                    </a:p>
                  </a:txBody>
                  <a:tcPr/>
                </a:tc>
                <a:tc>
                  <a:txBody>
                    <a:bodyPr/>
                    <a:lstStyle/>
                    <a:p>
                      <a:r>
                        <a:rPr kumimoji="1" lang="en-US" altLang="ja-JP" dirty="0" smtClean="0"/>
                        <a:t>2, Technical Description</a:t>
                      </a:r>
                      <a:endParaRPr kumimoji="1" lang="ja-JP" altLang="en-US" dirty="0"/>
                    </a:p>
                  </a:txBody>
                  <a:tcPr/>
                </a:tc>
                <a:tc>
                  <a:txBody>
                    <a:bodyPr/>
                    <a:lstStyle/>
                    <a:p>
                      <a:r>
                        <a:rPr kumimoji="1" lang="en-US" altLang="ja-JP" dirty="0" smtClean="0"/>
                        <a:t>- Tolerance of phase &amp; amplitude control </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3. Technical Issues</a:t>
                      </a:r>
                      <a:endParaRPr kumimoji="1" lang="ja-JP" altLang="en-US" dirty="0"/>
                    </a:p>
                  </a:txBody>
                  <a:tcPr/>
                </a:tc>
                <a:tc>
                  <a:txBody>
                    <a:bodyPr/>
                    <a:lstStyle/>
                    <a:p>
                      <a:pPr>
                        <a:buFontTx/>
                        <a:buChar char="-"/>
                      </a:pPr>
                      <a:r>
                        <a:rPr kumimoji="1" lang="en-US" altLang="ja-JP" dirty="0" err="1" smtClean="0"/>
                        <a:t>Harware</a:t>
                      </a:r>
                      <a:r>
                        <a:rPr kumimoji="1" lang="en-US" altLang="ja-JP" dirty="0" smtClean="0"/>
                        <a:t> architecture</a:t>
                      </a:r>
                    </a:p>
                    <a:p>
                      <a:pPr>
                        <a:buFontTx/>
                        <a:buChar char="-"/>
                      </a:pPr>
                      <a:r>
                        <a:rPr kumimoji="1" lang="en-US" altLang="ja-JP" dirty="0" smtClean="0"/>
                        <a:t>Digital technologies</a:t>
                      </a:r>
                    </a:p>
                    <a:p>
                      <a:pPr>
                        <a:buFontTx/>
                        <a:buChar char="-"/>
                      </a:pPr>
                      <a:r>
                        <a:rPr kumimoji="1" lang="en-US" altLang="ja-JP" dirty="0" err="1" smtClean="0"/>
                        <a:t>Sofware</a:t>
                      </a:r>
                      <a:r>
                        <a:rPr kumimoji="1" lang="en-US" altLang="ja-JP" dirty="0" smtClean="0"/>
                        <a:t> architecture</a:t>
                      </a:r>
                    </a:p>
                  </a:txBody>
                  <a:tcPr/>
                </a:tc>
              </a:tr>
              <a:tr h="370840">
                <a:tc>
                  <a:txBody>
                    <a:bodyPr/>
                    <a:lstStyle/>
                    <a:p>
                      <a:endParaRPr kumimoji="1" lang="ja-JP" altLang="en-US"/>
                    </a:p>
                  </a:txBody>
                  <a:tcPr/>
                </a:tc>
                <a:tc>
                  <a:txBody>
                    <a:bodyPr/>
                    <a:lstStyle/>
                    <a:p>
                      <a:r>
                        <a:rPr kumimoji="1" lang="en-US" altLang="ja-JP" dirty="0" smtClean="0"/>
                        <a:t>4. Components</a:t>
                      </a:r>
                      <a:endParaRPr kumimoji="1" lang="ja-JP" altLang="en-US" dirty="0"/>
                    </a:p>
                  </a:txBody>
                  <a:tcPr/>
                </a:tc>
                <a:tc>
                  <a:txBody>
                    <a:bodyPr/>
                    <a:lstStyle/>
                    <a:p>
                      <a:endParaRPr kumimoji="1" lang="ja-JP" altLang="en-US"/>
                    </a:p>
                  </a:txBody>
                  <a:tcPr/>
                </a:tc>
              </a:tr>
              <a:tr h="370840">
                <a:tc>
                  <a:txBody>
                    <a:bodyPr/>
                    <a:lstStyle/>
                    <a:p>
                      <a:r>
                        <a:rPr kumimoji="1" lang="en-US" altLang="ja-JP" dirty="0" smtClean="0"/>
                        <a:t>3.10 </a:t>
                      </a:r>
                      <a:r>
                        <a:rPr kumimoji="1" lang="en-US" altLang="ja-JP" dirty="0" err="1" smtClean="0"/>
                        <a:t>Instrum</a:t>
                      </a:r>
                      <a:r>
                        <a:rPr kumimoji="1" lang="en-US" altLang="ja-JP" dirty="0" smtClean="0"/>
                        <a:t>.</a:t>
                      </a:r>
                      <a:endParaRPr kumimoji="1" lang="ja-JP" altLang="en-US" dirty="0"/>
                    </a:p>
                  </a:txBody>
                  <a:tcPr/>
                </a:tc>
                <a:tc>
                  <a:txBody>
                    <a:bodyPr/>
                    <a:lstStyle/>
                    <a:p>
                      <a:r>
                        <a:rPr kumimoji="1" lang="en-US" altLang="ja-JP" dirty="0" smtClean="0"/>
                        <a:t>1. Overview </a:t>
                      </a:r>
                      <a:endParaRPr kumimoji="1" lang="ja-JP" altLang="en-US" dirty="0"/>
                    </a:p>
                  </a:txBody>
                  <a:tcPr/>
                </a:tc>
                <a:tc>
                  <a:txBody>
                    <a:bodyPr/>
                    <a:lstStyle/>
                    <a:p>
                      <a:endParaRPr kumimoji="1" lang="ja-JP" altLang="en-US"/>
                    </a:p>
                  </a:txBody>
                  <a:tcPr/>
                </a:tc>
              </a:tr>
              <a:tr h="370840">
                <a:tc>
                  <a:txBody>
                    <a:bodyPr/>
                    <a:lstStyle/>
                    <a:p>
                      <a:endParaRPr kumimoji="1" lang="ja-JP" altLang="en-US"/>
                    </a:p>
                  </a:txBody>
                  <a:tcPr/>
                </a:tc>
                <a:tc>
                  <a:txBody>
                    <a:bodyPr/>
                    <a:lstStyle/>
                    <a:p>
                      <a:r>
                        <a:rPr kumimoji="1" lang="en-US" altLang="ja-JP" dirty="0" smtClean="0"/>
                        <a:t>2. Technical description</a:t>
                      </a:r>
                      <a:endParaRPr kumimoji="1" lang="ja-JP" altLang="en-US" dirty="0"/>
                    </a:p>
                  </a:txBody>
                  <a:tcPr/>
                </a:tc>
                <a:tc>
                  <a:txBody>
                    <a:bodyPr/>
                    <a:lstStyle/>
                    <a:p>
                      <a:pPr>
                        <a:buFontTx/>
                        <a:buChar char="-"/>
                      </a:pPr>
                      <a:r>
                        <a:rPr kumimoji="1" lang="en-US" altLang="ja-JP" dirty="0" smtClean="0"/>
                        <a:t>Beam position monitor</a:t>
                      </a:r>
                    </a:p>
                    <a:p>
                      <a:pPr>
                        <a:buFontTx/>
                        <a:buChar char="-"/>
                      </a:pPr>
                      <a:r>
                        <a:rPr kumimoji="1" lang="en-US" altLang="ja-JP" dirty="0" smtClean="0"/>
                        <a:t>Beam profile monitors</a:t>
                      </a:r>
                    </a:p>
                    <a:p>
                      <a:pPr>
                        <a:buFontTx/>
                        <a:buChar char="-"/>
                      </a:pPr>
                      <a:r>
                        <a:rPr kumimoji="1" lang="en-US" altLang="ja-JP" dirty="0" smtClean="0"/>
                        <a:t>Beam current monitors</a:t>
                      </a:r>
                    </a:p>
                    <a:p>
                      <a:pPr>
                        <a:buFontTx/>
                        <a:buChar char="-"/>
                      </a:pPr>
                      <a:r>
                        <a:rPr kumimoji="1" lang="en-US" altLang="ja-JP" dirty="0" smtClean="0"/>
                        <a:t>Beam phase monitors</a:t>
                      </a:r>
                    </a:p>
                    <a:p>
                      <a:pPr>
                        <a:buFontTx/>
                        <a:buChar char="-"/>
                      </a:pPr>
                      <a:r>
                        <a:rPr kumimoji="1" lang="en-US" altLang="ja-JP" dirty="0" smtClean="0"/>
                        <a:t>Beam loss monitors</a:t>
                      </a:r>
                    </a:p>
                    <a:p>
                      <a:pPr>
                        <a:buFontTx/>
                        <a:buChar char="-"/>
                      </a:pPr>
                      <a:r>
                        <a:rPr kumimoji="1" lang="en-US" altLang="ja-JP" dirty="0" smtClean="0"/>
                        <a:t>Beam feedback</a:t>
                      </a:r>
                      <a:r>
                        <a:rPr kumimoji="1" lang="en-US" altLang="ja-JP" baseline="0" dirty="0" smtClean="0"/>
                        <a:t> systems</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3. Technical issues</a:t>
                      </a:r>
                      <a:endParaRPr kumimoji="1" lang="ja-JP" altLang="en-US" dirty="0"/>
                    </a:p>
                  </a:txBody>
                  <a:tcPr/>
                </a:tc>
                <a:tc>
                  <a:txBody>
                    <a:bodyPr/>
                    <a:lstStyle/>
                    <a:p>
                      <a:pPr>
                        <a:buFontTx/>
                        <a:buChar char="-"/>
                      </a:pPr>
                      <a:r>
                        <a:rPr kumimoji="1" lang="en-US" altLang="ja-JP" dirty="0" smtClean="0"/>
                        <a:t>Feedback </a:t>
                      </a:r>
                      <a:r>
                        <a:rPr kumimoji="1" lang="en-US" altLang="ja-JP" dirty="0" err="1" smtClean="0"/>
                        <a:t>harware</a:t>
                      </a:r>
                      <a:endParaRPr kumimoji="1" lang="en-US" altLang="ja-JP" dirty="0" smtClean="0"/>
                    </a:p>
                    <a:p>
                      <a:pPr>
                        <a:buFontTx/>
                        <a:buChar char="-"/>
                      </a:pPr>
                      <a:r>
                        <a:rPr kumimoji="1" lang="en-US" altLang="ja-JP" dirty="0" smtClean="0"/>
                        <a:t>Layout</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4. Cost est. methodology</a:t>
                      </a:r>
                      <a:endParaRPr kumimoji="1" lang="ja-JP" altLang="en-US" dirty="0"/>
                    </a:p>
                  </a:txBody>
                  <a:tcPr/>
                </a:tc>
                <a:tc>
                  <a:txBody>
                    <a:bodyPr/>
                    <a:lstStyle/>
                    <a:p>
                      <a:endParaRPr kumimoji="1" lang="ja-JP" altLang="en-US"/>
                    </a:p>
                  </a:txBody>
                  <a:tcPr/>
                </a:tc>
              </a:tr>
              <a:tr h="370840">
                <a:tc>
                  <a:txBody>
                    <a:bodyPr/>
                    <a:lstStyle/>
                    <a:p>
                      <a:endParaRPr kumimoji="1" lang="ja-JP" altLang="en-US" dirty="0"/>
                    </a:p>
                  </a:txBody>
                  <a:tcPr/>
                </a:tc>
                <a:tc>
                  <a:txBody>
                    <a:bodyPr/>
                    <a:lstStyle/>
                    <a:p>
                      <a:r>
                        <a:rPr kumimoji="1" lang="en-US" altLang="ja-JP" dirty="0" smtClean="0"/>
                        <a:t>5. Table of</a:t>
                      </a:r>
                      <a:r>
                        <a:rPr kumimoji="1" lang="en-US" altLang="ja-JP" baseline="0" dirty="0" smtClean="0"/>
                        <a:t> components</a:t>
                      </a:r>
                      <a:endParaRPr kumimoji="1" lang="ja-JP" altLang="en-US" dirty="0"/>
                    </a:p>
                  </a:txBody>
                  <a:tcPr/>
                </a:tc>
                <a:tc>
                  <a:txBody>
                    <a:bodyPr/>
                    <a:lstStyle/>
                    <a:p>
                      <a:endParaRPr kumimoji="1" lang="ja-JP" altLang="en-US" dirty="0"/>
                    </a:p>
                  </a:txBody>
                  <a:tcPr/>
                </a:tc>
              </a:tr>
            </a:tbl>
          </a:graphicData>
        </a:graphic>
      </p:graphicFrame>
      <p:sp>
        <p:nvSpPr>
          <p:cNvPr id="3" name="日付プレースホルダー 2"/>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26</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TDR Part 1: RD Phase R&amp;D</a:t>
            </a:r>
            <a:endParaRPr lang="ja-JP" altLang="en-US" dirty="0"/>
          </a:p>
        </p:txBody>
      </p:sp>
      <p:sp>
        <p:nvSpPr>
          <p:cNvPr id="3" name="コンテンツ プレースホルダ 2"/>
          <p:cNvSpPr>
            <a:spLocks noGrp="1"/>
          </p:cNvSpPr>
          <p:nvPr>
            <p:ph idx="1"/>
          </p:nvPr>
        </p:nvSpPr>
        <p:spPr/>
        <p:txBody>
          <a:bodyPr>
            <a:normAutofit fontScale="70000" lnSpcReduction="20000"/>
          </a:bodyPr>
          <a:lstStyle/>
          <a:p>
            <a:r>
              <a:rPr lang="en-US" altLang="ja-JP" dirty="0" smtClean="0">
                <a:solidFill>
                  <a:srgbClr val="FF0000"/>
                </a:solidFill>
              </a:rPr>
              <a:t>Focus on </a:t>
            </a:r>
            <a:r>
              <a:rPr lang="en-US" altLang="ja-JP" dirty="0" smtClean="0"/>
              <a:t>TD Phase R&amp;D (progress)</a:t>
            </a:r>
          </a:p>
          <a:p>
            <a:pPr lvl="1"/>
            <a:r>
              <a:rPr lang="en-US" altLang="ja-JP" dirty="0" smtClean="0"/>
              <a:t>An extension/update of Int. Report (IR), but more conclusive </a:t>
            </a:r>
          </a:p>
          <a:p>
            <a:pPr lvl="1"/>
            <a:r>
              <a:rPr lang="en-US" altLang="ja-JP" dirty="0" smtClean="0"/>
              <a:t>The basis of the technical decisions of the design baseline described in  Chapter 2</a:t>
            </a:r>
          </a:p>
          <a:p>
            <a:pPr lvl="2"/>
            <a:r>
              <a:rPr lang="en-US" altLang="ja-JP" dirty="0" smtClean="0"/>
              <a:t>Introduction/Overview</a:t>
            </a:r>
          </a:p>
          <a:p>
            <a:pPr lvl="2"/>
            <a:r>
              <a:rPr lang="en-US" altLang="ja-JP" b="1" dirty="0" smtClean="0">
                <a:solidFill>
                  <a:srgbClr val="3366FF"/>
                </a:solidFill>
              </a:rPr>
              <a:t>SCRF technology </a:t>
            </a:r>
          </a:p>
          <a:p>
            <a:pPr lvl="2"/>
            <a:r>
              <a:rPr lang="en-US" altLang="ja-JP" dirty="0" smtClean="0"/>
              <a:t>Accelerator systems (CESR-TA, ATF) </a:t>
            </a:r>
          </a:p>
          <a:p>
            <a:pPr lvl="2"/>
            <a:r>
              <a:rPr lang="en-US" altLang="ja-JP" dirty="0" smtClean="0"/>
              <a:t>Concluding (or </a:t>
            </a:r>
            <a:r>
              <a:rPr lang="en-US" altLang="ja-JP" dirty="0" err="1" smtClean="0"/>
              <a:t>scummary</a:t>
            </a:r>
            <a:r>
              <a:rPr lang="en-US" altLang="ja-JP" dirty="0" smtClean="0"/>
              <a:t>)</a:t>
            </a:r>
          </a:p>
          <a:p>
            <a:pPr lvl="2"/>
            <a:r>
              <a:rPr lang="en-US" altLang="ja-JP" dirty="0" smtClean="0"/>
              <a:t>  </a:t>
            </a:r>
          </a:p>
          <a:p>
            <a:pPr lvl="1"/>
            <a:r>
              <a:rPr lang="en-US" altLang="ja-JP" b="1" dirty="0" smtClean="0">
                <a:solidFill>
                  <a:srgbClr val="3366FF"/>
                </a:solidFill>
              </a:rPr>
              <a:t>SCRF Technology </a:t>
            </a:r>
          </a:p>
          <a:p>
            <a:pPr lvl="2"/>
            <a:r>
              <a:rPr lang="en-US" altLang="ja-JP" dirty="0" smtClean="0"/>
              <a:t>Cavity gradient (R. </a:t>
            </a:r>
            <a:r>
              <a:rPr lang="en-US" altLang="ja-JP" dirty="0" err="1" smtClean="0"/>
              <a:t>Geng</a:t>
            </a:r>
            <a:r>
              <a:rPr lang="en-US" altLang="ja-JP" dirty="0" smtClean="0"/>
              <a:t>)</a:t>
            </a:r>
          </a:p>
          <a:p>
            <a:pPr lvl="2"/>
            <a:r>
              <a:rPr lang="en-US" altLang="ja-JP" dirty="0" smtClean="0"/>
              <a:t>Cavity integration (H. </a:t>
            </a:r>
            <a:r>
              <a:rPr lang="en-US" altLang="ja-JP" dirty="0" err="1" smtClean="0"/>
              <a:t>Hayano</a:t>
            </a:r>
            <a:r>
              <a:rPr lang="en-US" altLang="ja-JP" dirty="0" smtClean="0"/>
              <a:t>)</a:t>
            </a:r>
          </a:p>
          <a:p>
            <a:pPr lvl="2"/>
            <a:r>
              <a:rPr lang="en-US" altLang="ja-JP" dirty="0" smtClean="0"/>
              <a:t>Cavity-String/</a:t>
            </a:r>
            <a:r>
              <a:rPr lang="en-US" altLang="ja-JP" dirty="0" err="1" smtClean="0"/>
              <a:t>cryomodule</a:t>
            </a:r>
            <a:r>
              <a:rPr lang="en-US" altLang="ja-JP" dirty="0" smtClean="0"/>
              <a:t>  integration </a:t>
            </a:r>
          </a:p>
          <a:p>
            <a:pPr lvl="3"/>
            <a:r>
              <a:rPr lang="en-US" altLang="ja-JP" dirty="0" smtClean="0"/>
              <a:t>&gt;&gt; S1 Global, NML,    (H. </a:t>
            </a:r>
            <a:r>
              <a:rPr lang="en-US" altLang="ja-JP" dirty="0" err="1" smtClean="0"/>
              <a:t>Hayano/E.Kako</a:t>
            </a:r>
            <a:r>
              <a:rPr lang="en-US" altLang="ja-JP" dirty="0" smtClean="0"/>
              <a:t>, </a:t>
            </a:r>
            <a:r>
              <a:rPr lang="en-US" altLang="ja-JP" dirty="0" err="1" smtClean="0"/>
              <a:t>somone(FNAL</a:t>
            </a:r>
            <a:r>
              <a:rPr lang="en-US" altLang="ja-JP" dirty="0" smtClean="0"/>
              <a:t>)</a:t>
            </a:r>
          </a:p>
          <a:p>
            <a:pPr lvl="2"/>
            <a:r>
              <a:rPr lang="en-US" altLang="ja-JP" dirty="0" smtClean="0"/>
              <a:t>SC accelerator system test &gt;&gt; FLASH (J. </a:t>
            </a:r>
            <a:r>
              <a:rPr lang="en-US" altLang="ja-JP" dirty="0" err="1" smtClean="0"/>
              <a:t>Carwardine</a:t>
            </a:r>
            <a:r>
              <a:rPr lang="en-US" altLang="ja-JP" dirty="0" smtClean="0"/>
              <a:t>) </a:t>
            </a:r>
          </a:p>
          <a:p>
            <a:pPr lvl="2"/>
            <a:r>
              <a:rPr lang="en-US" altLang="ja-JP" dirty="0" smtClean="0"/>
              <a:t>SCRF Infrastructure/facility development (each lab.)</a:t>
            </a:r>
          </a:p>
        </p:txBody>
      </p:sp>
      <p:sp>
        <p:nvSpPr>
          <p:cNvPr id="4" name="日付プレースホルダー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27</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71672"/>
            <a:ext cx="8229600" cy="531933"/>
          </a:xfrm>
        </p:spPr>
        <p:txBody>
          <a:bodyPr>
            <a:normAutofit fontScale="90000"/>
          </a:bodyPr>
          <a:lstStyle/>
          <a:p>
            <a:r>
              <a:rPr lang="en-US" altLang="ja-JP" dirty="0" smtClean="0"/>
              <a:t>TDR Part 2: ILC Accelerator Design</a:t>
            </a:r>
            <a:endParaRPr lang="ja-JP" altLang="en-US" dirty="0"/>
          </a:p>
        </p:txBody>
      </p:sp>
      <p:sp>
        <p:nvSpPr>
          <p:cNvPr id="3" name="コンテンツ プレースホルダ 2"/>
          <p:cNvSpPr>
            <a:spLocks noGrp="1"/>
          </p:cNvSpPr>
          <p:nvPr>
            <p:ph idx="1"/>
          </p:nvPr>
        </p:nvSpPr>
        <p:spPr>
          <a:xfrm>
            <a:off x="223132" y="806572"/>
            <a:ext cx="8686800" cy="5834769"/>
          </a:xfrm>
        </p:spPr>
        <p:txBody>
          <a:bodyPr>
            <a:normAutofit fontScale="55000" lnSpcReduction="20000"/>
          </a:bodyPr>
          <a:lstStyle/>
          <a:p>
            <a:r>
              <a:rPr lang="en-US" altLang="ja-JP" sz="3636" u="sng" dirty="0" smtClean="0">
                <a:solidFill>
                  <a:srgbClr val="FF0000"/>
                </a:solidFill>
              </a:rPr>
              <a:t>Focus on </a:t>
            </a:r>
            <a:r>
              <a:rPr lang="en-US" altLang="ja-JP" sz="3636" u="sng" dirty="0" smtClean="0"/>
              <a:t>Accelerator Reference Design </a:t>
            </a:r>
          </a:p>
          <a:p>
            <a:pPr lvl="1"/>
            <a:r>
              <a:rPr lang="en-US" altLang="ja-JP" sz="2909" dirty="0" smtClean="0"/>
              <a:t>Equivalent (replacement) for the RDR, </a:t>
            </a:r>
          </a:p>
          <a:p>
            <a:pPr lvl="2"/>
            <a:r>
              <a:rPr lang="en-US" altLang="ja-JP" sz="2545" dirty="0" smtClean="0"/>
              <a:t>No significant change from RDR, but be updated</a:t>
            </a:r>
          </a:p>
          <a:p>
            <a:pPr lvl="1"/>
            <a:r>
              <a:rPr lang="en-US" altLang="ja-JP" sz="2909" dirty="0" smtClean="0"/>
              <a:t>Accelerator system oriented description, </a:t>
            </a:r>
          </a:p>
          <a:p>
            <a:pPr lvl="2"/>
            <a:r>
              <a:rPr lang="en-US" altLang="ja-JP" sz="2545" dirty="0" smtClean="0"/>
              <a:t>Relevant technical components be dealt with in each specific section, with better order.</a:t>
            </a:r>
          </a:p>
          <a:p>
            <a:pPr lvl="2">
              <a:buNone/>
            </a:pPr>
            <a:r>
              <a:rPr lang="en-US" altLang="ja-JP" dirty="0" smtClean="0"/>
              <a:t>	1. Introduction </a:t>
            </a:r>
          </a:p>
          <a:p>
            <a:pPr lvl="2">
              <a:buNone/>
            </a:pPr>
            <a:r>
              <a:rPr lang="en-US" altLang="ja-JP" dirty="0" smtClean="0"/>
              <a:t>	2. </a:t>
            </a:r>
            <a:r>
              <a:rPr lang="en-US" altLang="ja-JP" dirty="0" err="1" smtClean="0"/>
              <a:t>Overciw</a:t>
            </a:r>
            <a:r>
              <a:rPr lang="en-US" altLang="ja-JP" dirty="0" smtClean="0"/>
              <a:t>, layout and parameters</a:t>
            </a:r>
          </a:p>
          <a:p>
            <a:pPr lvl="2">
              <a:buNone/>
            </a:pPr>
            <a:r>
              <a:rPr lang="en-US" altLang="ja-JP" dirty="0" smtClean="0">
                <a:solidFill>
                  <a:srgbClr val="3366FF"/>
                </a:solidFill>
              </a:rPr>
              <a:t>	3. Main </a:t>
            </a:r>
            <a:r>
              <a:rPr lang="en-US" altLang="ja-JP" dirty="0" err="1" smtClean="0">
                <a:solidFill>
                  <a:srgbClr val="3366FF"/>
                </a:solidFill>
              </a:rPr>
              <a:t>Linac</a:t>
            </a:r>
            <a:endParaRPr lang="en-US" altLang="ja-JP" dirty="0" smtClean="0">
              <a:solidFill>
                <a:srgbClr val="3366FF"/>
              </a:solidFill>
            </a:endParaRPr>
          </a:p>
          <a:p>
            <a:pPr lvl="2">
              <a:buNone/>
            </a:pPr>
            <a:r>
              <a:rPr lang="en-US" altLang="ja-JP" dirty="0" smtClean="0"/>
              <a:t>	4. Sources</a:t>
            </a:r>
          </a:p>
          <a:p>
            <a:pPr lvl="2">
              <a:buNone/>
            </a:pPr>
            <a:r>
              <a:rPr lang="en-US" altLang="ja-JP" dirty="0" smtClean="0"/>
              <a:t>	5. Damping Rings</a:t>
            </a:r>
          </a:p>
          <a:p>
            <a:pPr lvl="2">
              <a:buNone/>
            </a:pPr>
            <a:r>
              <a:rPr lang="en-US" altLang="ja-JP" dirty="0" smtClean="0"/>
              <a:t>	6. RTML / bunch compressors</a:t>
            </a:r>
          </a:p>
          <a:p>
            <a:pPr lvl="2">
              <a:buNone/>
            </a:pPr>
            <a:r>
              <a:rPr lang="en-US" altLang="ja-JP" dirty="0" smtClean="0"/>
              <a:t>	7. BDS/MDI</a:t>
            </a:r>
          </a:p>
          <a:p>
            <a:pPr lvl="2">
              <a:buNone/>
            </a:pPr>
            <a:r>
              <a:rPr lang="en-US" altLang="ja-JP" dirty="0" smtClean="0"/>
              <a:t>	8.CFS</a:t>
            </a:r>
          </a:p>
          <a:p>
            <a:pPr lvl="2">
              <a:buNone/>
            </a:pPr>
            <a:r>
              <a:rPr lang="en-US" altLang="ja-JP" dirty="0" smtClean="0"/>
              <a:t>	9. </a:t>
            </a:r>
            <a:r>
              <a:rPr lang="en-US" altLang="ja-JP" dirty="0" err="1" smtClean="0"/>
              <a:t>TeV</a:t>
            </a:r>
            <a:r>
              <a:rPr lang="en-US" altLang="ja-JP" dirty="0" smtClean="0"/>
              <a:t> upgrade path </a:t>
            </a:r>
          </a:p>
          <a:p>
            <a:pPr lvl="2">
              <a:buNone/>
            </a:pPr>
            <a:endParaRPr lang="en-US" altLang="ja-JP" dirty="0" smtClean="0"/>
          </a:p>
          <a:p>
            <a:r>
              <a:rPr lang="en-US" altLang="ja-JP" sz="3636" b="1" dirty="0" smtClean="0">
                <a:solidFill>
                  <a:srgbClr val="3366FF"/>
                </a:solidFill>
              </a:rPr>
              <a:t>Main </a:t>
            </a:r>
            <a:r>
              <a:rPr lang="en-US" altLang="ja-JP" sz="3636" b="1" dirty="0" err="1" smtClean="0">
                <a:solidFill>
                  <a:srgbClr val="3366FF"/>
                </a:solidFill>
              </a:rPr>
              <a:t>Linac</a:t>
            </a:r>
            <a:endParaRPr lang="en-US" altLang="ja-JP" sz="3636" b="1" dirty="0" smtClean="0">
              <a:solidFill>
                <a:srgbClr val="3366FF"/>
              </a:solidFill>
            </a:endParaRPr>
          </a:p>
          <a:p>
            <a:pPr lvl="1"/>
            <a:r>
              <a:rPr lang="en-US" altLang="ja-JP" sz="2909" dirty="0" err="1" smtClean="0"/>
              <a:t>Linac</a:t>
            </a:r>
            <a:r>
              <a:rPr lang="en-US" altLang="ja-JP" sz="2909" dirty="0" smtClean="0"/>
              <a:t> acc. Design </a:t>
            </a:r>
          </a:p>
          <a:p>
            <a:pPr lvl="2"/>
            <a:r>
              <a:rPr lang="en-US" altLang="ja-JP" sz="2545" dirty="0" smtClean="0"/>
              <a:t>beam dynamics , alignment, 		(K. Kubo, C. </a:t>
            </a:r>
            <a:r>
              <a:rPr lang="en-US" altLang="ja-JP" sz="2545" dirty="0" err="1" smtClean="0"/>
              <a:t>Adolphsen</a:t>
            </a:r>
            <a:r>
              <a:rPr lang="en-US" altLang="ja-JP" sz="2545" dirty="0" smtClean="0"/>
              <a:t>)</a:t>
            </a:r>
          </a:p>
          <a:p>
            <a:pPr lvl="1"/>
            <a:r>
              <a:rPr lang="en-US" altLang="ja-JP" sz="2909" dirty="0" smtClean="0"/>
              <a:t>SCRF Cavity/</a:t>
            </a:r>
            <a:r>
              <a:rPr lang="en-US" altLang="ja-JP" sz="2909" dirty="0" err="1" smtClean="0"/>
              <a:t>Cryomodule</a:t>
            </a:r>
            <a:endParaRPr lang="en-US" altLang="ja-JP" sz="2909" dirty="0" smtClean="0"/>
          </a:p>
          <a:p>
            <a:pPr lvl="2"/>
            <a:r>
              <a:rPr lang="en-US" altLang="ja-JP" sz="2545" dirty="0" smtClean="0"/>
              <a:t>Cavity and Cavity Integration 	 	(R. </a:t>
            </a:r>
            <a:r>
              <a:rPr lang="en-US" altLang="ja-JP" sz="2545" dirty="0" err="1" smtClean="0"/>
              <a:t>Geng</a:t>
            </a:r>
            <a:r>
              <a:rPr lang="en-US" altLang="ja-JP" sz="2545" dirty="0" smtClean="0"/>
              <a:t>, H. </a:t>
            </a:r>
            <a:r>
              <a:rPr lang="en-US" altLang="ja-JP" sz="2545" dirty="0" err="1" smtClean="0"/>
              <a:t>Hayano</a:t>
            </a:r>
            <a:r>
              <a:rPr lang="en-US" altLang="ja-JP" sz="2545" dirty="0" smtClean="0"/>
              <a:t>)</a:t>
            </a:r>
          </a:p>
          <a:p>
            <a:pPr lvl="2"/>
            <a:r>
              <a:rPr lang="en-US" altLang="ja-JP" sz="2545" dirty="0" err="1" smtClean="0"/>
              <a:t>Cryomodule</a:t>
            </a:r>
            <a:r>
              <a:rPr lang="en-US" altLang="ja-JP" sz="2545" dirty="0" smtClean="0"/>
              <a:t> 					(P. </a:t>
            </a:r>
            <a:r>
              <a:rPr lang="en-US" altLang="ja-JP" sz="2545" dirty="0" err="1" smtClean="0"/>
              <a:t>Pierini</a:t>
            </a:r>
            <a:r>
              <a:rPr lang="en-US" altLang="ja-JP" sz="2545" dirty="0" smtClean="0"/>
              <a:t>)</a:t>
            </a:r>
          </a:p>
          <a:p>
            <a:pPr lvl="2"/>
            <a:r>
              <a:rPr lang="en-US" altLang="ja-JP" sz="2545" dirty="0" smtClean="0"/>
              <a:t>Magnet 						(TBD) </a:t>
            </a:r>
          </a:p>
          <a:p>
            <a:pPr lvl="2"/>
            <a:r>
              <a:rPr lang="en-US" altLang="ja-JP" sz="2545" dirty="0" smtClean="0"/>
              <a:t>Instrumentation			 	(H. </a:t>
            </a:r>
            <a:r>
              <a:rPr lang="en-US" altLang="ja-JP" sz="2545" dirty="0" err="1" smtClean="0"/>
              <a:t>Hayano</a:t>
            </a:r>
            <a:r>
              <a:rPr lang="en-US" altLang="ja-JP" sz="2545" dirty="0" smtClean="0"/>
              <a:t>, P. Perini) </a:t>
            </a:r>
          </a:p>
          <a:p>
            <a:pPr lvl="1"/>
            <a:r>
              <a:rPr lang="en-US" altLang="ja-JP" sz="2909" dirty="0" err="1" smtClean="0"/>
              <a:t>Cryognenics</a:t>
            </a:r>
            <a:r>
              <a:rPr lang="en-US" altLang="ja-JP" sz="2909" dirty="0" smtClean="0"/>
              <a:t> 						(T. Peterson) </a:t>
            </a:r>
          </a:p>
          <a:p>
            <a:pPr lvl="1"/>
            <a:r>
              <a:rPr lang="en-US" altLang="ja-JP" sz="2909" dirty="0" smtClean="0"/>
              <a:t>HLRF and LLRF 					(S. Fukuda/C. </a:t>
            </a:r>
            <a:r>
              <a:rPr lang="en-US" altLang="ja-JP" sz="2909" dirty="0" err="1" smtClean="0"/>
              <a:t>Nantista</a:t>
            </a:r>
            <a:r>
              <a:rPr lang="en-US" altLang="ja-JP" sz="2909" dirty="0" smtClean="0"/>
              <a:t>, S. </a:t>
            </a:r>
            <a:r>
              <a:rPr lang="en-US" altLang="ja-JP" sz="2909" dirty="0" err="1" smtClean="0"/>
              <a:t>Michizono</a:t>
            </a:r>
            <a:r>
              <a:rPr lang="en-US" altLang="ja-JP" sz="2909" dirty="0"/>
              <a:t>)</a:t>
            </a:r>
            <a:endParaRPr lang="en-US" altLang="ja-JP" sz="2909" dirty="0" smtClean="0"/>
          </a:p>
          <a:p>
            <a:pPr lvl="1"/>
            <a:r>
              <a:rPr lang="en-US" altLang="ja-JP" sz="2909" dirty="0" smtClean="0"/>
              <a:t>ML Integration 					(C. </a:t>
            </a:r>
            <a:r>
              <a:rPr lang="en-US" altLang="ja-JP" sz="2909" dirty="0" err="1" smtClean="0"/>
              <a:t>Adolphsen</a:t>
            </a:r>
            <a:r>
              <a:rPr lang="en-US" altLang="ja-JP" sz="2909" dirty="0" smtClean="0"/>
              <a:t>) </a:t>
            </a:r>
          </a:p>
          <a:p>
            <a:pPr lvl="1"/>
            <a:endParaRPr lang="en-US" altLang="ja-JP" sz="2909" dirty="0" smtClean="0"/>
          </a:p>
        </p:txBody>
      </p:sp>
      <p:sp>
        <p:nvSpPr>
          <p:cNvPr id="4" name="日付プレースホルダー 3"/>
          <p:cNvSpPr>
            <a:spLocks noGrp="1"/>
          </p:cNvSpPr>
          <p:nvPr>
            <p:ph type="dt" sz="half" idx="10"/>
          </p:nvPr>
        </p:nvSpPr>
        <p:spPr/>
        <p:txBody>
          <a:bodyPr/>
          <a:lstStyle/>
          <a:p>
            <a:r>
              <a:rPr lang="en-US" altLang="ja-JP" smtClean="0"/>
              <a:t>SCRF 01-June-2011</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28</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95400" y="79405"/>
            <a:ext cx="7086600" cy="377795"/>
          </a:xfrm>
        </p:spPr>
        <p:txBody>
          <a:bodyPr>
            <a:normAutofit fontScale="90000"/>
          </a:bodyPr>
          <a:lstStyle/>
          <a:p>
            <a:r>
              <a:rPr lang="en-US" altLang="ja-JP" sz="3200" b="1" dirty="0" smtClean="0"/>
              <a:t>Visiting Companies in Progress</a:t>
            </a:r>
            <a:endParaRPr lang="ja-JP" altLang="en-US" sz="3200" b="1" dirty="0"/>
          </a:p>
        </p:txBody>
      </p:sp>
      <p:graphicFrame>
        <p:nvGraphicFramePr>
          <p:cNvPr id="7" name="コンテンツ プレースホルダ 6"/>
          <p:cNvGraphicFramePr>
            <a:graphicFrameLocks noGrp="1"/>
          </p:cNvGraphicFramePr>
          <p:nvPr>
            <p:ph idx="1"/>
          </p:nvPr>
        </p:nvGraphicFramePr>
        <p:xfrm>
          <a:off x="556704" y="748475"/>
          <a:ext cx="8229601" cy="5479350"/>
        </p:xfrm>
        <a:graphic>
          <a:graphicData uri="http://schemas.openxmlformats.org/drawingml/2006/table">
            <a:tbl>
              <a:tblPr firstRow="1" bandRow="1">
                <a:tableStyleId>{9DCAF9ED-07DC-4A11-8D7F-57B35C25682E}</a:tableStyleId>
              </a:tblPr>
              <a:tblGrid>
                <a:gridCol w="497113"/>
                <a:gridCol w="1381476"/>
                <a:gridCol w="1782775"/>
                <a:gridCol w="1998877"/>
                <a:gridCol w="2569360"/>
              </a:tblGrid>
              <a:tr h="380295">
                <a:tc>
                  <a:txBody>
                    <a:bodyPr/>
                    <a:lstStyle/>
                    <a:p>
                      <a:endParaRPr kumimoji="1" lang="ja-JP" altLang="en-US" dirty="0"/>
                    </a:p>
                  </a:txBody>
                  <a:tcPr/>
                </a:tc>
                <a:tc>
                  <a:txBody>
                    <a:bodyPr/>
                    <a:lstStyle/>
                    <a:p>
                      <a:r>
                        <a:rPr kumimoji="1" lang="en-US" altLang="ja-JP" dirty="0" smtClean="0"/>
                        <a:t>Date</a:t>
                      </a:r>
                      <a:endParaRPr kumimoji="1" lang="ja-JP" altLang="en-US" dirty="0"/>
                    </a:p>
                  </a:txBody>
                  <a:tcPr/>
                </a:tc>
                <a:tc>
                  <a:txBody>
                    <a:bodyPr/>
                    <a:lstStyle/>
                    <a:p>
                      <a:r>
                        <a:rPr kumimoji="1" lang="en-US" altLang="ja-JP" dirty="0" smtClean="0"/>
                        <a:t>Company</a:t>
                      </a:r>
                      <a:endParaRPr kumimoji="1" lang="ja-JP" altLang="en-US" dirty="0"/>
                    </a:p>
                  </a:txBody>
                  <a:tcPr/>
                </a:tc>
                <a:tc>
                  <a:txBody>
                    <a:bodyPr/>
                    <a:lstStyle/>
                    <a:p>
                      <a:r>
                        <a:rPr kumimoji="1" lang="en-US" altLang="ja-JP" dirty="0" smtClean="0"/>
                        <a:t> Place</a:t>
                      </a:r>
                      <a:endParaRPr kumimoji="1" lang="ja-JP" altLang="en-US" dirty="0"/>
                    </a:p>
                  </a:txBody>
                  <a:tcPr/>
                </a:tc>
                <a:tc>
                  <a:txBody>
                    <a:bodyPr/>
                    <a:lstStyle/>
                    <a:p>
                      <a:r>
                        <a:rPr kumimoji="1" lang="en-US" altLang="ja-JP" dirty="0" smtClean="0"/>
                        <a:t>Technical</a:t>
                      </a:r>
                      <a:r>
                        <a:rPr kumimoji="1" lang="en-US" altLang="ja-JP" baseline="0" dirty="0" smtClean="0"/>
                        <a:t> </a:t>
                      </a:r>
                      <a:r>
                        <a:rPr kumimoji="1" lang="en-US" altLang="ja-JP" baseline="0" dirty="0" err="1" smtClean="0"/>
                        <a:t>sbject</a:t>
                      </a:r>
                      <a:endParaRPr kumimoji="1" lang="ja-JP" altLang="en-US" dirty="0"/>
                    </a:p>
                  </a:txBody>
                  <a:tcPr/>
                </a:tc>
              </a:tr>
              <a:tr h="380295">
                <a:tc>
                  <a:txBody>
                    <a:bodyPr/>
                    <a:lstStyle/>
                    <a:p>
                      <a:r>
                        <a:rPr kumimoji="1" lang="en-US" altLang="ja-JP" sz="1600" dirty="0" smtClean="0">
                          <a:solidFill>
                            <a:srgbClr val="3366FF"/>
                          </a:solidFill>
                        </a:rPr>
                        <a:t>1</a:t>
                      </a:r>
                      <a:endParaRPr kumimoji="1" lang="ja-JP" altLang="en-US" sz="1600" dirty="0">
                        <a:solidFill>
                          <a:srgbClr val="3366FF"/>
                        </a:solidFill>
                      </a:endParaRPr>
                    </a:p>
                  </a:txBody>
                  <a:tcPr/>
                </a:tc>
                <a:tc>
                  <a:txBody>
                    <a:bodyPr/>
                    <a:lstStyle/>
                    <a:p>
                      <a:r>
                        <a:rPr kumimoji="1" lang="en-US" altLang="ja-JP" sz="1600" dirty="0" smtClean="0"/>
                        <a:t>2/8</a:t>
                      </a:r>
                      <a:endParaRPr kumimoji="1" lang="ja-JP" altLang="en-US" sz="1600" dirty="0">
                        <a:solidFill>
                          <a:schemeClr val="tx1"/>
                        </a:solidFill>
                      </a:endParaRPr>
                    </a:p>
                  </a:txBody>
                  <a:tcPr/>
                </a:tc>
                <a:tc>
                  <a:txBody>
                    <a:bodyPr/>
                    <a:lstStyle/>
                    <a:p>
                      <a:r>
                        <a:rPr kumimoji="1" lang="en-US" altLang="ja-JP" sz="1600" b="1" dirty="0" smtClean="0">
                          <a:solidFill>
                            <a:srgbClr val="3366FF"/>
                          </a:solidFill>
                        </a:rPr>
                        <a:t>Hitachi</a:t>
                      </a:r>
                      <a:endParaRPr kumimoji="1" lang="ja-JP" altLang="en-US" sz="1600" b="1" dirty="0">
                        <a:solidFill>
                          <a:srgbClr val="3366FF"/>
                        </a:solidFill>
                      </a:endParaRPr>
                    </a:p>
                  </a:txBody>
                  <a:tcPr/>
                </a:tc>
                <a:tc>
                  <a:txBody>
                    <a:bodyPr/>
                    <a:lstStyle/>
                    <a:p>
                      <a:r>
                        <a:rPr kumimoji="1" lang="en-US" altLang="ja-JP" sz="1600" dirty="0" smtClean="0"/>
                        <a:t>Tokyo</a:t>
                      </a:r>
                      <a:r>
                        <a:rPr kumimoji="1" lang="en-US" altLang="ja-JP" sz="1600" baseline="0" dirty="0" smtClean="0"/>
                        <a:t> </a:t>
                      </a:r>
                      <a:r>
                        <a:rPr kumimoji="1" lang="en-US" altLang="ja-JP" sz="1600" dirty="0" smtClean="0"/>
                        <a:t> (JP)</a:t>
                      </a:r>
                      <a:endParaRPr kumimoji="1" lang="ja-JP" altLang="en-US" sz="1600" dirty="0"/>
                    </a:p>
                  </a:txBody>
                  <a:tcPr/>
                </a:tc>
                <a:tc>
                  <a:txBody>
                    <a:bodyPr/>
                    <a:lstStyle/>
                    <a:p>
                      <a:r>
                        <a:rPr kumimoji="1" lang="en-US" altLang="ja-JP" sz="1600" dirty="0" smtClean="0"/>
                        <a:t>Cavity</a:t>
                      </a:r>
                      <a:r>
                        <a:rPr kumimoji="1" lang="en-US" altLang="ja-JP" sz="1600" baseline="0" dirty="0" smtClean="0"/>
                        <a:t>/</a:t>
                      </a:r>
                      <a:r>
                        <a:rPr kumimoji="1" lang="en-US" altLang="ja-JP" sz="1600" baseline="0" dirty="0" err="1" smtClean="0"/>
                        <a:t>Cryomodule</a:t>
                      </a:r>
                      <a:endParaRPr kumimoji="1" lang="ja-JP" altLang="en-US" sz="1600" dirty="0"/>
                    </a:p>
                  </a:txBody>
                  <a:tcPr/>
                </a:tc>
              </a:tr>
              <a:tr h="380295">
                <a:tc>
                  <a:txBody>
                    <a:bodyPr/>
                    <a:lstStyle/>
                    <a:p>
                      <a:r>
                        <a:rPr kumimoji="1" lang="en-US" altLang="ja-JP" sz="1600" dirty="0" smtClean="0">
                          <a:solidFill>
                            <a:srgbClr val="3366FF"/>
                          </a:solidFill>
                        </a:rPr>
                        <a:t>2</a:t>
                      </a:r>
                      <a:endParaRPr kumimoji="1" lang="ja-JP" altLang="en-US" sz="1600" dirty="0">
                        <a:solidFill>
                          <a:srgbClr val="3366FF"/>
                        </a:solidFill>
                      </a:endParaRPr>
                    </a:p>
                  </a:txBody>
                  <a:tcPr/>
                </a:tc>
                <a:tc>
                  <a:txBody>
                    <a:bodyPr/>
                    <a:lstStyle/>
                    <a:p>
                      <a:r>
                        <a:rPr kumimoji="1" lang="en-US" altLang="ja-JP" sz="1600" dirty="0" smtClean="0"/>
                        <a:t>2/8</a:t>
                      </a:r>
                      <a:endParaRPr kumimoji="1" lang="ja-JP" altLang="en-US" sz="1600" dirty="0"/>
                    </a:p>
                  </a:txBody>
                  <a:tcPr/>
                </a:tc>
                <a:tc>
                  <a:txBody>
                    <a:bodyPr/>
                    <a:lstStyle/>
                    <a:p>
                      <a:r>
                        <a:rPr kumimoji="1" lang="en-US" altLang="ja-JP" sz="1600" b="1" dirty="0" smtClean="0">
                          <a:solidFill>
                            <a:srgbClr val="3366FF"/>
                          </a:solidFill>
                        </a:rPr>
                        <a:t>Toshiba</a:t>
                      </a:r>
                      <a:endParaRPr kumimoji="1" lang="ja-JP" altLang="en-US" sz="1600" b="1" dirty="0">
                        <a:solidFill>
                          <a:srgbClr val="3366FF"/>
                        </a:solidFill>
                      </a:endParaRPr>
                    </a:p>
                  </a:txBody>
                  <a:tcPr/>
                </a:tc>
                <a:tc>
                  <a:txBody>
                    <a:bodyPr/>
                    <a:lstStyle/>
                    <a:p>
                      <a:r>
                        <a:rPr kumimoji="1" lang="en-US" altLang="ja-JP" sz="1600" dirty="0" err="1" smtClean="0"/>
                        <a:t>Yokohana</a:t>
                      </a:r>
                      <a:r>
                        <a:rPr kumimoji="1" lang="en-US" altLang="ja-JP" sz="1600" dirty="0" smtClean="0"/>
                        <a:t> (JP)</a:t>
                      </a:r>
                      <a:endParaRPr kumimoji="1" lang="ja-JP" altLang="en-US" sz="1600" dirty="0"/>
                    </a:p>
                  </a:txBody>
                  <a:tcPr/>
                </a:tc>
                <a:tc>
                  <a:txBody>
                    <a:bodyPr/>
                    <a:lstStyle/>
                    <a:p>
                      <a:r>
                        <a:rPr kumimoji="1" lang="en-US" altLang="ja-JP" sz="1600" dirty="0" smtClean="0"/>
                        <a:t>Cavity/</a:t>
                      </a:r>
                      <a:r>
                        <a:rPr kumimoji="1" lang="en-US" altLang="ja-JP" sz="1600" baseline="0" dirty="0" err="1" smtClean="0"/>
                        <a:t>Cryomodule</a:t>
                      </a:r>
                      <a:r>
                        <a:rPr kumimoji="1" lang="en-US" altLang="ja-JP" sz="1600" baseline="0" dirty="0" smtClean="0"/>
                        <a:t>,  SCM</a:t>
                      </a:r>
                      <a:endParaRPr kumimoji="1" lang="ja-JP" altLang="en-US" sz="1600" dirty="0"/>
                    </a:p>
                  </a:txBody>
                  <a:tcPr/>
                </a:tc>
              </a:tr>
              <a:tr h="380295">
                <a:tc>
                  <a:txBody>
                    <a:bodyPr/>
                    <a:lstStyle/>
                    <a:p>
                      <a:r>
                        <a:rPr kumimoji="1" lang="en-US" altLang="ja-JP" sz="1600" dirty="0" smtClean="0">
                          <a:solidFill>
                            <a:srgbClr val="3366FF"/>
                          </a:solidFill>
                        </a:rPr>
                        <a:t>3</a:t>
                      </a:r>
                      <a:endParaRPr kumimoji="1" lang="ja-JP" altLang="en-US" sz="1600" dirty="0">
                        <a:solidFill>
                          <a:srgbClr val="3366FF"/>
                        </a:solidFill>
                      </a:endParaRPr>
                    </a:p>
                  </a:txBody>
                  <a:tcPr/>
                </a:tc>
                <a:tc>
                  <a:txBody>
                    <a:bodyPr/>
                    <a:lstStyle/>
                    <a:p>
                      <a:r>
                        <a:rPr kumimoji="1" lang="en-US" altLang="ja-JP" sz="1600" dirty="0" smtClean="0"/>
                        <a:t>2/9</a:t>
                      </a:r>
                      <a:endParaRPr kumimoji="1" lang="ja-JP" altLang="en-US" sz="1600" dirty="0"/>
                    </a:p>
                  </a:txBody>
                  <a:tcPr/>
                </a:tc>
                <a:tc>
                  <a:txBody>
                    <a:bodyPr/>
                    <a:lstStyle/>
                    <a:p>
                      <a:r>
                        <a:rPr kumimoji="1" lang="en-US" altLang="ja-JP" sz="1600" b="1" dirty="0" smtClean="0">
                          <a:solidFill>
                            <a:srgbClr val="3366FF"/>
                          </a:solidFill>
                        </a:rPr>
                        <a:t>MHI</a:t>
                      </a:r>
                      <a:endParaRPr kumimoji="1" lang="ja-JP" altLang="en-US" sz="1600" b="1" dirty="0">
                        <a:solidFill>
                          <a:srgbClr val="3366FF"/>
                        </a:solidFill>
                      </a:endParaRPr>
                    </a:p>
                  </a:txBody>
                  <a:tcPr/>
                </a:tc>
                <a:tc>
                  <a:txBody>
                    <a:bodyPr/>
                    <a:lstStyle/>
                    <a:p>
                      <a:r>
                        <a:rPr kumimoji="1" lang="en-US" altLang="ja-JP" sz="1600" dirty="0" smtClean="0"/>
                        <a:t>Kobe (JP)</a:t>
                      </a:r>
                      <a:endParaRPr kumimoji="1" lang="ja-JP" altLang="en-US" sz="1600" dirty="0"/>
                    </a:p>
                  </a:txBody>
                  <a:tcPr/>
                </a:tc>
                <a:tc>
                  <a:txBody>
                    <a:bodyPr/>
                    <a:lstStyle/>
                    <a:p>
                      <a:r>
                        <a:rPr kumimoji="1" lang="en-US" altLang="ja-JP" sz="1600" dirty="0" smtClean="0"/>
                        <a:t>Cavity / </a:t>
                      </a:r>
                      <a:r>
                        <a:rPr kumimoji="1" lang="en-US" altLang="ja-JP" sz="1600" dirty="0" err="1" smtClean="0"/>
                        <a:t>Cryomodule</a:t>
                      </a:r>
                      <a:endParaRPr kumimoji="1" lang="ja-JP" altLang="en-US" sz="1600" dirty="0"/>
                    </a:p>
                  </a:txBody>
                  <a:tcPr/>
                </a:tc>
              </a:tr>
              <a:tr h="263346">
                <a:tc>
                  <a:txBody>
                    <a:bodyPr/>
                    <a:lstStyle/>
                    <a:p>
                      <a:r>
                        <a:rPr kumimoji="1" lang="en-US" altLang="ja-JP" sz="1600" dirty="0" smtClean="0">
                          <a:solidFill>
                            <a:srgbClr val="3366FF"/>
                          </a:solidFill>
                        </a:rPr>
                        <a:t>4</a:t>
                      </a:r>
                      <a:endParaRPr kumimoji="1" lang="ja-JP" altLang="en-US" sz="1600" dirty="0">
                        <a:solidFill>
                          <a:srgbClr val="3366FF"/>
                        </a:solidFill>
                      </a:endParaRPr>
                    </a:p>
                  </a:txBody>
                  <a:tcPr/>
                </a:tc>
                <a:tc>
                  <a:txBody>
                    <a:bodyPr/>
                    <a:lstStyle/>
                    <a:p>
                      <a:r>
                        <a:rPr kumimoji="1" lang="en-US" altLang="ja-JP" sz="1600" dirty="0" smtClean="0"/>
                        <a:t>2/9</a:t>
                      </a:r>
                      <a:endParaRPr kumimoji="1" lang="ja-JP" altLang="en-US" sz="1600" dirty="0"/>
                    </a:p>
                  </a:txBody>
                  <a:tcPr/>
                </a:tc>
                <a:tc>
                  <a:txBody>
                    <a:bodyPr/>
                    <a:lstStyle/>
                    <a:p>
                      <a:r>
                        <a:rPr kumimoji="1" lang="en-US" altLang="ja-JP" sz="1600" b="1" dirty="0" smtClean="0">
                          <a:solidFill>
                            <a:srgbClr val="3366FF"/>
                          </a:solidFill>
                        </a:rPr>
                        <a:t>Tokyo </a:t>
                      </a:r>
                      <a:r>
                        <a:rPr kumimoji="1" lang="en-US" altLang="ja-JP" sz="1600" b="1" dirty="0" err="1" smtClean="0">
                          <a:solidFill>
                            <a:srgbClr val="3366FF"/>
                          </a:solidFill>
                        </a:rPr>
                        <a:t>Denkai</a:t>
                      </a:r>
                      <a:endParaRPr kumimoji="1" lang="ja-JP" altLang="en-US" sz="1600" b="1" dirty="0">
                        <a:solidFill>
                          <a:srgbClr val="3366FF"/>
                        </a:solidFill>
                      </a:endParaRPr>
                    </a:p>
                  </a:txBody>
                  <a:tcPr/>
                </a:tc>
                <a:tc>
                  <a:txBody>
                    <a:bodyPr/>
                    <a:lstStyle/>
                    <a:p>
                      <a:r>
                        <a:rPr kumimoji="1" lang="en-US" altLang="ja-JP" sz="1600" dirty="0" smtClean="0"/>
                        <a:t>Tokyo (JP)</a:t>
                      </a:r>
                      <a:endParaRPr kumimoji="1" lang="ja-JP" altLang="en-US" sz="1600" dirty="0"/>
                    </a:p>
                  </a:txBody>
                  <a:tcPr/>
                </a:tc>
                <a:tc>
                  <a:txBody>
                    <a:bodyPr/>
                    <a:lstStyle/>
                    <a:p>
                      <a:r>
                        <a:rPr kumimoji="1" lang="en-US" altLang="ja-JP" sz="1600" dirty="0" smtClean="0"/>
                        <a:t>Material</a:t>
                      </a:r>
                      <a:r>
                        <a:rPr kumimoji="1" lang="en-US" altLang="ja-JP" sz="1600" baseline="0" dirty="0" smtClean="0"/>
                        <a:t> (</a:t>
                      </a:r>
                      <a:r>
                        <a:rPr kumimoji="1" lang="en-US" altLang="ja-JP" sz="1600" dirty="0" err="1" smtClean="0"/>
                        <a:t>Nb</a:t>
                      </a:r>
                      <a:r>
                        <a:rPr kumimoji="1" lang="en-US" altLang="ja-JP" sz="1600" dirty="0" smtClean="0"/>
                        <a:t>) </a:t>
                      </a:r>
                      <a:endParaRPr kumimoji="1" lang="ja-JP" altLang="en-US" sz="1600" dirty="0"/>
                    </a:p>
                  </a:txBody>
                  <a:tcPr/>
                </a:tc>
              </a:tr>
              <a:tr h="380295">
                <a:tc>
                  <a:txBody>
                    <a:bodyPr/>
                    <a:lstStyle/>
                    <a:p>
                      <a:r>
                        <a:rPr kumimoji="1" lang="en-US" altLang="ja-JP" sz="1600" dirty="0" smtClean="0">
                          <a:solidFill>
                            <a:srgbClr val="3366FF"/>
                          </a:solidFill>
                        </a:rPr>
                        <a:t>5</a:t>
                      </a:r>
                      <a:endParaRPr kumimoji="1" lang="ja-JP" altLang="en-US" sz="1600" dirty="0">
                        <a:solidFill>
                          <a:srgbClr val="3366FF"/>
                        </a:solidFill>
                      </a:endParaRPr>
                    </a:p>
                  </a:txBody>
                  <a:tcPr/>
                </a:tc>
                <a:tc>
                  <a:txBody>
                    <a:bodyPr/>
                    <a:lstStyle/>
                    <a:p>
                      <a:r>
                        <a:rPr kumimoji="1" lang="en-US" altLang="ja-JP" sz="1600" dirty="0" smtClean="0"/>
                        <a:t>2/18</a:t>
                      </a:r>
                      <a:endParaRPr kumimoji="1" lang="ja-JP" altLang="en-US" sz="1600" dirty="0"/>
                    </a:p>
                  </a:txBody>
                  <a:tcPr/>
                </a:tc>
                <a:tc>
                  <a:txBody>
                    <a:bodyPr/>
                    <a:lstStyle/>
                    <a:p>
                      <a:r>
                        <a:rPr kumimoji="1" lang="en-US" altLang="ja-JP" sz="1600" b="1" baseline="0" dirty="0" smtClean="0">
                          <a:solidFill>
                            <a:srgbClr val="3366FF"/>
                          </a:solidFill>
                        </a:rPr>
                        <a:t>OTIC</a:t>
                      </a:r>
                      <a:endParaRPr kumimoji="1" lang="ja-JP" altLang="en-US" sz="1600" b="1" dirty="0">
                        <a:solidFill>
                          <a:srgbClr val="3366FF"/>
                        </a:solidFill>
                      </a:endParaRPr>
                    </a:p>
                  </a:txBody>
                  <a:tcPr/>
                </a:tc>
                <a:tc>
                  <a:txBody>
                    <a:bodyPr/>
                    <a:lstStyle/>
                    <a:p>
                      <a:r>
                        <a:rPr kumimoji="1" lang="en-US" altLang="ja-JP" sz="1600" dirty="0" err="1" smtClean="0"/>
                        <a:t>NingXia</a:t>
                      </a:r>
                      <a:r>
                        <a:rPr kumimoji="1" lang="en-US" altLang="ja-JP" sz="1600" dirty="0" smtClean="0"/>
                        <a:t> (CN)</a:t>
                      </a:r>
                      <a:endParaRPr kumimoji="1" lang="ja-JP" altLang="en-US" sz="1600" dirty="0"/>
                    </a:p>
                  </a:txBody>
                  <a:tcPr/>
                </a:tc>
                <a:tc>
                  <a:txBody>
                    <a:bodyPr/>
                    <a:lstStyle/>
                    <a:p>
                      <a:r>
                        <a:rPr kumimoji="1" lang="en-US" altLang="ja-JP" sz="1600" dirty="0" smtClean="0"/>
                        <a:t>Material (</a:t>
                      </a:r>
                      <a:r>
                        <a:rPr kumimoji="1" lang="en-US" altLang="ja-JP" sz="1600" dirty="0" err="1" smtClean="0"/>
                        <a:t>Nb</a:t>
                      </a:r>
                      <a:r>
                        <a:rPr kumimoji="1" lang="en-US" altLang="ja-JP" sz="1600" dirty="0" smtClean="0"/>
                        <a:t>, </a:t>
                      </a:r>
                      <a:r>
                        <a:rPr kumimoji="1" lang="en-US" altLang="ja-JP" sz="1600" dirty="0" err="1" smtClean="0"/>
                        <a:t>NbTi</a:t>
                      </a:r>
                      <a:r>
                        <a:rPr kumimoji="1" lang="en-US" altLang="ja-JP" sz="1600" dirty="0" smtClean="0"/>
                        <a:t>,</a:t>
                      </a:r>
                      <a:r>
                        <a:rPr kumimoji="1" lang="en-US" altLang="ja-JP" sz="1600" baseline="0" dirty="0" smtClean="0"/>
                        <a:t> Ti) </a:t>
                      </a:r>
                      <a:endParaRPr kumimoji="1" lang="ja-JP" altLang="en-US" sz="1600" dirty="0"/>
                    </a:p>
                  </a:txBody>
                  <a:tcPr/>
                </a:tc>
              </a:tr>
              <a:tr h="380295">
                <a:tc>
                  <a:txBody>
                    <a:bodyPr/>
                    <a:lstStyle/>
                    <a:p>
                      <a:r>
                        <a:rPr kumimoji="1" lang="en-US" altLang="ja-JP" sz="1600" dirty="0" smtClean="0">
                          <a:solidFill>
                            <a:srgbClr val="3366FF"/>
                          </a:solidFill>
                        </a:rPr>
                        <a:t>6</a:t>
                      </a:r>
                      <a:endParaRPr kumimoji="1" lang="ja-JP" altLang="en-US" sz="1600" dirty="0">
                        <a:solidFill>
                          <a:srgbClr val="3366FF"/>
                        </a:solidFill>
                      </a:endParaRPr>
                    </a:p>
                  </a:txBody>
                  <a:tcPr/>
                </a:tc>
                <a:tc>
                  <a:txBody>
                    <a:bodyPr/>
                    <a:lstStyle/>
                    <a:p>
                      <a:r>
                        <a:rPr kumimoji="1" lang="en-US" altLang="ja-JP" sz="1600" dirty="0" smtClean="0"/>
                        <a:t>3/3</a:t>
                      </a:r>
                      <a:endParaRPr kumimoji="1" lang="ja-JP" altLang="en-US" sz="1600" dirty="0"/>
                    </a:p>
                  </a:txBody>
                  <a:tcPr/>
                </a:tc>
                <a:tc>
                  <a:txBody>
                    <a:bodyPr/>
                    <a:lstStyle/>
                    <a:p>
                      <a:r>
                        <a:rPr kumimoji="1" lang="en-US" altLang="ja-JP" sz="1600" b="1" dirty="0" err="1" smtClean="0">
                          <a:solidFill>
                            <a:srgbClr val="3366FF"/>
                          </a:solidFill>
                        </a:rPr>
                        <a:t>Zanon</a:t>
                      </a:r>
                      <a:endParaRPr kumimoji="1" lang="ja-JP" altLang="en-US" sz="1600" b="1" dirty="0">
                        <a:solidFill>
                          <a:srgbClr val="3366FF"/>
                        </a:solidFill>
                      </a:endParaRPr>
                    </a:p>
                  </a:txBody>
                  <a:tcPr/>
                </a:tc>
                <a:tc>
                  <a:txBody>
                    <a:bodyPr/>
                    <a:lstStyle/>
                    <a:p>
                      <a:r>
                        <a:rPr kumimoji="1" lang="en-US" altLang="ja-JP" sz="1600" baseline="0" dirty="0" smtClean="0"/>
                        <a:t>Via Vicenza (IT)</a:t>
                      </a:r>
                      <a:endParaRPr kumimoji="1" lang="ja-JP" altLang="en-US" sz="1600" dirty="0"/>
                    </a:p>
                  </a:txBody>
                  <a:tcPr/>
                </a:tc>
                <a:tc>
                  <a:txBody>
                    <a:bodyPr/>
                    <a:lstStyle/>
                    <a:p>
                      <a:r>
                        <a:rPr kumimoji="1" lang="en-US" altLang="ja-JP" sz="1600" dirty="0" smtClean="0"/>
                        <a:t>Cavity/</a:t>
                      </a:r>
                      <a:r>
                        <a:rPr kumimoji="1" lang="en-US" altLang="ja-JP" sz="1600" dirty="0" err="1" smtClean="0"/>
                        <a:t>Cryomodule</a:t>
                      </a:r>
                      <a:endParaRPr kumimoji="1" lang="ja-JP" altLang="en-US" sz="1600" dirty="0"/>
                    </a:p>
                  </a:txBody>
                  <a:tcPr/>
                </a:tc>
              </a:tr>
              <a:tr h="380295">
                <a:tc>
                  <a:txBody>
                    <a:bodyPr/>
                    <a:lstStyle/>
                    <a:p>
                      <a:r>
                        <a:rPr kumimoji="1" lang="en-US" altLang="ja-JP" sz="1600" dirty="0" smtClean="0">
                          <a:solidFill>
                            <a:srgbClr val="3366FF"/>
                          </a:solidFill>
                        </a:rPr>
                        <a:t>7</a:t>
                      </a:r>
                      <a:endParaRPr kumimoji="1" lang="ja-JP" altLang="en-US" sz="1600" dirty="0">
                        <a:solidFill>
                          <a:srgbClr val="3366FF"/>
                        </a:solidFill>
                      </a:endParaRPr>
                    </a:p>
                  </a:txBody>
                  <a:tcPr/>
                </a:tc>
                <a:tc>
                  <a:txBody>
                    <a:bodyPr/>
                    <a:lstStyle/>
                    <a:p>
                      <a:r>
                        <a:rPr kumimoji="1" lang="en-US" altLang="ja-JP" sz="1600" dirty="0" smtClean="0"/>
                        <a:t>3/4</a:t>
                      </a:r>
                      <a:endParaRPr kumimoji="1" lang="ja-JP" altLang="en-US" sz="1600" dirty="0"/>
                    </a:p>
                  </a:txBody>
                  <a:tcPr/>
                </a:tc>
                <a:tc>
                  <a:txBody>
                    <a:bodyPr/>
                    <a:lstStyle/>
                    <a:p>
                      <a:r>
                        <a:rPr kumimoji="1" lang="en-US" altLang="ja-JP" sz="1600" b="1" dirty="0" smtClean="0">
                          <a:solidFill>
                            <a:srgbClr val="3366FF"/>
                          </a:solidFill>
                        </a:rPr>
                        <a:t>RI</a:t>
                      </a:r>
                      <a:endParaRPr kumimoji="1" lang="ja-JP" altLang="en-US" sz="1600" b="1" dirty="0">
                        <a:solidFill>
                          <a:srgbClr val="3366FF"/>
                        </a:solidFill>
                      </a:endParaRPr>
                    </a:p>
                  </a:txBody>
                  <a:tcPr/>
                </a:tc>
                <a:tc>
                  <a:txBody>
                    <a:bodyPr/>
                    <a:lstStyle/>
                    <a:p>
                      <a:r>
                        <a:rPr kumimoji="1" lang="en-US" altLang="ja-JP" sz="1600" dirty="0" err="1" smtClean="0"/>
                        <a:t>Koeln</a:t>
                      </a:r>
                      <a:r>
                        <a:rPr kumimoji="1" lang="en-US" altLang="ja-JP" sz="1600" dirty="0" smtClean="0"/>
                        <a:t> (DE)</a:t>
                      </a:r>
                      <a:endParaRPr kumimoji="1" lang="ja-JP" altLang="en-US" sz="1600" dirty="0"/>
                    </a:p>
                  </a:txBody>
                  <a:tcPr/>
                </a:tc>
                <a:tc>
                  <a:txBody>
                    <a:bodyPr/>
                    <a:lstStyle/>
                    <a:p>
                      <a:r>
                        <a:rPr kumimoji="1" lang="en-US" altLang="ja-JP" sz="1600" dirty="0" smtClean="0"/>
                        <a:t>Cavity</a:t>
                      </a:r>
                      <a:endParaRPr kumimoji="1" lang="ja-JP" altLang="en-US" sz="1600" dirty="0"/>
                    </a:p>
                  </a:txBody>
                  <a:tcPr/>
                </a:tc>
              </a:tr>
              <a:tr h="380295">
                <a:tc>
                  <a:txBody>
                    <a:bodyPr/>
                    <a:lstStyle/>
                    <a:p>
                      <a:r>
                        <a:rPr kumimoji="1" lang="en-US" altLang="ja-JP" sz="1600" dirty="0" smtClean="0">
                          <a:solidFill>
                            <a:srgbClr val="3366FF"/>
                          </a:solidFill>
                        </a:rPr>
                        <a:t>8</a:t>
                      </a:r>
                      <a:endParaRPr kumimoji="1" lang="ja-JP" altLang="en-US" sz="1600" dirty="0">
                        <a:solidFill>
                          <a:srgbClr val="3366FF"/>
                        </a:solidFill>
                      </a:endParaRPr>
                    </a:p>
                  </a:txBody>
                  <a:tcPr/>
                </a:tc>
                <a:tc>
                  <a:txBody>
                    <a:bodyPr/>
                    <a:lstStyle/>
                    <a:p>
                      <a:r>
                        <a:rPr kumimoji="1" lang="en-US" altLang="ja-JP" sz="1600" dirty="0" smtClean="0"/>
                        <a:t>3/14, (4/8) </a:t>
                      </a:r>
                      <a:endParaRPr kumimoji="1" lang="ja-JP" altLang="en-US" sz="1600" dirty="0"/>
                    </a:p>
                  </a:txBody>
                  <a:tcPr/>
                </a:tc>
                <a:tc>
                  <a:txBody>
                    <a:bodyPr/>
                    <a:lstStyle/>
                    <a:p>
                      <a:r>
                        <a:rPr kumimoji="1" lang="en-US" altLang="ja-JP" sz="1600" b="1" dirty="0" smtClean="0">
                          <a:solidFill>
                            <a:srgbClr val="3366FF"/>
                          </a:solidFill>
                        </a:rPr>
                        <a:t>AES</a:t>
                      </a:r>
                      <a:endParaRPr kumimoji="1" lang="ja-JP" altLang="en-US" sz="1600" b="1" dirty="0">
                        <a:solidFill>
                          <a:srgbClr val="3366FF"/>
                        </a:solidFill>
                      </a:endParaRPr>
                    </a:p>
                  </a:txBody>
                  <a:tcPr/>
                </a:tc>
                <a:tc>
                  <a:txBody>
                    <a:bodyPr/>
                    <a:lstStyle/>
                    <a:p>
                      <a:r>
                        <a:rPr kumimoji="1" lang="en-US" altLang="ja-JP" sz="1600" dirty="0" smtClean="0"/>
                        <a:t>Medford,</a:t>
                      </a:r>
                      <a:r>
                        <a:rPr kumimoji="1" lang="en-US" altLang="ja-JP" sz="1600" baseline="0" dirty="0" smtClean="0"/>
                        <a:t> NY </a:t>
                      </a:r>
                      <a:r>
                        <a:rPr kumimoji="1" lang="en-US" altLang="ja-JP" sz="1600" dirty="0" smtClean="0"/>
                        <a:t>(US)</a:t>
                      </a:r>
                      <a:endParaRPr kumimoji="1" lang="ja-JP" altLang="en-US" sz="1600" dirty="0"/>
                    </a:p>
                  </a:txBody>
                  <a:tcPr/>
                </a:tc>
                <a:tc>
                  <a:txBody>
                    <a:bodyPr/>
                    <a:lstStyle/>
                    <a:p>
                      <a:r>
                        <a:rPr kumimoji="1" lang="en-US" altLang="ja-JP" sz="1600" dirty="0" smtClean="0"/>
                        <a:t>Cavity</a:t>
                      </a:r>
                      <a:endParaRPr kumimoji="1" lang="ja-JP" altLang="en-US" sz="1600" dirty="0"/>
                    </a:p>
                  </a:txBody>
                  <a:tcPr/>
                </a:tc>
              </a:tr>
              <a:tr h="380295">
                <a:tc>
                  <a:txBody>
                    <a:bodyPr/>
                    <a:lstStyle/>
                    <a:p>
                      <a:r>
                        <a:rPr kumimoji="1" lang="en-US" altLang="ja-JP" sz="1600" dirty="0" smtClean="0">
                          <a:solidFill>
                            <a:srgbClr val="3366FF"/>
                          </a:solidFill>
                        </a:rPr>
                        <a:t>9</a:t>
                      </a:r>
                      <a:endParaRPr kumimoji="1" lang="ja-JP" altLang="en-US" sz="1600" dirty="0">
                        <a:solidFill>
                          <a:srgbClr val="3366FF"/>
                        </a:solidFill>
                      </a:endParaRPr>
                    </a:p>
                  </a:txBody>
                  <a:tcPr/>
                </a:tc>
                <a:tc>
                  <a:txBody>
                    <a:bodyPr/>
                    <a:lstStyle/>
                    <a:p>
                      <a:r>
                        <a:rPr kumimoji="1" lang="en-US" altLang="ja-JP" sz="1600" dirty="0" smtClean="0"/>
                        <a:t>3/15,</a:t>
                      </a:r>
                      <a:r>
                        <a:rPr kumimoji="1" lang="en-US" altLang="ja-JP" sz="1600" baseline="0" dirty="0" smtClean="0"/>
                        <a:t> (4/7)</a:t>
                      </a:r>
                      <a:endParaRPr kumimoji="1" lang="ja-JP" altLang="en-US" sz="1600" dirty="0">
                        <a:solidFill>
                          <a:srgbClr val="000000"/>
                        </a:solidFill>
                      </a:endParaRPr>
                    </a:p>
                  </a:txBody>
                  <a:tcPr/>
                </a:tc>
                <a:tc>
                  <a:txBody>
                    <a:bodyPr/>
                    <a:lstStyle/>
                    <a:p>
                      <a:r>
                        <a:rPr kumimoji="1" lang="en-US" altLang="ja-JP" sz="1600" b="1" dirty="0" err="1" smtClean="0">
                          <a:solidFill>
                            <a:srgbClr val="3366FF"/>
                          </a:solidFill>
                        </a:rPr>
                        <a:t>Niowave</a:t>
                      </a:r>
                      <a:endParaRPr kumimoji="1" lang="ja-JP" altLang="en-US" sz="1600" b="1" dirty="0">
                        <a:solidFill>
                          <a:srgbClr val="3366FF"/>
                        </a:solidFill>
                      </a:endParaRPr>
                    </a:p>
                  </a:txBody>
                  <a:tcPr/>
                </a:tc>
                <a:tc>
                  <a:txBody>
                    <a:bodyPr/>
                    <a:lstStyle/>
                    <a:p>
                      <a:r>
                        <a:rPr kumimoji="1" lang="en-US" altLang="ja-JP" sz="1600" dirty="0" smtClean="0"/>
                        <a:t>Lansing, MI (US)</a:t>
                      </a:r>
                      <a:endParaRPr kumimoji="1" lang="ja-JP" altLang="en-US" sz="1600" dirty="0"/>
                    </a:p>
                  </a:txBody>
                  <a:tcPr/>
                </a:tc>
                <a:tc>
                  <a:txBody>
                    <a:bodyPr/>
                    <a:lstStyle/>
                    <a:p>
                      <a:r>
                        <a:rPr kumimoji="1" lang="en-US" altLang="ja-JP" sz="1600" dirty="0" smtClean="0"/>
                        <a:t>Cavity/</a:t>
                      </a:r>
                      <a:r>
                        <a:rPr kumimoji="1" lang="en-US" altLang="ja-JP" sz="1600" dirty="0" err="1" smtClean="0"/>
                        <a:t>Cryomodule</a:t>
                      </a:r>
                      <a:endParaRPr kumimoji="1" lang="ja-JP" altLang="en-US" sz="1600" dirty="0"/>
                    </a:p>
                  </a:txBody>
                  <a:tcPr/>
                </a:tc>
              </a:tr>
              <a:tr h="380295">
                <a:tc>
                  <a:txBody>
                    <a:bodyPr/>
                    <a:lstStyle/>
                    <a:p>
                      <a:r>
                        <a:rPr kumimoji="1" lang="en-US" altLang="ja-JP" sz="1600" dirty="0" smtClean="0">
                          <a:solidFill>
                            <a:srgbClr val="3366FF"/>
                          </a:solidFill>
                        </a:rPr>
                        <a:t>10</a:t>
                      </a:r>
                      <a:endParaRPr kumimoji="1" lang="ja-JP" altLang="en-US" sz="1600" dirty="0">
                        <a:solidFill>
                          <a:srgbClr val="3366FF"/>
                        </a:solidFill>
                      </a:endParaRPr>
                    </a:p>
                  </a:txBody>
                  <a:tcPr/>
                </a:tc>
                <a:tc>
                  <a:txBody>
                    <a:bodyPr/>
                    <a:lstStyle/>
                    <a:p>
                      <a:r>
                        <a:rPr kumimoji="1" lang="en-US" altLang="ja-JP" sz="1600" dirty="0" smtClean="0"/>
                        <a:t>4/6</a:t>
                      </a:r>
                      <a:endParaRPr kumimoji="1" lang="ja-JP" altLang="en-US" sz="1600" dirty="0">
                        <a:solidFill>
                          <a:srgbClr val="000000"/>
                        </a:solidFill>
                      </a:endParaRPr>
                    </a:p>
                  </a:txBody>
                  <a:tcPr/>
                </a:tc>
                <a:tc>
                  <a:txBody>
                    <a:bodyPr/>
                    <a:lstStyle/>
                    <a:p>
                      <a:r>
                        <a:rPr kumimoji="1" lang="en-US" altLang="ja-JP" sz="1600" b="1" dirty="0" smtClean="0">
                          <a:solidFill>
                            <a:srgbClr val="3366FF"/>
                          </a:solidFill>
                        </a:rPr>
                        <a:t>PAVAC</a:t>
                      </a:r>
                      <a:endParaRPr kumimoji="1" lang="ja-JP" altLang="en-US" sz="1600" b="1" dirty="0">
                        <a:solidFill>
                          <a:srgbClr val="3366FF"/>
                        </a:solidFill>
                      </a:endParaRPr>
                    </a:p>
                  </a:txBody>
                  <a:tcPr/>
                </a:tc>
                <a:tc>
                  <a:txBody>
                    <a:bodyPr/>
                    <a:lstStyle/>
                    <a:p>
                      <a:r>
                        <a:rPr kumimoji="1" lang="en-US" altLang="ja-JP" sz="1600" dirty="0" smtClean="0"/>
                        <a:t>Vancouver (CA) </a:t>
                      </a:r>
                      <a:endParaRPr kumimoji="1" lang="ja-JP" altLang="en-US" sz="1600" dirty="0"/>
                    </a:p>
                  </a:txBody>
                  <a:tcPr/>
                </a:tc>
                <a:tc>
                  <a:txBody>
                    <a:bodyPr/>
                    <a:lstStyle/>
                    <a:p>
                      <a:r>
                        <a:rPr kumimoji="1" lang="en-US" altLang="ja-JP" sz="1600" dirty="0" smtClean="0"/>
                        <a:t>Cavity</a:t>
                      </a:r>
                      <a:endParaRPr kumimoji="1" lang="ja-JP" altLang="en-US" sz="1600" dirty="0"/>
                    </a:p>
                  </a:txBody>
                  <a:tcPr/>
                </a:tc>
              </a:tr>
              <a:tr h="263346">
                <a:tc>
                  <a:txBody>
                    <a:bodyPr/>
                    <a:lstStyle/>
                    <a:p>
                      <a:r>
                        <a:rPr kumimoji="1" lang="en-US" altLang="ja-JP" sz="1600" dirty="0" smtClean="0">
                          <a:solidFill>
                            <a:srgbClr val="3366FF"/>
                          </a:solidFill>
                        </a:rPr>
                        <a:t>11</a:t>
                      </a:r>
                      <a:endParaRPr kumimoji="1" lang="ja-JP" altLang="en-US" sz="1600" dirty="0">
                        <a:solidFill>
                          <a:srgbClr val="3366FF"/>
                        </a:solidFill>
                      </a:endParaRPr>
                    </a:p>
                  </a:txBody>
                  <a:tcPr/>
                </a:tc>
                <a:tc>
                  <a:txBody>
                    <a:bodyPr/>
                    <a:lstStyle/>
                    <a:p>
                      <a:r>
                        <a:rPr kumimoji="1" lang="en-US" altLang="ja-JP" sz="1600" dirty="0" smtClean="0"/>
                        <a:t>4/25</a:t>
                      </a:r>
                      <a:endParaRPr kumimoji="1" lang="ja-JP" altLang="en-US" sz="1600" dirty="0">
                        <a:solidFill>
                          <a:srgbClr val="000000"/>
                        </a:solidFill>
                      </a:endParaRPr>
                    </a:p>
                  </a:txBody>
                  <a:tcPr/>
                </a:tc>
                <a:tc>
                  <a:txBody>
                    <a:bodyPr/>
                    <a:lstStyle/>
                    <a:p>
                      <a:r>
                        <a:rPr kumimoji="1" lang="en-US" altLang="ja-JP" sz="1600" b="1" dirty="0" smtClean="0">
                          <a:solidFill>
                            <a:srgbClr val="3366FF"/>
                          </a:solidFill>
                        </a:rPr>
                        <a:t>ATI </a:t>
                      </a:r>
                      <a:r>
                        <a:rPr kumimoji="1" lang="en-US" altLang="ja-JP" sz="1600" b="1" dirty="0" err="1" smtClean="0">
                          <a:solidFill>
                            <a:srgbClr val="3366FF"/>
                          </a:solidFill>
                        </a:rPr>
                        <a:t>Wah</a:t>
                      </a:r>
                      <a:r>
                        <a:rPr kumimoji="1" lang="en-US" altLang="ja-JP" sz="1600" b="1" dirty="0" smtClean="0">
                          <a:solidFill>
                            <a:srgbClr val="3366FF"/>
                          </a:solidFill>
                        </a:rPr>
                        <a:t>-Chang </a:t>
                      </a:r>
                      <a:endParaRPr kumimoji="1" lang="ja-JP" altLang="en-US" sz="1600" b="1" dirty="0">
                        <a:solidFill>
                          <a:srgbClr val="3366FF"/>
                        </a:solidFill>
                      </a:endParaRPr>
                    </a:p>
                  </a:txBody>
                  <a:tcPr/>
                </a:tc>
                <a:tc>
                  <a:txBody>
                    <a:bodyPr/>
                    <a:lstStyle/>
                    <a:p>
                      <a:r>
                        <a:rPr kumimoji="1" lang="en-US" altLang="ja-JP" sz="1600" baseline="0" dirty="0" smtClean="0"/>
                        <a:t>Albany, OR (US) </a:t>
                      </a:r>
                      <a:endParaRPr kumimoji="1" lang="ja-JP" altLang="en-US" sz="1600" dirty="0">
                        <a:solidFill>
                          <a:schemeClr val="tx1"/>
                        </a:solidFill>
                      </a:endParaRPr>
                    </a:p>
                  </a:txBody>
                  <a:tcPr/>
                </a:tc>
                <a:tc>
                  <a:txBody>
                    <a:bodyPr/>
                    <a:lstStyle/>
                    <a:p>
                      <a:r>
                        <a:rPr kumimoji="1" lang="en-US" altLang="ja-JP" sz="1600" dirty="0" smtClean="0"/>
                        <a:t>Material (</a:t>
                      </a:r>
                      <a:r>
                        <a:rPr kumimoji="1" lang="en-US" altLang="ja-JP" sz="1600" dirty="0" err="1" smtClean="0"/>
                        <a:t>Nb</a:t>
                      </a:r>
                      <a:r>
                        <a:rPr kumimoji="1" lang="en-US" altLang="ja-JP" sz="1600" baseline="0" dirty="0" smtClean="0"/>
                        <a:t>, </a:t>
                      </a:r>
                      <a:r>
                        <a:rPr kumimoji="1" lang="en-US" altLang="ja-JP" sz="1600" baseline="0" dirty="0" err="1" smtClean="0"/>
                        <a:t>Nb</a:t>
                      </a:r>
                      <a:r>
                        <a:rPr kumimoji="1" lang="en-US" altLang="ja-JP" sz="1600" baseline="0" dirty="0" smtClean="0"/>
                        <a:t>-Ti, Ti)</a:t>
                      </a:r>
                      <a:endParaRPr kumimoji="1" lang="ja-JP" altLang="en-US" sz="1600" dirty="0">
                        <a:solidFill>
                          <a:schemeClr val="tx1"/>
                        </a:solidFill>
                      </a:endParaRPr>
                    </a:p>
                  </a:txBody>
                  <a:tcPr/>
                </a:tc>
              </a:tr>
              <a:tr h="263346">
                <a:tc>
                  <a:txBody>
                    <a:bodyPr/>
                    <a:lstStyle/>
                    <a:p>
                      <a:r>
                        <a:rPr kumimoji="1" lang="en-US" altLang="ja-JP" sz="1600" dirty="0" smtClean="0">
                          <a:solidFill>
                            <a:srgbClr val="3366FF"/>
                          </a:solidFill>
                        </a:rPr>
                        <a:t>12</a:t>
                      </a:r>
                      <a:endParaRPr kumimoji="1" lang="ja-JP" altLang="en-US" sz="1600" dirty="0">
                        <a:solidFill>
                          <a:srgbClr val="3366FF"/>
                        </a:solidFill>
                      </a:endParaRPr>
                    </a:p>
                  </a:txBody>
                  <a:tcPr/>
                </a:tc>
                <a:tc>
                  <a:txBody>
                    <a:bodyPr/>
                    <a:lstStyle/>
                    <a:p>
                      <a:r>
                        <a:rPr kumimoji="1" lang="en-US" altLang="ja-JP" sz="1600" dirty="0" smtClean="0"/>
                        <a:t>4/27</a:t>
                      </a:r>
                      <a:endParaRPr kumimoji="1" lang="ja-JP" altLang="en-US" sz="1600" dirty="0"/>
                    </a:p>
                  </a:txBody>
                  <a:tcPr/>
                </a:tc>
                <a:tc>
                  <a:txBody>
                    <a:bodyPr/>
                    <a:lstStyle/>
                    <a:p>
                      <a:r>
                        <a:rPr kumimoji="1" lang="en-US" altLang="ja-JP" sz="1600" b="1" dirty="0" err="1" smtClean="0">
                          <a:solidFill>
                            <a:srgbClr val="3366FF"/>
                          </a:solidFill>
                        </a:rPr>
                        <a:t>Plansee</a:t>
                      </a:r>
                      <a:endParaRPr kumimoji="1" lang="ja-JP" altLang="en-US" sz="1600" b="1" dirty="0">
                        <a:solidFill>
                          <a:srgbClr val="3366FF"/>
                        </a:solidFill>
                      </a:endParaRPr>
                    </a:p>
                  </a:txBody>
                  <a:tcPr/>
                </a:tc>
                <a:tc>
                  <a:txBody>
                    <a:bodyPr/>
                    <a:lstStyle/>
                    <a:p>
                      <a:r>
                        <a:rPr kumimoji="1" lang="en-US" altLang="ja-JP" sz="1600" dirty="0" err="1" smtClean="0"/>
                        <a:t>Ruette</a:t>
                      </a:r>
                      <a:r>
                        <a:rPr kumimoji="1" lang="en-US" altLang="ja-JP" sz="1600" baseline="0" dirty="0" smtClean="0"/>
                        <a:t> (AS) </a:t>
                      </a:r>
                      <a:endParaRPr kumimoji="1" lang="ja-JP" altLang="en-US" sz="1600" dirty="0"/>
                    </a:p>
                  </a:txBody>
                  <a:tcPr/>
                </a:tc>
                <a:tc>
                  <a:txBody>
                    <a:bodyPr/>
                    <a:lstStyle/>
                    <a:p>
                      <a:r>
                        <a:rPr kumimoji="1" lang="en-US" altLang="ja-JP" sz="1600" dirty="0" smtClean="0"/>
                        <a:t>Material (</a:t>
                      </a:r>
                      <a:r>
                        <a:rPr kumimoji="1" lang="en-US" altLang="ja-JP" sz="1600" dirty="0" err="1" smtClean="0"/>
                        <a:t>Nb</a:t>
                      </a:r>
                      <a:r>
                        <a:rPr kumimoji="1" lang="en-US" altLang="ja-JP" sz="1600" dirty="0" smtClean="0"/>
                        <a:t>, </a:t>
                      </a:r>
                      <a:r>
                        <a:rPr kumimoji="1" lang="en-US" altLang="ja-JP" sz="1600" dirty="0" err="1" smtClean="0"/>
                        <a:t>Nb</a:t>
                      </a:r>
                      <a:r>
                        <a:rPr kumimoji="1" lang="en-US" altLang="ja-JP" sz="1600" dirty="0" smtClean="0"/>
                        <a:t>-Ti, Ti)</a:t>
                      </a:r>
                      <a:endParaRPr kumimoji="1" lang="ja-JP" altLang="en-US" sz="1600" dirty="0"/>
                    </a:p>
                  </a:txBody>
                  <a:tcPr/>
                </a:tc>
              </a:tr>
              <a:tr h="263346">
                <a:tc>
                  <a:txBody>
                    <a:bodyPr/>
                    <a:lstStyle/>
                    <a:p>
                      <a:r>
                        <a:rPr kumimoji="1" lang="en-US" altLang="ja-JP" sz="1600" dirty="0" smtClean="0">
                          <a:solidFill>
                            <a:srgbClr val="3366FF"/>
                          </a:solidFill>
                        </a:rPr>
                        <a:t>13</a:t>
                      </a:r>
                      <a:endParaRPr kumimoji="1" lang="ja-JP" altLang="en-US" sz="1600" dirty="0">
                        <a:solidFill>
                          <a:srgbClr val="3366FF"/>
                        </a:solidFill>
                      </a:endParaRPr>
                    </a:p>
                  </a:txBody>
                  <a:tcPr/>
                </a:tc>
                <a:tc>
                  <a:txBody>
                    <a:bodyPr/>
                    <a:lstStyle/>
                    <a:p>
                      <a:r>
                        <a:rPr kumimoji="1" lang="en-US" altLang="ja-JP" sz="1600" dirty="0" smtClean="0"/>
                        <a:t>5/24</a:t>
                      </a:r>
                      <a:endParaRPr kumimoji="1" lang="ja-JP" altLang="en-US" sz="1600" dirty="0"/>
                    </a:p>
                  </a:txBody>
                  <a:tcPr/>
                </a:tc>
                <a:tc>
                  <a:txBody>
                    <a:bodyPr/>
                    <a:lstStyle/>
                    <a:p>
                      <a:r>
                        <a:rPr kumimoji="1" lang="en-US" altLang="ja-JP" sz="1600" b="1" dirty="0" smtClean="0">
                          <a:solidFill>
                            <a:srgbClr val="3366FF"/>
                          </a:solidFill>
                        </a:rPr>
                        <a:t>SDMS</a:t>
                      </a:r>
                      <a:endParaRPr kumimoji="1" lang="ja-JP" altLang="en-US" sz="1600" b="1" dirty="0">
                        <a:solidFill>
                          <a:srgbClr val="3366FF"/>
                        </a:solidFill>
                      </a:endParaRPr>
                    </a:p>
                  </a:txBody>
                  <a:tcPr/>
                </a:tc>
                <a:tc>
                  <a:txBody>
                    <a:bodyPr/>
                    <a:lstStyle/>
                    <a:p>
                      <a:r>
                        <a:rPr kumimoji="1" lang="en-US" altLang="ja-JP" sz="1600" dirty="0" smtClean="0"/>
                        <a:t>Sr. Romans</a:t>
                      </a:r>
                      <a:r>
                        <a:rPr kumimoji="1" lang="en-US" altLang="ja-JP" sz="1600" baseline="0" dirty="0" smtClean="0"/>
                        <a:t> (FR)</a:t>
                      </a:r>
                      <a:endParaRPr kumimoji="1" lang="ja-JP" altLang="en-US" sz="1600" dirty="0"/>
                    </a:p>
                  </a:txBody>
                  <a:tcPr/>
                </a:tc>
                <a:tc>
                  <a:txBody>
                    <a:bodyPr/>
                    <a:lstStyle/>
                    <a:p>
                      <a:r>
                        <a:rPr kumimoji="1" lang="en-US" altLang="ja-JP" sz="1600" dirty="0" smtClean="0"/>
                        <a:t>Cavity</a:t>
                      </a:r>
                      <a:endParaRPr kumimoji="1" lang="ja-JP" altLang="en-US" sz="1600" dirty="0"/>
                    </a:p>
                  </a:txBody>
                  <a:tcPr/>
                </a:tc>
              </a:tr>
              <a:tr h="0">
                <a:tc>
                  <a:txBody>
                    <a:bodyPr/>
                    <a:lstStyle/>
                    <a:p>
                      <a:r>
                        <a:rPr kumimoji="1" lang="en-US" altLang="ja-JP" sz="1600" dirty="0" smtClean="0">
                          <a:solidFill>
                            <a:srgbClr val="3366FF"/>
                          </a:solidFill>
                        </a:rPr>
                        <a:t>14</a:t>
                      </a:r>
                      <a:endParaRPr kumimoji="1" lang="ja-JP" altLang="en-US" sz="1600" dirty="0">
                        <a:solidFill>
                          <a:srgbClr val="3366FF"/>
                        </a:solidFill>
                      </a:endParaRPr>
                    </a:p>
                  </a:txBody>
                  <a:tcPr/>
                </a:tc>
                <a:tc>
                  <a:txBody>
                    <a:bodyPr/>
                    <a:lstStyle/>
                    <a:p>
                      <a:r>
                        <a:rPr kumimoji="1" lang="en-US" altLang="ja-JP" sz="1600" dirty="0" smtClean="0"/>
                        <a:t>7/6</a:t>
                      </a:r>
                      <a:endParaRPr kumimoji="1" lang="ja-JP" altLang="en-US" sz="1600" dirty="0"/>
                    </a:p>
                  </a:txBody>
                  <a:tcPr/>
                </a:tc>
                <a:tc>
                  <a:txBody>
                    <a:bodyPr/>
                    <a:lstStyle/>
                    <a:p>
                      <a:r>
                        <a:rPr kumimoji="1" lang="en-US" altLang="ja-JP" sz="1600" b="1" dirty="0" err="1" smtClean="0">
                          <a:solidFill>
                            <a:srgbClr val="3366FF"/>
                          </a:solidFill>
                        </a:rPr>
                        <a:t>Heraeus</a:t>
                      </a:r>
                      <a:endParaRPr kumimoji="1" lang="ja-JP" altLang="en-US" sz="1600" b="1" dirty="0">
                        <a:solidFill>
                          <a:srgbClr val="3366FF"/>
                        </a:solidFill>
                      </a:endParaRPr>
                    </a:p>
                  </a:txBody>
                  <a:tcPr/>
                </a:tc>
                <a:tc>
                  <a:txBody>
                    <a:bodyPr/>
                    <a:lstStyle/>
                    <a:p>
                      <a:r>
                        <a:rPr kumimoji="1" lang="en-US" altLang="ja-JP" sz="1600" dirty="0" smtClean="0"/>
                        <a:t>Hanau</a:t>
                      </a:r>
                      <a:r>
                        <a:rPr kumimoji="1" lang="en-US" altLang="ja-JP" sz="1600" baseline="0" dirty="0" smtClean="0"/>
                        <a:t> (DE)</a:t>
                      </a:r>
                      <a:endParaRPr kumimoji="1" lang="ja-JP" altLang="en-US" sz="1600" dirty="0"/>
                    </a:p>
                  </a:txBody>
                  <a:tcPr/>
                </a:tc>
                <a:tc>
                  <a:txBody>
                    <a:bodyPr/>
                    <a:lstStyle/>
                    <a:p>
                      <a:r>
                        <a:rPr kumimoji="1" lang="en-US" altLang="ja-JP" sz="1600" dirty="0" smtClean="0"/>
                        <a:t>Material (</a:t>
                      </a:r>
                      <a:r>
                        <a:rPr kumimoji="1" lang="en-US" altLang="ja-JP" sz="1600" dirty="0" err="1" smtClean="0"/>
                        <a:t>Nb</a:t>
                      </a:r>
                      <a:r>
                        <a:rPr kumimoji="1" lang="en-US" altLang="ja-JP" sz="1600" dirty="0" smtClean="0"/>
                        <a:t>, </a:t>
                      </a:r>
                      <a:r>
                        <a:rPr kumimoji="1" lang="en-US" altLang="ja-JP" sz="1600" dirty="0" err="1" smtClean="0"/>
                        <a:t>Nb</a:t>
                      </a:r>
                      <a:r>
                        <a:rPr kumimoji="1" lang="en-US" altLang="ja-JP" sz="1600" dirty="0" smtClean="0"/>
                        <a:t>-Ti, Ti)</a:t>
                      </a:r>
                      <a:endParaRPr kumimoji="1" lang="ja-JP" altLang="en-US" sz="1600" dirty="0"/>
                    </a:p>
                  </a:txBody>
                  <a:tcPr/>
                </a:tc>
              </a:tr>
            </a:tbl>
          </a:graphicData>
        </a:graphic>
      </p:graphicFrame>
      <p:sp>
        <p:nvSpPr>
          <p:cNvPr id="4" name="日付プレースホルダ 3"/>
          <p:cNvSpPr>
            <a:spLocks noGrp="1"/>
          </p:cNvSpPr>
          <p:nvPr>
            <p:ph type="dt" sz="half" idx="10"/>
          </p:nvPr>
        </p:nvSpPr>
        <p:spPr/>
        <p:txBody>
          <a:bodyPr/>
          <a:lstStyle/>
          <a:p>
            <a:pPr>
              <a:defRPr/>
            </a:pPr>
            <a:r>
              <a:rPr lang="en-US" altLang="ja-JP" smtClean="0">
                <a:solidFill>
                  <a:srgbClr val="000000"/>
                </a:solidFill>
                <a:latin typeface="Arial"/>
                <a:ea typeface="Arial Unicode MS"/>
                <a:cs typeface="Arial Unicode MS"/>
              </a:rPr>
              <a:t>SCRF 01-June-2011</a:t>
            </a:r>
            <a:endParaRPr lang="en-US" altLang="ja-JP">
              <a:solidFill>
                <a:srgbClr val="000000"/>
              </a:solidFill>
              <a:latin typeface="Arial"/>
              <a:ea typeface="Arial Unicode MS"/>
              <a:cs typeface="Arial Unicode MS"/>
            </a:endParaRPr>
          </a:p>
        </p:txBody>
      </p:sp>
      <p:sp>
        <p:nvSpPr>
          <p:cNvPr id="5" name="フッター プレースホルダ 4"/>
          <p:cNvSpPr>
            <a:spLocks noGrp="1"/>
          </p:cNvSpPr>
          <p:nvPr>
            <p:ph type="ftr" sz="quarter" idx="11"/>
          </p:nvPr>
        </p:nvSpPr>
        <p:spPr>
          <a:xfrm>
            <a:off x="3124200" y="6307592"/>
            <a:ext cx="2895600" cy="457200"/>
          </a:xfrm>
        </p:spPr>
        <p:txBody>
          <a:bodyPr/>
          <a:lstStyle/>
          <a:p>
            <a:pPr>
              <a:defRPr/>
            </a:pPr>
            <a:r>
              <a:rPr lang="en-US" altLang="ja-JP" smtClean="0">
                <a:latin typeface="Arial"/>
                <a:ea typeface="Arial Unicode MS"/>
                <a:cs typeface="Arial Unicode MS"/>
              </a:rPr>
              <a:t>SERF WebEx Meeting</a:t>
            </a:r>
            <a:endParaRPr lang="en-US" altLang="ja-JP" dirty="0">
              <a:latin typeface="Arial"/>
              <a:ea typeface="Arial Unicode MS"/>
              <a:cs typeface="Arial Unicode MS"/>
            </a:endParaRPr>
          </a:p>
        </p:txBody>
      </p:sp>
      <p:sp>
        <p:nvSpPr>
          <p:cNvPr id="6" name="スライド番号プレースホルダ 5"/>
          <p:cNvSpPr>
            <a:spLocks noGrp="1"/>
          </p:cNvSpPr>
          <p:nvPr>
            <p:ph type="sldNum" sz="quarter" idx="12"/>
          </p:nvPr>
        </p:nvSpPr>
        <p:spPr/>
        <p:txBody>
          <a:bodyPr/>
          <a:lstStyle/>
          <a:p>
            <a:pPr>
              <a:defRPr/>
            </a:pPr>
            <a:fld id="{F8326359-397B-D146-B043-A13A549AFB6A}" type="slidenum">
              <a:rPr lang="en-US" altLang="ja-JP" smtClean="0">
                <a:solidFill>
                  <a:srgbClr val="000000"/>
                </a:solidFill>
                <a:latin typeface="Arial"/>
                <a:ea typeface="Arial Unicode MS"/>
                <a:cs typeface="Arial Unicode MS"/>
              </a:rPr>
              <a:pPr>
                <a:defRPr/>
              </a:pPr>
              <a:t>3</a:t>
            </a:fld>
            <a:endParaRPr lang="en-US" altLang="ja-JP">
              <a:solidFill>
                <a:srgbClr val="000000"/>
              </a:solidFill>
              <a:latin typeface="Arial"/>
              <a:ea typeface="Arial Unicode MS"/>
              <a:cs typeface="Arial Unicode MS"/>
            </a:endParaRPr>
          </a:p>
        </p:txBody>
      </p:sp>
      <p:cxnSp>
        <p:nvCxnSpPr>
          <p:cNvPr id="9" name="直線矢印コネクタ 8"/>
          <p:cNvCxnSpPr/>
          <p:nvPr/>
        </p:nvCxnSpPr>
        <p:spPr bwMode="auto">
          <a:xfrm rot="10800000">
            <a:off x="516465" y="5554133"/>
            <a:ext cx="8405305" cy="16934"/>
          </a:xfrm>
          <a:prstGeom prst="straightConnector1">
            <a:avLst/>
          </a:prstGeom>
          <a:solidFill>
            <a:schemeClr val="accent1"/>
          </a:solidFill>
          <a:ln w="57150" cap="flat" cmpd="sng" algn="ctr">
            <a:solidFill>
              <a:srgbClr val="FF6600"/>
            </a:solidFill>
            <a:prstDash val="lgDash"/>
            <a:round/>
            <a:headEnd type="none" w="med" len="med"/>
            <a:tailEnd type="arrow" w="med" len="med"/>
          </a:ln>
          <a:effectLst/>
        </p:spPr>
      </p:cxnSp>
    </p:spTree>
    <p:extLst>
      <p:ext uri="{BB962C8B-B14F-4D97-AF65-F5344CB8AC3E}">
        <p14:creationId xmlns:p14="http://schemas.microsoft.com/office/powerpoint/2010/main" val="422111991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95400" y="0"/>
            <a:ext cx="7086600" cy="1066800"/>
          </a:xfrm>
        </p:spPr>
        <p:txBody>
          <a:bodyPr>
            <a:normAutofit fontScale="90000"/>
          </a:bodyPr>
          <a:lstStyle/>
          <a:p>
            <a:r>
              <a:rPr lang="en-US" altLang="ja-JP" sz="2800" b="1" dirty="0" smtClean="0"/>
              <a:t>Integration of the Information through Communication with Industry</a:t>
            </a:r>
            <a:br>
              <a:rPr lang="en-US" altLang="ja-JP" sz="2800" b="1" dirty="0" smtClean="0"/>
            </a:br>
            <a:r>
              <a:rPr lang="en-US" altLang="ja-JP" sz="2000" b="1" dirty="0" smtClean="0">
                <a:solidFill>
                  <a:srgbClr val="3366FF"/>
                </a:solidFill>
              </a:rPr>
              <a:t> (updated, 2011-3-3) </a:t>
            </a:r>
            <a:endParaRPr lang="ja-JP" altLang="en-US" sz="2800" b="1" dirty="0">
              <a:solidFill>
                <a:srgbClr val="3366FF"/>
              </a:solidFill>
            </a:endParaRPr>
          </a:p>
        </p:txBody>
      </p:sp>
      <p:sp>
        <p:nvSpPr>
          <p:cNvPr id="3" name="コンテンツ プレースホルダ 2"/>
          <p:cNvSpPr>
            <a:spLocks noGrp="1"/>
          </p:cNvSpPr>
          <p:nvPr>
            <p:ph idx="1"/>
          </p:nvPr>
        </p:nvSpPr>
        <p:spPr>
          <a:xfrm>
            <a:off x="685800" y="1143000"/>
            <a:ext cx="7772400" cy="5334000"/>
          </a:xfrm>
          <a:ln>
            <a:solidFill>
              <a:srgbClr val="0000FF"/>
            </a:solidFill>
          </a:ln>
        </p:spPr>
        <p:txBody>
          <a:bodyPr>
            <a:normAutofit fontScale="92500" lnSpcReduction="10000"/>
          </a:bodyPr>
          <a:lstStyle/>
          <a:p>
            <a:r>
              <a:rPr lang="en-US" altLang="ja-JP" dirty="0" smtClean="0">
                <a:solidFill>
                  <a:srgbClr val="3366FF"/>
                </a:solidFill>
              </a:rPr>
              <a:t>1</a:t>
            </a:r>
            <a:r>
              <a:rPr lang="en-US" altLang="ja-JP" baseline="30000" dirty="0" smtClean="0">
                <a:solidFill>
                  <a:srgbClr val="3366FF"/>
                </a:solidFill>
              </a:rPr>
              <a:t>st</a:t>
            </a:r>
            <a:r>
              <a:rPr lang="en-US" altLang="ja-JP" dirty="0" smtClean="0">
                <a:solidFill>
                  <a:srgbClr val="3366FF"/>
                </a:solidFill>
              </a:rPr>
              <a:t> cycle (by April 2011):</a:t>
            </a:r>
          </a:p>
          <a:p>
            <a:pPr lvl="1"/>
            <a:r>
              <a:rPr lang="en-US" altLang="ja-JP" dirty="0" smtClean="0"/>
              <a:t>GDE visits industrial partners to explain ‘request of information’, in Feb. </a:t>
            </a:r>
            <a:r>
              <a:rPr lang="en-US" altLang="ja-JP" dirty="0" smtClean="0">
                <a:solidFill>
                  <a:srgbClr val="FF0000"/>
                </a:solidFill>
              </a:rPr>
              <a:t>~ April, 2011</a:t>
            </a:r>
          </a:p>
          <a:p>
            <a:pPr lvl="1"/>
            <a:r>
              <a:rPr lang="en-US" altLang="ja-JP" dirty="0" smtClean="0"/>
              <a:t>GDE expects responses from industrial partners, by the end of April, 2011</a:t>
            </a:r>
          </a:p>
          <a:p>
            <a:r>
              <a:rPr lang="en-US" altLang="ja-JP" dirty="0" smtClean="0">
                <a:solidFill>
                  <a:srgbClr val="3366FF"/>
                </a:solidFill>
              </a:rPr>
              <a:t>2</a:t>
            </a:r>
            <a:r>
              <a:rPr lang="en-US" altLang="ja-JP" baseline="30000" dirty="0" smtClean="0">
                <a:solidFill>
                  <a:srgbClr val="3366FF"/>
                </a:solidFill>
              </a:rPr>
              <a:t>nd</a:t>
            </a:r>
            <a:r>
              <a:rPr lang="en-US" altLang="ja-JP" dirty="0" smtClean="0">
                <a:solidFill>
                  <a:srgbClr val="3366FF"/>
                </a:solidFill>
              </a:rPr>
              <a:t> cycle (by July 2011):</a:t>
            </a:r>
          </a:p>
          <a:p>
            <a:pPr lvl="1"/>
            <a:r>
              <a:rPr lang="en-US" altLang="ja-JP" dirty="0" smtClean="0"/>
              <a:t>GDE individually communicate with the industrial partner, and propose some ways of cost-effective approaches, </a:t>
            </a:r>
          </a:p>
          <a:p>
            <a:pPr lvl="1"/>
            <a:r>
              <a:rPr lang="en-US" altLang="ja-JP" dirty="0" smtClean="0"/>
              <a:t>GDE expect their responses and evaluation, </a:t>
            </a:r>
          </a:p>
          <a:p>
            <a:r>
              <a:rPr lang="en-US" altLang="ja-JP" dirty="0" smtClean="0">
                <a:solidFill>
                  <a:srgbClr val="3366FF"/>
                </a:solidFill>
              </a:rPr>
              <a:t>3</a:t>
            </a:r>
            <a:r>
              <a:rPr lang="en-US" altLang="ja-JP" baseline="30000" dirty="0" smtClean="0">
                <a:solidFill>
                  <a:srgbClr val="3366FF"/>
                </a:solidFill>
              </a:rPr>
              <a:t>rd</a:t>
            </a:r>
            <a:r>
              <a:rPr lang="en-US" altLang="ja-JP" dirty="0" smtClean="0">
                <a:solidFill>
                  <a:srgbClr val="3366FF"/>
                </a:solidFill>
              </a:rPr>
              <a:t> cycle (by November 2011):</a:t>
            </a:r>
          </a:p>
          <a:p>
            <a:pPr lvl="1"/>
            <a:r>
              <a:rPr lang="en-US" altLang="ja-JP" dirty="0" smtClean="0"/>
              <a:t>GDE scopes the cost estimate up date.  </a:t>
            </a:r>
          </a:p>
          <a:p>
            <a:pPr lvl="1"/>
            <a:endParaRPr lang="ja-JP" altLang="en-US" dirty="0"/>
          </a:p>
        </p:txBody>
      </p:sp>
      <p:sp>
        <p:nvSpPr>
          <p:cNvPr id="4" name="日付プレースホルダ 3"/>
          <p:cNvSpPr>
            <a:spLocks noGrp="1"/>
          </p:cNvSpPr>
          <p:nvPr>
            <p:ph type="dt" sz="half" idx="10"/>
          </p:nvPr>
        </p:nvSpPr>
        <p:spPr/>
        <p:txBody>
          <a:bodyPr/>
          <a:lstStyle/>
          <a:p>
            <a:pPr>
              <a:defRPr/>
            </a:pPr>
            <a:r>
              <a:rPr lang="en-US" altLang="ja-JP" smtClean="0"/>
              <a:t>SCRF 01-June-2011</a:t>
            </a:r>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SERF WebEx Meeting</a:t>
            </a:r>
            <a:endParaRPr lang="en-US" altLang="ja-JP"/>
          </a:p>
        </p:txBody>
      </p:sp>
      <p:sp>
        <p:nvSpPr>
          <p:cNvPr id="6" name="スライド番号プレースホルダ 5"/>
          <p:cNvSpPr>
            <a:spLocks noGrp="1"/>
          </p:cNvSpPr>
          <p:nvPr>
            <p:ph type="sldNum" sz="quarter" idx="12"/>
          </p:nvPr>
        </p:nvSpPr>
        <p:spPr/>
        <p:txBody>
          <a:bodyPr/>
          <a:lstStyle/>
          <a:p>
            <a:pPr>
              <a:defRPr/>
            </a:pPr>
            <a:fld id="{F8326359-397B-D146-B043-A13A549AFB6A}" type="slidenum">
              <a:rPr lang="en-US" altLang="ja-JP" smtClean="0"/>
              <a:pPr>
                <a:defRPr/>
              </a:pPr>
              <a:t>4</a:t>
            </a:fld>
            <a:endParaRPr lang="en-US" altLang="ja-JP"/>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95400" y="25403"/>
            <a:ext cx="7086600" cy="914400"/>
          </a:xfrm>
        </p:spPr>
        <p:txBody>
          <a:bodyPr>
            <a:normAutofit fontScale="90000"/>
          </a:bodyPr>
          <a:lstStyle/>
          <a:p>
            <a:r>
              <a:rPr lang="en-US" altLang="ja-JP" b="1" dirty="0" smtClean="0"/>
              <a:t>The 2</a:t>
            </a:r>
            <a:r>
              <a:rPr lang="en-US" altLang="ja-JP" b="1" baseline="30000" dirty="0" smtClean="0"/>
              <a:t>nd</a:t>
            </a:r>
            <a:r>
              <a:rPr lang="en-US" altLang="ja-JP" b="1" dirty="0" smtClean="0"/>
              <a:t> workshop on SCRF </a:t>
            </a:r>
            <a:r>
              <a:rPr lang="en-US" altLang="ja-JP" sz="3111" b="1" dirty="0" smtClean="0"/>
              <a:t>Technology</a:t>
            </a:r>
            <a:r>
              <a:rPr lang="en-US" altLang="ja-JP" sz="2667" b="1" dirty="0" smtClean="0"/>
              <a:t> and  Industrialization for the ILC </a:t>
            </a:r>
            <a:endParaRPr lang="ja-JP" altLang="en-US" b="1" dirty="0"/>
          </a:p>
        </p:txBody>
      </p:sp>
      <p:sp>
        <p:nvSpPr>
          <p:cNvPr id="3" name="コンテンツ プレースホルダ 2"/>
          <p:cNvSpPr>
            <a:spLocks noGrp="1"/>
          </p:cNvSpPr>
          <p:nvPr>
            <p:ph idx="1"/>
          </p:nvPr>
        </p:nvSpPr>
        <p:spPr>
          <a:xfrm>
            <a:off x="431800" y="1219202"/>
            <a:ext cx="8229600" cy="4902198"/>
          </a:xfrm>
          <a:ln>
            <a:solidFill>
              <a:srgbClr val="0000FF"/>
            </a:solidFill>
          </a:ln>
        </p:spPr>
        <p:txBody>
          <a:bodyPr>
            <a:normAutofit fontScale="85000" lnSpcReduction="20000"/>
          </a:bodyPr>
          <a:lstStyle/>
          <a:p>
            <a:pPr>
              <a:buNone/>
            </a:pPr>
            <a:r>
              <a:rPr lang="en-US" altLang="ja-JP" dirty="0" smtClean="0"/>
              <a:t>as a satellite meeting of SRF 2011</a:t>
            </a:r>
          </a:p>
          <a:p>
            <a:r>
              <a:rPr lang="en-US" altLang="ja-JP" dirty="0" smtClean="0"/>
              <a:t>Date: 	July 24, 2011</a:t>
            </a:r>
          </a:p>
          <a:p>
            <a:r>
              <a:rPr lang="en-US" altLang="ja-JP" dirty="0" smtClean="0"/>
              <a:t>Place: 	Chicago </a:t>
            </a:r>
          </a:p>
          <a:p>
            <a:r>
              <a:rPr lang="en-US" altLang="ja-JP" dirty="0" smtClean="0"/>
              <a:t>Agenda: </a:t>
            </a:r>
          </a:p>
          <a:p>
            <a:pPr lvl="1"/>
            <a:r>
              <a:rPr lang="en-US" altLang="ja-JP" dirty="0" smtClean="0"/>
              <a:t>Introduction </a:t>
            </a:r>
          </a:p>
          <a:p>
            <a:pPr lvl="1"/>
            <a:r>
              <a:rPr lang="en-US" altLang="ja-JP" dirty="0" smtClean="0"/>
              <a:t>Reports from SCRF cavity/</a:t>
            </a:r>
            <a:r>
              <a:rPr lang="en-US" altLang="ja-JP" dirty="0" err="1" smtClean="0"/>
              <a:t>cryomodule</a:t>
            </a:r>
            <a:r>
              <a:rPr lang="en-US" altLang="ja-JP" dirty="0" smtClean="0"/>
              <a:t> industry</a:t>
            </a:r>
          </a:p>
          <a:p>
            <a:pPr lvl="1"/>
            <a:r>
              <a:rPr lang="en-US" altLang="ja-JP" dirty="0" smtClean="0"/>
              <a:t>Reports from SC material vendor</a:t>
            </a:r>
          </a:p>
          <a:p>
            <a:pPr lvl="1"/>
            <a:r>
              <a:rPr lang="en-US" altLang="ja-JP" dirty="0" smtClean="0"/>
              <a:t>Comments from Regional Hub-laboratory </a:t>
            </a:r>
          </a:p>
          <a:p>
            <a:pPr lvl="1"/>
            <a:r>
              <a:rPr lang="en-US" altLang="ja-JP" dirty="0" smtClean="0"/>
              <a:t>Discussions on the ILC SCRF industrialization model</a:t>
            </a:r>
          </a:p>
          <a:p>
            <a:r>
              <a:rPr lang="en-US" altLang="ja-JP" dirty="0" smtClean="0"/>
              <a:t>Note:</a:t>
            </a:r>
          </a:p>
          <a:p>
            <a:pPr lvl="1"/>
            <a:r>
              <a:rPr lang="en-US" altLang="ja-JP" dirty="0" smtClean="0"/>
              <a:t>Open for everybody, </a:t>
            </a:r>
          </a:p>
          <a:p>
            <a:pPr lvl="1"/>
            <a:r>
              <a:rPr lang="en-US" altLang="ja-JP" dirty="0" smtClean="0"/>
              <a:t>Industrial participation anticipated </a:t>
            </a:r>
          </a:p>
        </p:txBody>
      </p:sp>
      <p:sp>
        <p:nvSpPr>
          <p:cNvPr id="4" name="日付プレースホルダ 3"/>
          <p:cNvSpPr>
            <a:spLocks noGrp="1"/>
          </p:cNvSpPr>
          <p:nvPr>
            <p:ph type="dt" sz="half" idx="10"/>
          </p:nvPr>
        </p:nvSpPr>
        <p:spPr/>
        <p:txBody>
          <a:bodyPr/>
          <a:lstStyle/>
          <a:p>
            <a:r>
              <a:rPr lang="en-US" altLang="ja-JP" smtClean="0">
                <a:solidFill>
                  <a:srgbClr val="000000"/>
                </a:solidFill>
              </a:rPr>
              <a:t>SCRF 01-June-2011</a:t>
            </a:r>
            <a:endParaRPr lang="en-US">
              <a:solidFill>
                <a:srgbClr val="000000"/>
              </a:solidFill>
            </a:endParaRPr>
          </a:p>
        </p:txBody>
      </p:sp>
      <p:sp>
        <p:nvSpPr>
          <p:cNvPr id="5" name="スライド番号プレースホルダ 4"/>
          <p:cNvSpPr>
            <a:spLocks noGrp="1"/>
          </p:cNvSpPr>
          <p:nvPr>
            <p:ph type="sldNum" sz="quarter" idx="12"/>
          </p:nvPr>
        </p:nvSpPr>
        <p:spPr/>
        <p:txBody>
          <a:bodyPr/>
          <a:lstStyle/>
          <a:p>
            <a:fld id="{AAB6FA28-7AEC-3F43-9C2D-3DB969CFEC6A}" type="slidenum">
              <a:rPr lang="en-US" smtClean="0">
                <a:solidFill>
                  <a:srgbClr val="000000"/>
                </a:solidFill>
              </a:rPr>
              <a:pPr/>
              <a:t>5</a:t>
            </a:fld>
            <a:endParaRPr lang="en-US">
              <a:solidFill>
                <a:srgbClr val="000000"/>
              </a:solidFill>
            </a:endParaRPr>
          </a:p>
        </p:txBody>
      </p:sp>
      <p:sp>
        <p:nvSpPr>
          <p:cNvPr id="6" name="フッター プレースホルダ 5"/>
          <p:cNvSpPr>
            <a:spLocks noGrp="1"/>
          </p:cNvSpPr>
          <p:nvPr>
            <p:ph type="ftr" sz="quarter" idx="11"/>
          </p:nvPr>
        </p:nvSpPr>
        <p:spPr/>
        <p:txBody>
          <a:bodyPr/>
          <a:lstStyle/>
          <a:p>
            <a:r>
              <a:rPr lang="en-US" altLang="ja-JP" smtClean="0"/>
              <a:t>SERF WebEx Meeting</a:t>
            </a:r>
            <a:endParaRPr lang="en-US"/>
          </a:p>
        </p:txBody>
      </p:sp>
      <p:pic>
        <p:nvPicPr>
          <p:cNvPr id="7" name="図 6"/>
          <p:cNvPicPr>
            <a:picLocks noChangeAspect="1"/>
          </p:cNvPicPr>
          <p:nvPr/>
        </p:nvPicPr>
        <p:blipFill>
          <a:blip r:embed="rId2"/>
          <a:stretch>
            <a:fillRect/>
          </a:stretch>
        </p:blipFill>
        <p:spPr>
          <a:xfrm>
            <a:off x="6019800" y="1028703"/>
            <a:ext cx="2976327" cy="1670050"/>
          </a:xfrm>
          <a:prstGeom prst="rect">
            <a:avLst/>
          </a:prstGeom>
        </p:spPr>
      </p:pic>
    </p:spTree>
    <p:extLst>
      <p:ext uri="{BB962C8B-B14F-4D97-AF65-F5344CB8AC3E}">
        <p14:creationId xmlns:p14="http://schemas.microsoft.com/office/powerpoint/2010/main" val="457300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ILC-PAC, Taipei, May, 2011</a:t>
            </a:r>
            <a:endParaRPr lang="ja-JP" altLang="en-US" dirty="0"/>
          </a:p>
        </p:txBody>
      </p:sp>
      <p:sp>
        <p:nvSpPr>
          <p:cNvPr id="3" name="コンテンツ プレースホルダ 2"/>
          <p:cNvSpPr>
            <a:spLocks noGrp="1"/>
          </p:cNvSpPr>
          <p:nvPr>
            <p:ph idx="1"/>
          </p:nvPr>
        </p:nvSpPr>
        <p:spPr>
          <a:xfrm>
            <a:off x="483656" y="1600200"/>
            <a:ext cx="8229600" cy="4525963"/>
          </a:xfrm>
        </p:spPr>
        <p:txBody>
          <a:bodyPr/>
          <a:lstStyle/>
          <a:p>
            <a:r>
              <a:rPr lang="en-US" altLang="ja-JP" dirty="0" smtClean="0"/>
              <a:t>SCRF TA report requested:</a:t>
            </a:r>
          </a:p>
          <a:p>
            <a:pPr lvl="1"/>
            <a:r>
              <a:rPr lang="en-US" altLang="ja-JP" dirty="0" smtClean="0">
                <a:solidFill>
                  <a:srgbClr val="7F7F7F"/>
                </a:solidFill>
              </a:rPr>
              <a:t>SCRF Cavity and System R&amp;D </a:t>
            </a:r>
          </a:p>
          <a:p>
            <a:pPr lvl="2"/>
            <a:r>
              <a:rPr lang="en-US" altLang="ja-JP" dirty="0" smtClean="0">
                <a:solidFill>
                  <a:srgbClr val="7F7F7F"/>
                </a:solidFill>
              </a:rPr>
              <a:t>Cavity Gradient : 				</a:t>
            </a:r>
            <a:r>
              <a:rPr lang="en-US" altLang="ja-JP" dirty="0" err="1" smtClean="0">
                <a:solidFill>
                  <a:srgbClr val="7F7F7F"/>
                </a:solidFill>
              </a:rPr>
              <a:t>Rongli</a:t>
            </a:r>
            <a:r>
              <a:rPr lang="en-US" altLang="ja-JP" dirty="0" smtClean="0">
                <a:solidFill>
                  <a:srgbClr val="7F7F7F"/>
                </a:solidFill>
              </a:rPr>
              <a:t> </a:t>
            </a:r>
            <a:r>
              <a:rPr lang="en-US" altLang="ja-JP" dirty="0" err="1" smtClean="0">
                <a:solidFill>
                  <a:srgbClr val="7F7F7F"/>
                </a:solidFill>
              </a:rPr>
              <a:t>Geng</a:t>
            </a:r>
            <a:endParaRPr lang="en-US" altLang="ja-JP" dirty="0" smtClean="0">
              <a:solidFill>
                <a:srgbClr val="7F7F7F"/>
              </a:solidFill>
            </a:endParaRPr>
          </a:p>
          <a:p>
            <a:pPr lvl="2"/>
            <a:r>
              <a:rPr lang="en-US" altLang="ja-JP" dirty="0" smtClean="0">
                <a:solidFill>
                  <a:srgbClr val="7F7F7F"/>
                </a:solidFill>
              </a:rPr>
              <a:t>Cavity Integration and Test:  	Hitoshi </a:t>
            </a:r>
            <a:r>
              <a:rPr lang="en-US" altLang="ja-JP" dirty="0" err="1" smtClean="0">
                <a:solidFill>
                  <a:srgbClr val="7F7F7F"/>
                </a:solidFill>
              </a:rPr>
              <a:t>Hayano</a:t>
            </a:r>
            <a:endParaRPr lang="en-US" altLang="ja-JP" dirty="0" smtClean="0">
              <a:solidFill>
                <a:srgbClr val="7F7F7F"/>
              </a:solidFill>
            </a:endParaRPr>
          </a:p>
          <a:p>
            <a:pPr lvl="1"/>
            <a:r>
              <a:rPr lang="en-US" altLang="ja-JP" dirty="0" smtClean="0">
                <a:solidFill>
                  <a:srgbClr val="7F7F7F"/>
                </a:solidFill>
              </a:rPr>
              <a:t>SCRF Industrialization</a:t>
            </a:r>
          </a:p>
          <a:p>
            <a:pPr lvl="2"/>
            <a:r>
              <a:rPr lang="en-US" altLang="ja-JP" dirty="0" smtClean="0">
                <a:solidFill>
                  <a:srgbClr val="7F7F7F"/>
                </a:solidFill>
              </a:rPr>
              <a:t>Progress in visiting Companies:  Akira Yamamoto</a:t>
            </a:r>
          </a:p>
          <a:p>
            <a:pPr lvl="2"/>
            <a:r>
              <a:rPr lang="en-US" altLang="ja-JP" dirty="0" smtClean="0">
                <a:solidFill>
                  <a:srgbClr val="7F7F7F"/>
                </a:solidFill>
              </a:rPr>
              <a:t>Cost estimate update </a:t>
            </a:r>
          </a:p>
          <a:p>
            <a:pPr lvl="2"/>
            <a:r>
              <a:rPr lang="en-US" altLang="ja-JP" dirty="0" smtClean="0">
                <a:solidFill>
                  <a:srgbClr val="7F7F7F"/>
                </a:solidFill>
              </a:rPr>
              <a:t>Further plan </a:t>
            </a:r>
          </a:p>
          <a:p>
            <a:r>
              <a:rPr lang="en-US" altLang="ja-JP" dirty="0" smtClean="0">
                <a:solidFill>
                  <a:srgbClr val="3366FF"/>
                </a:solidFill>
              </a:rPr>
              <a:t>Some notes  from M. Ross &gt;&gt;&gt; next page</a:t>
            </a:r>
          </a:p>
        </p:txBody>
      </p:sp>
      <p:sp>
        <p:nvSpPr>
          <p:cNvPr id="4" name="日付プレースホルダ 3"/>
          <p:cNvSpPr>
            <a:spLocks noGrp="1"/>
          </p:cNvSpPr>
          <p:nvPr>
            <p:ph type="dt" sz="half" idx="10"/>
          </p:nvPr>
        </p:nvSpPr>
        <p:spPr/>
        <p:txBody>
          <a:bodyPr/>
          <a:lstStyle/>
          <a:p>
            <a:r>
              <a:rPr lang="en-US" altLang="ja-JP" smtClean="0"/>
              <a:t>SCRF 01-June-2011</a:t>
            </a:r>
            <a:endParaRPr lang="ja-JP" altLang="en-US" dirty="0"/>
          </a:p>
        </p:txBody>
      </p:sp>
      <p:sp>
        <p:nvSpPr>
          <p:cNvPr id="5" name="フッター プレースホルダ 4"/>
          <p:cNvSpPr>
            <a:spLocks noGrp="1"/>
          </p:cNvSpPr>
          <p:nvPr>
            <p:ph type="ftr" sz="quarter" idx="11"/>
          </p:nvPr>
        </p:nvSpPr>
        <p:spPr/>
        <p:txBody>
          <a:bodyPr/>
          <a:lstStyle/>
          <a:p>
            <a:r>
              <a:rPr lang="en-US" altLang="ja-JP" dirty="0" smtClean="0"/>
              <a:t>SERF WebEx Meeting</a:t>
            </a:r>
            <a:endParaRPr lang="ja-JP" altLang="en-US" dirty="0"/>
          </a:p>
        </p:txBody>
      </p:sp>
      <p:sp>
        <p:nvSpPr>
          <p:cNvPr id="6" name="スライド番号プレースホルダ 5"/>
          <p:cNvSpPr>
            <a:spLocks noGrp="1"/>
          </p:cNvSpPr>
          <p:nvPr>
            <p:ph type="sldNum" sz="quarter" idx="12"/>
          </p:nvPr>
        </p:nvSpPr>
        <p:spPr/>
        <p:txBody>
          <a:bodyPr/>
          <a:lstStyle/>
          <a:p>
            <a:fld id="{E81F3F71-103B-DB48-A67F-EE453EFEC485}" type="slidenum">
              <a:rPr lang="ja-JP" altLang="en-US" smtClean="0"/>
              <a:pPr/>
              <a:t>6</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RF Unit testing – post 2012</a:t>
            </a:r>
            <a:endParaRPr lang="en-US" dirty="0"/>
          </a:p>
        </p:txBody>
      </p:sp>
      <p:sp>
        <p:nvSpPr>
          <p:cNvPr id="8" name="Content Placeholder 7"/>
          <p:cNvSpPr>
            <a:spLocks noGrp="1"/>
          </p:cNvSpPr>
          <p:nvPr>
            <p:ph idx="1"/>
          </p:nvPr>
        </p:nvSpPr>
        <p:spPr>
          <a:xfrm>
            <a:off x="685800" y="1258866"/>
            <a:ext cx="7772400" cy="4800600"/>
          </a:xfrm>
        </p:spPr>
        <p:txBody>
          <a:bodyPr/>
          <a:lstStyle/>
          <a:p>
            <a:r>
              <a:rPr lang="en-US" dirty="0" smtClean="0"/>
              <a:t>CM2-4 (or CM1-3) in NML make up the ILC 3 CM RF unit test. While this test will not be finished before the end of the TDP in late 2012, we intend to complete it in the two years following. </a:t>
            </a:r>
          </a:p>
          <a:p>
            <a:r>
              <a:rPr lang="en-US" dirty="0" smtClean="0"/>
              <a:t>We have two baseline HLRF schemes and a backup which is based on the RDR. The KCS and RDR schemes retain the 3 CM RF unit from point of view of the power distribution system and the LLRF controls.</a:t>
            </a:r>
          </a:p>
          <a:p>
            <a:endParaRPr lang="en-US" dirty="0" smtClean="0"/>
          </a:p>
        </p:txBody>
      </p:sp>
      <p:sp>
        <p:nvSpPr>
          <p:cNvPr id="4" name="Date Placeholder 3"/>
          <p:cNvSpPr>
            <a:spLocks noGrp="1"/>
          </p:cNvSpPr>
          <p:nvPr>
            <p:ph type="dt" sz="half" idx="10"/>
          </p:nvPr>
        </p:nvSpPr>
        <p:spPr/>
        <p:txBody>
          <a:body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7</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93529486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 Review, 19-20 May</a:t>
            </a:r>
            <a:endParaRPr lang="en-US" dirty="0"/>
          </a:p>
        </p:txBody>
      </p:sp>
      <p:sp>
        <p:nvSpPr>
          <p:cNvPr id="3" name="Content Placeholder 2"/>
          <p:cNvSpPr>
            <a:spLocks noGrp="1"/>
          </p:cNvSpPr>
          <p:nvPr>
            <p:ph idx="1"/>
          </p:nvPr>
        </p:nvSpPr>
        <p:spPr/>
        <p:txBody>
          <a:bodyPr/>
          <a:lstStyle/>
          <a:p>
            <a:r>
              <a:rPr lang="en-US" dirty="0" smtClean="0"/>
              <a:t>In the recent Pac review, the committee stressed the S1 Global cryomodule gradient and tuner performance. </a:t>
            </a:r>
          </a:p>
          <a:p>
            <a:pPr lvl="1"/>
            <a:r>
              <a:rPr lang="en-US" dirty="0" smtClean="0"/>
              <a:t>This was a concern.</a:t>
            </a:r>
          </a:p>
          <a:p>
            <a:pPr lvl="1"/>
            <a:r>
              <a:rPr lang="en-US" dirty="0" smtClean="0"/>
              <a:t>The committee asked for a work-plan to address these shortcomings and failures</a:t>
            </a:r>
          </a:p>
          <a:p>
            <a:r>
              <a:rPr lang="en-US" dirty="0" smtClean="0"/>
              <a:t>The NML 3 CM ILC RF unit test will be the concluding step of the work-plan</a:t>
            </a:r>
            <a:endParaRPr lang="en-US" dirty="0"/>
          </a:p>
        </p:txBody>
      </p:sp>
      <p:sp>
        <p:nvSpPr>
          <p:cNvPr id="4" name="Date Placeholder 3"/>
          <p:cNvSpPr>
            <a:spLocks noGrp="1"/>
          </p:cNvSpPr>
          <p:nvPr>
            <p:ph type="dt" sz="half" idx="10"/>
          </p:nvPr>
        </p:nvSpPr>
        <p:spPr/>
        <p:txBody>
          <a:body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8</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505916324"/>
      </p:ext>
    </p:extLst>
  </p:cSld>
  <p:clrMapOvr>
    <a:masterClrMapping/>
  </p:clrMapOvr>
  <p:transition xmlns:p14="http://schemas.microsoft.com/office/powerpoint/2010/mai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RF Unit testing – post 2012</a:t>
            </a:r>
            <a:endParaRPr lang="en-US" dirty="0"/>
          </a:p>
        </p:txBody>
      </p:sp>
      <p:sp>
        <p:nvSpPr>
          <p:cNvPr id="8" name="Content Placeholder 7"/>
          <p:cNvSpPr>
            <a:spLocks noGrp="1"/>
          </p:cNvSpPr>
          <p:nvPr>
            <p:ph idx="1"/>
          </p:nvPr>
        </p:nvSpPr>
        <p:spPr>
          <a:xfrm>
            <a:off x="685800" y="1258866"/>
            <a:ext cx="7772400" cy="4800600"/>
          </a:xfrm>
        </p:spPr>
        <p:txBody>
          <a:bodyPr/>
          <a:lstStyle/>
          <a:p>
            <a:r>
              <a:rPr lang="en-US" dirty="0" smtClean="0"/>
              <a:t>Recent results from Flash, CM1 and S1 Global show the importance of having a number of cavities to control in parallel. </a:t>
            </a:r>
          </a:p>
          <a:p>
            <a:pPr lvl="1"/>
            <a:r>
              <a:rPr lang="en-US" dirty="0" smtClean="0"/>
              <a:t>From Flash, we are finding the precision needed to preset </a:t>
            </a:r>
            <a:r>
              <a:rPr lang="en-US" dirty="0" err="1" smtClean="0"/>
              <a:t>Q_ext</a:t>
            </a:r>
            <a:r>
              <a:rPr lang="en-US" dirty="0" smtClean="0"/>
              <a:t> – albeit at low gradient. </a:t>
            </a:r>
          </a:p>
          <a:p>
            <a:pPr lvl="1"/>
            <a:r>
              <a:rPr lang="en-US" dirty="0" smtClean="0"/>
              <a:t>From CM1, we see substantial heat loss without quench and some signs of vibration. </a:t>
            </a:r>
          </a:p>
          <a:p>
            <a:pPr lvl="1"/>
            <a:r>
              <a:rPr lang="en-US" dirty="0" smtClean="0"/>
              <a:t>From S1 Global we see how vector sum regulation can become unbalanced because of a single unstable low gradient cavity. Regulation still works but is not optimum. </a:t>
            </a:r>
          </a:p>
        </p:txBody>
      </p:sp>
      <p:sp>
        <p:nvSpPr>
          <p:cNvPr id="4" name="Date Placeholder 3"/>
          <p:cNvSpPr>
            <a:spLocks noGrp="1"/>
          </p:cNvSpPr>
          <p:nvPr>
            <p:ph type="dt" sz="half" idx="10"/>
          </p:nvPr>
        </p:nvSpPr>
        <p:spPr/>
        <p:txBody>
          <a:bodyPr/>
          <a:lstStyle/>
          <a:p>
            <a:r>
              <a:rPr lang="en-US" smtClean="0">
                <a:solidFill>
                  <a:srgbClr val="000000"/>
                </a:solidFill>
                <a:latin typeface="Arial"/>
                <a:ea typeface="Arial Unicode MS"/>
                <a:cs typeface="Arial Unicode MS"/>
              </a:rPr>
              <a:t>01/06/2011</a:t>
            </a:r>
            <a:endParaRPr lang="en-US">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r>
              <a:rPr lang="en-US" smtClean="0">
                <a:latin typeface="Arial"/>
                <a:ea typeface="Arial Unicode MS"/>
                <a:cs typeface="Arial Unicode MS"/>
              </a:rPr>
              <a:t>NML RF Unit</a:t>
            </a:r>
            <a:endParaRPr lang="en-US">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9</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790061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vert="horz" wrap="square" lIns="91440" tIns="45720" rIns="91440" bIns="45720" numCol="1" rtlCol="0"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1301</TotalTime>
  <Words>2363</Words>
  <Application>Microsoft Macintosh PowerPoint</Application>
  <PresentationFormat>画面に合わせる (4:3)</PresentationFormat>
  <Paragraphs>587</Paragraphs>
  <Slides>28</Slides>
  <Notes>7</Notes>
  <HiddenSlides>0</HiddenSlides>
  <MMClips>0</MMClips>
  <ScaleCrop>false</ScaleCrop>
  <HeadingPairs>
    <vt:vector size="4" baseType="variant">
      <vt:variant>
        <vt:lpstr>テーマ</vt:lpstr>
      </vt:variant>
      <vt:variant>
        <vt:i4>3</vt:i4>
      </vt:variant>
      <vt:variant>
        <vt:lpstr>スライド タイトル</vt:lpstr>
      </vt:variant>
      <vt:variant>
        <vt:i4>28</vt:i4>
      </vt:variant>
    </vt:vector>
  </HeadingPairs>
  <TitlesOfParts>
    <vt:vector size="31" baseType="lpstr">
      <vt:lpstr>Office テーマ</vt:lpstr>
      <vt:lpstr>Default Theme</vt:lpstr>
      <vt:lpstr>1_Default Theme</vt:lpstr>
      <vt:lpstr>SCRF Monthly WebEx Meeting June, 1, 2011</vt:lpstr>
      <vt:lpstr>Meeting Schedule related to SCRF (2011~)</vt:lpstr>
      <vt:lpstr>Visiting Companies in Progress</vt:lpstr>
      <vt:lpstr>Integration of the Information through Communication with Industry  (updated, 2011-3-3) </vt:lpstr>
      <vt:lpstr>The 2nd workshop on SCRF Technology and  Industrialization for the ILC </vt:lpstr>
      <vt:lpstr>ILC-PAC, Taipei, May, 2011</vt:lpstr>
      <vt:lpstr>RF Unit testing – post 2012</vt:lpstr>
      <vt:lpstr>PAC Review, 19-20 May</vt:lpstr>
      <vt:lpstr>RF Unit testing – post 2012</vt:lpstr>
      <vt:lpstr>RF Unit testing – post 2012</vt:lpstr>
      <vt:lpstr>Detuning – closeup (6000-6100)</vt:lpstr>
      <vt:lpstr>PowerPoint プレゼンテーション</vt:lpstr>
      <vt:lpstr>Subjects to be discussed on SCRF at Joint ILC-CLIC Meeting  Gradana, Sept. 25^29, 2011 </vt:lpstr>
      <vt:lpstr>SCRF Parallel Session and  Subjects to be discussed</vt:lpstr>
      <vt:lpstr>Agenda for WWS-GDE Meeting, Granada,  September, 26- 30, 2011</vt:lpstr>
      <vt:lpstr>Technical Update in ML and SCRF RDR to TDR</vt:lpstr>
      <vt:lpstr>Proposal for S1-Global Progress Report and Discussions in TTC meeting </vt:lpstr>
      <vt:lpstr>backup</vt:lpstr>
      <vt:lpstr>RDR to TDR</vt:lpstr>
      <vt:lpstr>Main Linac and SCRF in RDR  </vt:lpstr>
      <vt:lpstr>1. Overviews</vt:lpstr>
      <vt:lpstr>2. Accelerator Descriptions</vt:lpstr>
      <vt:lpstr>3. Technical Systems (3.4,  3.5)</vt:lpstr>
      <vt:lpstr>3. Technical Systems (3.6,  3.7)</vt:lpstr>
      <vt:lpstr>3. Technical Systems (3.8)</vt:lpstr>
      <vt:lpstr>3. Technical Systems (3.9,  3.10)</vt:lpstr>
      <vt:lpstr>TDR Part 1: RD Phase R&amp;D</vt:lpstr>
      <vt:lpstr>TDR Part 2: ILC Accelerator Design</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TDR-SCRF</dc:title>
  <dc:creator>Yamamoto Akira</dc:creator>
  <cp:lastModifiedBy>Yamamoto Akira</cp:lastModifiedBy>
  <cp:revision>18</cp:revision>
  <dcterms:created xsi:type="dcterms:W3CDTF">2011-05-05T18:29:40Z</dcterms:created>
  <dcterms:modified xsi:type="dcterms:W3CDTF">2011-06-02T02:04:27Z</dcterms:modified>
</cp:coreProperties>
</file>