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3" r:id="rId6"/>
    <p:sldId id="264" r:id="rId7"/>
    <p:sldId id="265" r:id="rId8"/>
    <p:sldId id="266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52" y="-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AMBA\user\mg574\Cavity%20test%20result\ILC%20cavity%20A9%20vertical%20test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AMBA\user\mg574\Cavity%20test%20result\ILC%20cavity%20A9%20vertical%20test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ILC</a:t>
            </a:r>
            <a:r>
              <a:rPr lang="en-US" sz="1400" baseline="0"/>
              <a:t> cavity A9</a:t>
            </a:r>
            <a:r>
              <a:rPr lang="en-US" sz="1400"/>
              <a:t> Q0 vs Eacc </a:t>
            </a:r>
          </a:p>
        </c:rich>
      </c:tx>
      <c:layout>
        <c:manualLayout>
          <c:xMode val="edge"/>
          <c:yMode val="edge"/>
          <c:x val="0.318950987795923"/>
          <c:y val="0.0097398410403643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4240705681997"/>
          <c:y val="0.0881422227352594"/>
          <c:w val="0.709894816978381"/>
          <c:h val="0.73812767823496"/>
        </c:manualLayout>
      </c:layout>
      <c:scatterChart>
        <c:scatterStyle val="lineMarker"/>
        <c:varyColors val="0"/>
        <c:ser>
          <c:idx val="0"/>
          <c:order val="0"/>
          <c:tx>
            <c:v>4/14/2011</c:v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rgbClr val="C00000"/>
              </a:solidFill>
            </c:spPr>
          </c:marker>
          <c:xVal>
            <c:numRef>
              <c:f>'2011-4-14'!$P$69:$P$92</c:f>
              <c:numCache>
                <c:formatCode>0.00</c:formatCode>
                <c:ptCount val="24"/>
                <c:pt idx="0">
                  <c:v>1.695277648096659</c:v>
                </c:pt>
                <c:pt idx="1">
                  <c:v>2.162174972254068</c:v>
                </c:pt>
                <c:pt idx="2">
                  <c:v>2.742779128352855</c:v>
                </c:pt>
                <c:pt idx="3">
                  <c:v>3.49333983296599</c:v>
                </c:pt>
                <c:pt idx="4">
                  <c:v>4.39937351515847</c:v>
                </c:pt>
                <c:pt idx="5">
                  <c:v>4.8706938875042</c:v>
                </c:pt>
                <c:pt idx="6">
                  <c:v>5.45432278750251</c:v>
                </c:pt>
                <c:pt idx="7">
                  <c:v>6.803632326490234</c:v>
                </c:pt>
                <c:pt idx="8">
                  <c:v>7.444590880399907</c:v>
                </c:pt>
                <c:pt idx="9">
                  <c:v>8.404092734669404</c:v>
                </c:pt>
                <c:pt idx="10">
                  <c:v>9.283053127767761</c:v>
                </c:pt>
                <c:pt idx="11">
                  <c:v>10.21270614593483</c:v>
                </c:pt>
                <c:pt idx="12">
                  <c:v>11.42065036088487</c:v>
                </c:pt>
                <c:pt idx="13">
                  <c:v>12.49369316925769</c:v>
                </c:pt>
                <c:pt idx="14">
                  <c:v>13.57034334589105</c:v>
                </c:pt>
                <c:pt idx="15">
                  <c:v>15.12310042034612</c:v>
                </c:pt>
                <c:pt idx="16">
                  <c:v>16.59934058864577</c:v>
                </c:pt>
                <c:pt idx="17">
                  <c:v>18.35442721102968</c:v>
                </c:pt>
                <c:pt idx="18">
                  <c:v>18.81442005559296</c:v>
                </c:pt>
                <c:pt idx="19">
                  <c:v>20.32080161354126</c:v>
                </c:pt>
                <c:pt idx="20">
                  <c:v>22.45126603061529</c:v>
                </c:pt>
                <c:pt idx="21">
                  <c:v>24.43660315093847</c:v>
                </c:pt>
                <c:pt idx="22">
                  <c:v>25.47069737939049</c:v>
                </c:pt>
                <c:pt idx="23">
                  <c:v>25.56765137911109</c:v>
                </c:pt>
              </c:numCache>
            </c:numRef>
          </c:xVal>
          <c:yVal>
            <c:numRef>
              <c:f>'2011-4-14'!$O$69:$O$92</c:f>
              <c:numCache>
                <c:formatCode>0.000E+00</c:formatCode>
                <c:ptCount val="24"/>
                <c:pt idx="0">
                  <c:v>1.80145094085022E10</c:v>
                </c:pt>
                <c:pt idx="1">
                  <c:v>1.85882702660595E10</c:v>
                </c:pt>
                <c:pt idx="2">
                  <c:v>1.89874146245705E10</c:v>
                </c:pt>
                <c:pt idx="3">
                  <c:v>1.95687482514503E10</c:v>
                </c:pt>
                <c:pt idx="4">
                  <c:v>1.91170796109174E10</c:v>
                </c:pt>
                <c:pt idx="5">
                  <c:v>1.90430665361352E10</c:v>
                </c:pt>
                <c:pt idx="6">
                  <c:v>1.85008135675297E10</c:v>
                </c:pt>
                <c:pt idx="7">
                  <c:v>1.80580831861926E10</c:v>
                </c:pt>
                <c:pt idx="8">
                  <c:v>1.76899671385463E10</c:v>
                </c:pt>
                <c:pt idx="9">
                  <c:v>1.71921215144983E10</c:v>
                </c:pt>
                <c:pt idx="10">
                  <c:v>1.66088435358999E10</c:v>
                </c:pt>
                <c:pt idx="11">
                  <c:v>1.5985428585667E10</c:v>
                </c:pt>
                <c:pt idx="12">
                  <c:v>1.53262701564875E10</c:v>
                </c:pt>
                <c:pt idx="13">
                  <c:v>1.47541910519756E10</c:v>
                </c:pt>
                <c:pt idx="14">
                  <c:v>1.42864848972646E10</c:v>
                </c:pt>
                <c:pt idx="15">
                  <c:v>1.38164168925435E10</c:v>
                </c:pt>
                <c:pt idx="16">
                  <c:v>1.3168321065968E10</c:v>
                </c:pt>
                <c:pt idx="17">
                  <c:v>1.25588134557708E10</c:v>
                </c:pt>
                <c:pt idx="18">
                  <c:v>1.25423330343928E10</c:v>
                </c:pt>
                <c:pt idx="19">
                  <c:v>1.08842411816142E10</c:v>
                </c:pt>
                <c:pt idx="20">
                  <c:v>1.17414853243467E10</c:v>
                </c:pt>
                <c:pt idx="21">
                  <c:v>1.12984464946255E10</c:v>
                </c:pt>
                <c:pt idx="22">
                  <c:v>1.10180914576882E10</c:v>
                </c:pt>
                <c:pt idx="23">
                  <c:v>1.08998309512949E10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52200"/>
        <c:axId val="2660376"/>
      </c:scatterChart>
      <c:scatterChart>
        <c:scatterStyle val="lineMarker"/>
        <c:varyColors val="0"/>
        <c:ser>
          <c:idx val="1"/>
          <c:order val="1"/>
          <c:tx>
            <c:v>X-ray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'2011-4-14'!$P$69:$P$102</c:f>
              <c:numCache>
                <c:formatCode>0.00</c:formatCode>
                <c:ptCount val="34"/>
                <c:pt idx="0">
                  <c:v>1.695277648096659</c:v>
                </c:pt>
                <c:pt idx="1">
                  <c:v>2.162174972254068</c:v>
                </c:pt>
                <c:pt idx="2">
                  <c:v>2.742779128352855</c:v>
                </c:pt>
                <c:pt idx="3">
                  <c:v>3.49333983296599</c:v>
                </c:pt>
                <c:pt idx="4">
                  <c:v>4.39937351515847</c:v>
                </c:pt>
                <c:pt idx="5">
                  <c:v>4.8706938875042</c:v>
                </c:pt>
                <c:pt idx="6">
                  <c:v>5.45432278750251</c:v>
                </c:pt>
                <c:pt idx="7">
                  <c:v>6.803632326490234</c:v>
                </c:pt>
                <c:pt idx="8">
                  <c:v>7.444590880399907</c:v>
                </c:pt>
                <c:pt idx="9">
                  <c:v>8.404092734669404</c:v>
                </c:pt>
                <c:pt idx="10">
                  <c:v>9.283053127767761</c:v>
                </c:pt>
                <c:pt idx="11">
                  <c:v>10.21270614593483</c:v>
                </c:pt>
                <c:pt idx="12">
                  <c:v>11.42065036088487</c:v>
                </c:pt>
                <c:pt idx="13">
                  <c:v>12.49369316925769</c:v>
                </c:pt>
                <c:pt idx="14">
                  <c:v>13.57034334589105</c:v>
                </c:pt>
                <c:pt idx="15">
                  <c:v>15.12310042034612</c:v>
                </c:pt>
                <c:pt idx="16">
                  <c:v>16.59934058864577</c:v>
                </c:pt>
                <c:pt idx="17">
                  <c:v>18.35442721102968</c:v>
                </c:pt>
                <c:pt idx="18">
                  <c:v>18.81442005559296</c:v>
                </c:pt>
                <c:pt idx="19">
                  <c:v>20.32080161354126</c:v>
                </c:pt>
                <c:pt idx="20">
                  <c:v>22.45126603061529</c:v>
                </c:pt>
                <c:pt idx="21">
                  <c:v>24.43660315093847</c:v>
                </c:pt>
                <c:pt idx="22">
                  <c:v>25.47069737939049</c:v>
                </c:pt>
                <c:pt idx="23">
                  <c:v>25.56765137911109</c:v>
                </c:pt>
                <c:pt idx="26">
                  <c:v>25.45310892050019</c:v>
                </c:pt>
                <c:pt idx="28">
                  <c:v>6.49667042993215</c:v>
                </c:pt>
                <c:pt idx="29">
                  <c:v>7.385685934470008</c:v>
                </c:pt>
                <c:pt idx="30">
                  <c:v>8.518062767685798</c:v>
                </c:pt>
                <c:pt idx="31">
                  <c:v>10.58865591754481</c:v>
                </c:pt>
                <c:pt idx="32">
                  <c:v>12.94019544876142</c:v>
                </c:pt>
                <c:pt idx="33">
                  <c:v>15.71776661851094</c:v>
                </c:pt>
              </c:numCache>
            </c:numRef>
          </c:xVal>
          <c:yVal>
            <c:numRef>
              <c:f>'2011-4-14'!$R$69:$R$102</c:f>
              <c:numCache>
                <c:formatCode>General</c:formatCode>
                <c:ptCount val="34"/>
                <c:pt idx="17" formatCode="0.00E+00">
                  <c:v>12.0</c:v>
                </c:pt>
                <c:pt idx="18" formatCode="0.00E+00">
                  <c:v>3.47</c:v>
                </c:pt>
                <c:pt idx="20" formatCode="0.00E+00">
                  <c:v>0.0766</c:v>
                </c:pt>
                <c:pt idx="21" formatCode="0.00E+00">
                  <c:v>1.920000000000001</c:v>
                </c:pt>
                <c:pt idx="22">
                  <c:v>5.6</c:v>
                </c:pt>
                <c:pt idx="23">
                  <c:v>41.0</c:v>
                </c:pt>
                <c:pt idx="26">
                  <c:v>17.3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72136"/>
        <c:axId val="2666040"/>
      </c:scatterChart>
      <c:valAx>
        <c:axId val="2652200"/>
        <c:scaling>
          <c:orientation val="minMax"/>
          <c:max val="40.0"/>
          <c:min val="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400"/>
                  <a:t>E</a:t>
                </a:r>
                <a:r>
                  <a:rPr lang="en-US" sz="1000"/>
                  <a:t>acc</a:t>
                </a:r>
                <a:r>
                  <a:rPr lang="en-US" sz="1400"/>
                  <a:t> (MV/m)</a:t>
                </a:r>
              </a:p>
            </c:rich>
          </c:tx>
          <c:layout>
            <c:manualLayout>
              <c:xMode val="edge"/>
              <c:yMode val="edge"/>
              <c:x val="0.480238239450838"/>
              <c:y val="0.918575938142867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660376"/>
        <c:crosses val="autoZero"/>
        <c:crossBetween val="midCat"/>
        <c:majorUnit val="5.0"/>
        <c:minorUnit val="1.0"/>
      </c:valAx>
      <c:valAx>
        <c:axId val="2660376"/>
        <c:scaling>
          <c:logBase val="10.0"/>
          <c:orientation val="minMax"/>
          <c:max val="1.0E11"/>
          <c:min val="1.0E8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Q0</a:t>
                </a:r>
              </a:p>
            </c:rich>
          </c:tx>
          <c:layout>
            <c:manualLayout>
              <c:xMode val="edge"/>
              <c:yMode val="edge"/>
              <c:x val="0.0534121130669857"/>
              <c:y val="0.420835203542168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652200"/>
        <c:crosses val="autoZero"/>
        <c:crossBetween val="midCat"/>
      </c:valAx>
      <c:valAx>
        <c:axId val="2666040"/>
        <c:scaling>
          <c:logBase val="10.0"/>
          <c:orientation val="minMax"/>
          <c:max val="100000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X-ray</a:t>
                </a:r>
                <a:r>
                  <a:rPr lang="en-US" sz="1200" baseline="0"/>
                  <a:t> (mR/hr)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940536888821153"/>
              <c:y val="0.375199452054633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crossAx val="2672136"/>
        <c:crosses val="max"/>
        <c:crossBetween val="midCat"/>
      </c:valAx>
      <c:valAx>
        <c:axId val="2672136"/>
        <c:scaling>
          <c:orientation val="minMax"/>
        </c:scaling>
        <c:delete val="1"/>
        <c:axPos val="b"/>
        <c:numFmt formatCode="0.00" sourceLinked="1"/>
        <c:majorTickMark val="out"/>
        <c:minorTickMark val="none"/>
        <c:tickLblPos val="none"/>
        <c:crossAx val="26660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3405886455318"/>
          <c:y val="0.099281795781833"/>
          <c:w val="0.163973868557571"/>
          <c:h val="0.1160447105421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ILC</a:t>
            </a:r>
            <a:r>
              <a:rPr lang="en-US" sz="1200" baseline="0"/>
              <a:t> cavity A9</a:t>
            </a:r>
            <a:r>
              <a:rPr lang="en-US" sz="1200"/>
              <a:t> Q0 vs Eacc curve Comparison </a:t>
            </a:r>
          </a:p>
        </c:rich>
      </c:tx>
      <c:layout>
        <c:manualLayout>
          <c:xMode val="edge"/>
          <c:yMode val="edge"/>
          <c:x val="0.325489364288383"/>
          <c:y val="0.013487651604036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5441889004617"/>
          <c:y val="0.0881420990055858"/>
          <c:w val="0.797331055775801"/>
          <c:h val="0.782615121126275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Summary!$A$2</c:f>
              <c:strCache>
                <c:ptCount val="1"/>
                <c:pt idx="0">
                  <c:v>3/18/2011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Summary!$B$4:$B$34</c:f>
              <c:numCache>
                <c:formatCode>General</c:formatCode>
                <c:ptCount val="31"/>
                <c:pt idx="0">
                  <c:v>3.428681115308323</c:v>
                </c:pt>
                <c:pt idx="1">
                  <c:v>2.659665962734244</c:v>
                </c:pt>
                <c:pt idx="2">
                  <c:v>3.027450809653459</c:v>
                </c:pt>
                <c:pt idx="3">
                  <c:v>3.760339835031308</c:v>
                </c:pt>
                <c:pt idx="4">
                  <c:v>4.311983550383895</c:v>
                </c:pt>
                <c:pt idx="5">
                  <c:v>4.814787179092307</c:v>
                </c:pt>
                <c:pt idx="6">
                  <c:v>5.42534169002523</c:v>
                </c:pt>
                <c:pt idx="7">
                  <c:v>6.179126630355136</c:v>
                </c:pt>
                <c:pt idx="8">
                  <c:v>6.864787456461885</c:v>
                </c:pt>
                <c:pt idx="9">
                  <c:v>7.561833234939597</c:v>
                </c:pt>
                <c:pt idx="10">
                  <c:v>8.566967027802094</c:v>
                </c:pt>
                <c:pt idx="11">
                  <c:v>9.51978401921516</c:v>
                </c:pt>
                <c:pt idx="12">
                  <c:v>10.53481941399399</c:v>
                </c:pt>
                <c:pt idx="13">
                  <c:v>11.36781756903983</c:v>
                </c:pt>
                <c:pt idx="14">
                  <c:v>12.65980730721862</c:v>
                </c:pt>
                <c:pt idx="15">
                  <c:v>13.92602259259911</c:v>
                </c:pt>
                <c:pt idx="16">
                  <c:v>15.22394111301697</c:v>
                </c:pt>
                <c:pt idx="17">
                  <c:v>17.04029446824645</c:v>
                </c:pt>
                <c:pt idx="18">
                  <c:v>18.59204215466649</c:v>
                </c:pt>
                <c:pt idx="19">
                  <c:v>20.09680855630733</c:v>
                </c:pt>
                <c:pt idx="20">
                  <c:v>22.02810284282255</c:v>
                </c:pt>
                <c:pt idx="21">
                  <c:v>24.01469611590992</c:v>
                </c:pt>
                <c:pt idx="22">
                  <c:v>25.70852116690599</c:v>
                </c:pt>
                <c:pt idx="23">
                  <c:v>27.22871181308649</c:v>
                </c:pt>
                <c:pt idx="24">
                  <c:v>29.03535199929477</c:v>
                </c:pt>
                <c:pt idx="25">
                  <c:v>30.88354143997665</c:v>
                </c:pt>
                <c:pt idx="26">
                  <c:v>32.50327298781426</c:v>
                </c:pt>
                <c:pt idx="27">
                  <c:v>34.1292775654878</c:v>
                </c:pt>
                <c:pt idx="28">
                  <c:v>35.61862050569629</c:v>
                </c:pt>
                <c:pt idx="29">
                  <c:v>35.95233447065437</c:v>
                </c:pt>
                <c:pt idx="30">
                  <c:v>36.23073090451231</c:v>
                </c:pt>
              </c:numCache>
            </c:numRef>
          </c:xVal>
          <c:yVal>
            <c:numRef>
              <c:f>Summary!$A$4:$A$34</c:f>
              <c:numCache>
                <c:formatCode>General</c:formatCode>
                <c:ptCount val="31"/>
                <c:pt idx="0">
                  <c:v>1.7164891497614E10</c:v>
                </c:pt>
                <c:pt idx="1">
                  <c:v>1.63245355342541E10</c:v>
                </c:pt>
                <c:pt idx="2">
                  <c:v>1.68446243269442E10</c:v>
                </c:pt>
                <c:pt idx="3">
                  <c:v>1.72062545736822E10</c:v>
                </c:pt>
                <c:pt idx="4">
                  <c:v>1.75120472738572E10</c:v>
                </c:pt>
                <c:pt idx="5">
                  <c:v>1.73537481129536E10</c:v>
                </c:pt>
                <c:pt idx="6">
                  <c:v>1.7550459704445E10</c:v>
                </c:pt>
                <c:pt idx="7">
                  <c:v>1.73669238811372E10</c:v>
                </c:pt>
                <c:pt idx="8">
                  <c:v>1.73208083033949E10</c:v>
                </c:pt>
                <c:pt idx="9">
                  <c:v>1.70636587947889E10</c:v>
                </c:pt>
                <c:pt idx="10">
                  <c:v>1.68350071081801E10</c:v>
                </c:pt>
                <c:pt idx="11">
                  <c:v>1.62580753654849E10</c:v>
                </c:pt>
                <c:pt idx="12">
                  <c:v>1.61561783040096E10</c:v>
                </c:pt>
                <c:pt idx="13">
                  <c:v>1.56659723481645E10</c:v>
                </c:pt>
                <c:pt idx="14">
                  <c:v>1.5705528346774E10</c:v>
                </c:pt>
                <c:pt idx="15">
                  <c:v>1.49147566239018E10</c:v>
                </c:pt>
                <c:pt idx="16">
                  <c:v>1.45789902238077E10</c:v>
                </c:pt>
                <c:pt idx="17">
                  <c:v>1.30879494363472E10</c:v>
                </c:pt>
                <c:pt idx="18">
                  <c:v>1.21769052493214E10</c:v>
                </c:pt>
                <c:pt idx="19">
                  <c:v>1.15679541772631E10</c:v>
                </c:pt>
                <c:pt idx="20">
                  <c:v>1.08122328368216E10</c:v>
                </c:pt>
                <c:pt idx="21">
                  <c:v>1.0234644237587E10</c:v>
                </c:pt>
                <c:pt idx="22">
                  <c:v>9.6669842333637E9</c:v>
                </c:pt>
                <c:pt idx="23">
                  <c:v>8.72308121888869E9</c:v>
                </c:pt>
                <c:pt idx="24">
                  <c:v>7.88984519806852E9</c:v>
                </c:pt>
                <c:pt idx="25">
                  <c:v>7.33102860704678E9</c:v>
                </c:pt>
                <c:pt idx="26">
                  <c:v>6.59144026705584E9</c:v>
                </c:pt>
                <c:pt idx="27">
                  <c:v>5.75498814045212E9</c:v>
                </c:pt>
                <c:pt idx="28">
                  <c:v>5.10197588586929E9</c:v>
                </c:pt>
                <c:pt idx="29">
                  <c:v>4.21130148955427E9</c:v>
                </c:pt>
                <c:pt idx="30">
                  <c:v>4.28651650764433E9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Summary!$D$2</c:f>
              <c:strCache>
                <c:ptCount val="1"/>
                <c:pt idx="0">
                  <c:v>4/14/2011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3"/>
          </c:marker>
          <c:xVal>
            <c:numRef>
              <c:f>Summary!$E$4:$E$27</c:f>
              <c:numCache>
                <c:formatCode>General</c:formatCode>
                <c:ptCount val="24"/>
                <c:pt idx="0">
                  <c:v>1.695277648096659</c:v>
                </c:pt>
                <c:pt idx="1">
                  <c:v>2.162174972254068</c:v>
                </c:pt>
                <c:pt idx="2">
                  <c:v>2.742779128352855</c:v>
                </c:pt>
                <c:pt idx="3">
                  <c:v>3.493339832965989</c:v>
                </c:pt>
                <c:pt idx="4">
                  <c:v>4.39937351515847</c:v>
                </c:pt>
                <c:pt idx="5">
                  <c:v>4.870693887504196</c:v>
                </c:pt>
                <c:pt idx="6">
                  <c:v>5.454322787502507</c:v>
                </c:pt>
                <c:pt idx="7">
                  <c:v>6.803632326490234</c:v>
                </c:pt>
                <c:pt idx="8">
                  <c:v>7.444590880399907</c:v>
                </c:pt>
                <c:pt idx="9">
                  <c:v>8.404092734669395</c:v>
                </c:pt>
                <c:pt idx="10">
                  <c:v>9.283053127767761</c:v>
                </c:pt>
                <c:pt idx="11">
                  <c:v>10.21270614593483</c:v>
                </c:pt>
                <c:pt idx="12">
                  <c:v>11.42065036088487</c:v>
                </c:pt>
                <c:pt idx="13">
                  <c:v>12.49369316925769</c:v>
                </c:pt>
                <c:pt idx="14">
                  <c:v>13.57034334589105</c:v>
                </c:pt>
                <c:pt idx="15">
                  <c:v>15.12310042034612</c:v>
                </c:pt>
                <c:pt idx="16">
                  <c:v>16.59934058864578</c:v>
                </c:pt>
                <c:pt idx="17">
                  <c:v>18.35442721102968</c:v>
                </c:pt>
                <c:pt idx="18">
                  <c:v>18.81442005559296</c:v>
                </c:pt>
                <c:pt idx="19">
                  <c:v>20.32080161354126</c:v>
                </c:pt>
                <c:pt idx="20">
                  <c:v>22.45126603061529</c:v>
                </c:pt>
                <c:pt idx="21">
                  <c:v>24.43660315093847</c:v>
                </c:pt>
                <c:pt idx="22">
                  <c:v>25.47069737939049</c:v>
                </c:pt>
                <c:pt idx="23">
                  <c:v>25.56765137911109</c:v>
                </c:pt>
              </c:numCache>
            </c:numRef>
          </c:xVal>
          <c:yVal>
            <c:numRef>
              <c:f>Summary!$D$4:$D$27</c:f>
              <c:numCache>
                <c:formatCode>General</c:formatCode>
                <c:ptCount val="24"/>
                <c:pt idx="0">
                  <c:v>1.80145094085022E10</c:v>
                </c:pt>
                <c:pt idx="1">
                  <c:v>1.85882702660595E10</c:v>
                </c:pt>
                <c:pt idx="2">
                  <c:v>1.89874146245705E10</c:v>
                </c:pt>
                <c:pt idx="3">
                  <c:v>1.95687482514503E10</c:v>
                </c:pt>
                <c:pt idx="4">
                  <c:v>1.91170796109174E10</c:v>
                </c:pt>
                <c:pt idx="5">
                  <c:v>1.90430665361352E10</c:v>
                </c:pt>
                <c:pt idx="6">
                  <c:v>1.85008135675297E10</c:v>
                </c:pt>
                <c:pt idx="7">
                  <c:v>1.80580831861926E10</c:v>
                </c:pt>
                <c:pt idx="8">
                  <c:v>1.76899671385463E10</c:v>
                </c:pt>
                <c:pt idx="9">
                  <c:v>1.71921215144983E10</c:v>
                </c:pt>
                <c:pt idx="10">
                  <c:v>1.66088435358999E10</c:v>
                </c:pt>
                <c:pt idx="11">
                  <c:v>1.5985428585667E10</c:v>
                </c:pt>
                <c:pt idx="12">
                  <c:v>1.53262701564875E10</c:v>
                </c:pt>
                <c:pt idx="13">
                  <c:v>1.47541910519756E10</c:v>
                </c:pt>
                <c:pt idx="14">
                  <c:v>1.42864848972646E10</c:v>
                </c:pt>
                <c:pt idx="15">
                  <c:v>1.38164168925435E10</c:v>
                </c:pt>
                <c:pt idx="16">
                  <c:v>1.3168321065968E10</c:v>
                </c:pt>
                <c:pt idx="17">
                  <c:v>1.25588134557708E10</c:v>
                </c:pt>
                <c:pt idx="18">
                  <c:v>1.25423330343928E10</c:v>
                </c:pt>
                <c:pt idx="19">
                  <c:v>1.08842411816142E10</c:v>
                </c:pt>
                <c:pt idx="20">
                  <c:v>1.17414853243467E10</c:v>
                </c:pt>
                <c:pt idx="21">
                  <c:v>1.12984464946255E10</c:v>
                </c:pt>
                <c:pt idx="22">
                  <c:v>1.10180914576882E10</c:v>
                </c:pt>
                <c:pt idx="23">
                  <c:v>1.08998309512949E10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9291736"/>
        <c:axId val="529297304"/>
      </c:scatterChart>
      <c:valAx>
        <c:axId val="529291736"/>
        <c:scaling>
          <c:orientation val="minMax"/>
          <c:max val="40.0"/>
          <c:min val="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Eacc (MV/m)</a:t>
                </a:r>
              </a:p>
            </c:rich>
          </c:tx>
          <c:layout>
            <c:manualLayout>
              <c:xMode val="edge"/>
              <c:yMode val="edge"/>
              <c:x val="0.41697240531706"/>
              <c:y val="0.9322700631051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29297304"/>
        <c:crosses val="autoZero"/>
        <c:crossBetween val="midCat"/>
        <c:majorUnit val="5.0"/>
        <c:minorUnit val="1.0"/>
      </c:valAx>
      <c:valAx>
        <c:axId val="529297304"/>
        <c:scaling>
          <c:logBase val="10.0"/>
          <c:orientation val="minMax"/>
          <c:max val="1.0E11"/>
          <c:min val="1.0E8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Q0</a:t>
                </a:r>
              </a:p>
            </c:rich>
          </c:tx>
          <c:layout>
            <c:manualLayout>
              <c:xMode val="edge"/>
              <c:yMode val="edge"/>
              <c:x val="0.0328701287705609"/>
              <c:y val="0.450817454247768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292917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1713881102673"/>
          <c:y val="0.0992817715007728"/>
          <c:w val="0.0967207898394271"/>
          <c:h val="0.068462018534437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0.1549</cdr:x>
      <cdr:y>0.09993</cdr:y>
    </cdr:from>
    <cdr:to>
      <cdr:x>0.2552</cdr:x>
      <cdr:y>0.17329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80228" y="338899"/>
          <a:ext cx="569930" cy="24877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@2K</a:t>
          </a:r>
        </a:p>
      </cdr:txBody>
    </cdr:sp>
  </cdr:relSizeAnchor>
  <cdr:relSizeAnchor xmlns:cdr="http://schemas.openxmlformats.org/drawingml/2006/chartDrawing">
    <cdr:from>
      <cdr:x>0.14942</cdr:x>
      <cdr:y>0.76937</cdr:y>
    </cdr:from>
    <cdr:to>
      <cdr:x>0.50227</cdr:x>
      <cdr:y>0.81998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49068" y="2609106"/>
          <a:ext cx="2005070" cy="17163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b="1"/>
            <a:t>VEP</a:t>
          </a:r>
          <a:r>
            <a:rPr lang="en-US" sz="1100" b="1" baseline="0"/>
            <a:t> 25um + HPR + 120C Baking</a:t>
          </a:r>
          <a:endParaRPr lang="en-US" sz="1100" b="1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0.10734</cdr:x>
      <cdr:y>0.10389</cdr:y>
    </cdr:from>
    <cdr:to>
      <cdr:x>0.25094</cdr:x>
      <cdr:y>0.1545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37986" y="505595"/>
          <a:ext cx="853517" cy="24630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@2K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ILC Activities at Cornell</a:t>
            </a:r>
          </a:p>
          <a:p>
            <a:pPr algn="ctr"/>
            <a:r>
              <a:rPr lang="en-US" sz="2800" dirty="0" smtClean="0"/>
              <a:t>June 7, 2011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6324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 and Current vs.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716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2400" y="3505200"/>
            <a:ext cx="4094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Optical inspection image from AES5 cell#1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0"/>
            <a:ext cx="5616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Cavity inspection result and surface profilometry scanning</a:t>
            </a:r>
            <a:endParaRPr lang="en-US" dirty="0"/>
          </a:p>
        </p:txBody>
      </p:sp>
      <p:pic>
        <p:nvPicPr>
          <p:cNvPr id="5" name="Picture 4" descr="tmp1F38.t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533400"/>
            <a:ext cx="4419600" cy="2895600"/>
          </a:xfrm>
          <a:prstGeom prst="rect">
            <a:avLst/>
          </a:prstGeom>
        </p:spPr>
      </p:pic>
      <p:pic>
        <p:nvPicPr>
          <p:cNvPr id="6" name="Picture 5" descr="tmp1F34.t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93509" y="4267200"/>
            <a:ext cx="5050491" cy="10981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67400" y="5410200"/>
            <a:ext cx="19812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profile of pit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563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 pit was found in ILC 9-cell cavity AES5 cell#1, 90 micron in depth, </a:t>
            </a:r>
          </a:p>
          <a:p>
            <a:r>
              <a:rPr lang="en-US" dirty="0" smtClean="0"/>
              <a:t>700 micron in diameter.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35052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3D surface scanned on replica by Laser </a:t>
            </a:r>
            <a:r>
              <a:rPr lang="en-US" dirty="0" err="1" smtClean="0"/>
              <a:t>confocal</a:t>
            </a:r>
            <a:r>
              <a:rPr lang="en-US" dirty="0" smtClean="0"/>
              <a:t> microscope </a:t>
            </a:r>
            <a:r>
              <a:rPr lang="en-US" dirty="0" smtClean="0">
                <a:solidFill>
                  <a:srgbClr val="FF0000"/>
                </a:solidFill>
              </a:rPr>
              <a:t>at Fermilab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886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cavity quenched at 25MV/m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162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362200" y="228600"/>
            <a:ext cx="4026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Optical inspection image from A10 cell#4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934200" y="5791200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896100" y="5753100"/>
            <a:ext cx="76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7353300" y="5753100"/>
            <a:ext cx="76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28460" y="538734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67400" y="6488668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cavity quenched at 23MV/m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76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OST system at Cornell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0960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Users\mg574\Desktop\New folder\P101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28600"/>
            <a:ext cx="2971800" cy="22288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44196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During the latest 9-cell cavity test, the 16 OST sensor shows clear signal, the program helps to calculate the quench location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593467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future, we will use 16 channels data acquisition card to capture signal simultaneously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286000"/>
            <a:ext cx="246949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" y="76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Cavity testing: ILC cavity 9-cell A9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572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cavity was </a:t>
            </a:r>
            <a:r>
              <a:rPr lang="en-US" dirty="0" err="1" smtClean="0"/>
              <a:t>VEP’d</a:t>
            </a:r>
            <a:r>
              <a:rPr lang="en-US" dirty="0" smtClean="0"/>
              <a:t> 25 micron with 17 volts; </a:t>
            </a:r>
          </a:p>
          <a:p>
            <a:r>
              <a:rPr lang="en-US" dirty="0" smtClean="0"/>
              <a:t>To improve Q value by increasing EP voltage from 14 to 17. </a:t>
            </a:r>
          </a:p>
          <a:p>
            <a:r>
              <a:rPr lang="en-US" dirty="0" smtClean="0"/>
              <a:t>The temperature &lt; 22 °C.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6324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 and Current vs. Time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19200" y="0"/>
          <a:ext cx="7010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53340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cavity quenched at 25.5 MV/m. </a:t>
            </a:r>
          </a:p>
          <a:p>
            <a:r>
              <a:rPr lang="en-US" sz="1600" dirty="0" smtClean="0"/>
              <a:t>The OST data suggests the cavity quenched at cell#1, the first bottom cell, equator region. </a:t>
            </a:r>
          </a:p>
          <a:p>
            <a:r>
              <a:rPr lang="en-US" sz="1600" dirty="0" smtClean="0"/>
              <a:t>The next plan of this cavity is optical inspection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609600" y="304800"/>
          <a:ext cx="8153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amba\user\prc45\Pictures\Portfolio\DSCN0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5180808" cy="38862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VEP system at Cornell University</a:t>
            </a:r>
            <a:br>
              <a:rPr lang="en-US" sz="3200" dirty="0" smtClean="0"/>
            </a:br>
            <a:r>
              <a:rPr lang="en-US" sz="3200" dirty="0" smtClean="0"/>
              <a:t>with Recirculation</a:t>
            </a:r>
            <a:endParaRPr lang="en-US" sz="3200" dirty="0"/>
          </a:p>
        </p:txBody>
      </p:sp>
      <p:pic>
        <p:nvPicPr>
          <p:cNvPr id="4" name="Picture 2" descr="\\samba\user\prc45\Pictures\Portfolio\DSCN0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295400"/>
            <a:ext cx="3480995" cy="44831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81400" y="6019800"/>
            <a:ext cx="2225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VEP 2.1: Recirculation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Temperature Oscillations: </a:t>
            </a:r>
            <a:br>
              <a:rPr lang="en-US" dirty="0" smtClean="0"/>
            </a:br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Resolution of thermocouples: 0.02°C</a:t>
            </a:r>
          </a:p>
          <a:p>
            <a:r>
              <a:rPr lang="en-US" dirty="0" smtClean="0"/>
              <a:t>Agitation: 0.85Hz</a:t>
            </a:r>
          </a:p>
          <a:p>
            <a:r>
              <a:rPr lang="en-US" dirty="0" smtClean="0"/>
              <a:t>Acid Recirculation(1Hz)</a:t>
            </a:r>
          </a:p>
          <a:p>
            <a:r>
              <a:rPr lang="en-US" dirty="0" smtClean="0"/>
              <a:t>Location of thermocouples -&gt;</a:t>
            </a:r>
          </a:p>
          <a:p>
            <a:r>
              <a:rPr lang="en-US" dirty="0" smtClean="0"/>
              <a:t>60 second window</a:t>
            </a:r>
          </a:p>
          <a:p>
            <a:r>
              <a:rPr lang="en-US" dirty="0" smtClean="0"/>
              <a:t>Sample rate of </a:t>
            </a:r>
          </a:p>
          <a:p>
            <a:pPr lvl="1"/>
            <a:r>
              <a:rPr lang="en-US" dirty="0" smtClean="0"/>
              <a:t>TC: 1.5 Hz</a:t>
            </a:r>
          </a:p>
          <a:p>
            <a:pPr lvl="1"/>
            <a:r>
              <a:rPr lang="en-US" dirty="0" smtClean="0"/>
              <a:t>Current: 5 Hz</a:t>
            </a:r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67991"/>
            <a:ext cx="2366513" cy="519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Z:\prc45\Pictures\VEP Procedure Pics\DSCN0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419600"/>
            <a:ext cx="2768724" cy="20768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600" y="5715000"/>
            <a:ext cx="1143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Thermometers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5105400" y="5486400"/>
            <a:ext cx="2286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953000" y="6096000"/>
            <a:ext cx="3810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991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8991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Temperature Oscillations: Asymmetry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533400"/>
            <a:ext cx="3737663" cy="280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6337" y="3657600"/>
            <a:ext cx="3737663" cy="280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3737663" cy="280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600"/>
            <a:ext cx="3737663" cy="280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3200400"/>
            <a:ext cx="914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                VEP of AES2-1		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 Oscillations: Bottom Cup			   Temperature Oscillations: Top Cup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Frequency of top ≈ 2 * frequency of bottom </a:t>
            </a:r>
          </a:p>
          <a:p>
            <a:r>
              <a:rPr lang="en-US" dirty="0" smtClean="0"/>
              <a:t>No obvious correlation between temperature &amp; electrolyte motion</a:t>
            </a:r>
          </a:p>
          <a:p>
            <a:r>
              <a:rPr lang="en-US" dirty="0" smtClean="0"/>
              <a:t>Upper cup</a:t>
            </a:r>
          </a:p>
          <a:p>
            <a:pPr lvl="1"/>
            <a:r>
              <a:rPr lang="en-US" dirty="0" smtClean="0"/>
              <a:t>T increase correlated for Type 1 &amp; Type 2 current spike</a:t>
            </a:r>
          </a:p>
          <a:p>
            <a:r>
              <a:rPr lang="en-US" dirty="0" smtClean="0"/>
              <a:t>Lower Cup</a:t>
            </a:r>
          </a:p>
          <a:p>
            <a:pPr lvl="1"/>
            <a:r>
              <a:rPr lang="en-US" dirty="0" smtClean="0"/>
              <a:t>T increase correlated with Type 2 current spike</a:t>
            </a:r>
          </a:p>
          <a:p>
            <a:pPr lvl="1"/>
            <a:r>
              <a:rPr lang="en-US" dirty="0" smtClean="0"/>
              <a:t>T </a:t>
            </a:r>
            <a:r>
              <a:rPr lang="en-US" i="1" dirty="0" smtClean="0"/>
              <a:t>decrease</a:t>
            </a:r>
            <a:r>
              <a:rPr lang="en-US" dirty="0" smtClean="0"/>
              <a:t> correlated for Type 1 current spike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Meter stick for VEP development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Top and bottom oscillations must be identical</a:t>
            </a:r>
          </a:p>
          <a:p>
            <a:r>
              <a:rPr lang="en-US" dirty="0" smtClean="0"/>
              <a:t>Further analysis on temperature/current correlation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\\SAMBA\user\mg574\Inspection system\P101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305800" cy="4953000"/>
          </a:xfrm>
          <a:prstGeom prst="rect">
            <a:avLst/>
          </a:prstGeom>
          <a:noFill/>
        </p:spPr>
      </p:pic>
      <p:pic>
        <p:nvPicPr>
          <p:cNvPr id="4" name="Picture 3" descr="\\SAMBA\user\mg574\Inspection system\P1010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2895600" cy="1981200"/>
          </a:xfrm>
          <a:prstGeom prst="rect">
            <a:avLst/>
          </a:prstGeom>
          <a:noFill/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219200" y="2286000"/>
            <a:ext cx="11430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LED Lighting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52800" y="2133600"/>
            <a:ext cx="6858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4600" y="762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Optical inspection at Cornell University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55626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new 21.1 megapixels digital camera</a:t>
            </a:r>
          </a:p>
          <a:p>
            <a:r>
              <a:rPr lang="en-US" dirty="0" smtClean="0"/>
              <a:t>The resolution of system is 5 micron. </a:t>
            </a:r>
          </a:p>
          <a:p>
            <a:r>
              <a:rPr lang="en-US" dirty="0" smtClean="0"/>
              <a:t>A new bright lighting source (40 LED bulbs) </a:t>
            </a:r>
          </a:p>
          <a:p>
            <a:r>
              <a:rPr lang="en-US" dirty="0" smtClean="0"/>
              <a:t>By changing different arm and head, this system is able to make surface replica.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086600" y="2057400"/>
            <a:ext cx="6858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477000" y="1828800"/>
            <a:ext cx="11430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 new camera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447</Words>
  <Application>Microsoft Macintosh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VEP system at Cornell University with Recirculation</vt:lpstr>
      <vt:lpstr>Temperature Oscillations:  Experimental Setup</vt:lpstr>
      <vt:lpstr>PowerPoint Presentation</vt:lpstr>
      <vt:lpstr>Interpretation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Mingqi Ge</dc:creator>
  <cp:lastModifiedBy>Georg Hofstaetter</cp:lastModifiedBy>
  <cp:revision>11</cp:revision>
  <dcterms:created xsi:type="dcterms:W3CDTF">2006-08-16T00:00:00Z</dcterms:created>
  <dcterms:modified xsi:type="dcterms:W3CDTF">2011-06-07T12:11:28Z</dcterms:modified>
</cp:coreProperties>
</file>