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2" r:id="rId2"/>
  </p:sldMasterIdLst>
  <p:notesMasterIdLst>
    <p:notesMasterId r:id="rId12"/>
  </p:notesMasterIdLst>
  <p:sldIdLst>
    <p:sldId id="282" r:id="rId3"/>
    <p:sldId id="287" r:id="rId4"/>
    <p:sldId id="288" r:id="rId5"/>
    <p:sldId id="289" r:id="rId6"/>
    <p:sldId id="257" r:id="rId7"/>
    <p:sldId id="294" r:id="rId8"/>
    <p:sldId id="293" r:id="rId9"/>
    <p:sldId id="290" r:id="rId10"/>
    <p:sldId id="291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5" autoAdjust="0"/>
    <p:restoredTop sz="94631" autoAdjust="0"/>
  </p:normalViewPr>
  <p:slideViewPr>
    <p:cSldViewPr>
      <p:cViewPr varScale="1">
        <p:scale>
          <a:sx n="95" d="100"/>
          <a:sy n="95" d="100"/>
        </p:scale>
        <p:origin x="-1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962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2183" y="4561226"/>
            <a:ext cx="5850835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962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CF4B31A-856E-4F5E-99FF-7C85B7891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302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0239F-1008-429A-926A-D8F7DD7D1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243D1-7DBC-42AE-8EE5-0624BCC40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069C9-372E-48C6-9157-39119E189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75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649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807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123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157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74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822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3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799"/>
            <a:ext cx="2133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43200" y="6400799"/>
            <a:ext cx="35052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799"/>
            <a:ext cx="2133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D4A7E-7350-4E08-B72E-9EB9E9E74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714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203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6/6/2011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845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CCBE8-77C7-4D95-BC9B-0EAD3F545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7ED0-335D-4DFF-8F1C-DBBF83B8E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1DF7C-4719-4E23-B5DC-24978C8A6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895600" y="6400799"/>
            <a:ext cx="3276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799"/>
            <a:ext cx="2133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5118D-BDE5-4C84-AF7B-CA169CF31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6E599-F312-4C9D-9A39-E4699FB51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9916F-D664-4A88-9B45-AA34ED443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F2FCC-A978-4DC7-A04C-381C14A82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399"/>
            <a:ext cx="2133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6A37925-2707-483B-89D1-8D41A2FF7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90278D9-604B-42F4-BF08-93ED4EDC937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6/6/2011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7A8A67C-E2DD-458A-95AD-290370D479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611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Americas Report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705600" cy="1752600"/>
          </a:xfrm>
        </p:spPr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C.M. Ginsburg (FNAL)</a:t>
            </a:r>
          </a:p>
          <a:p>
            <a:r>
              <a:rPr lang="en-US" sz="2000" dirty="0" smtClean="0"/>
              <a:t>for the FNAL/ANL, JLab, and Cornell (no report this time)</a:t>
            </a:r>
          </a:p>
          <a:p>
            <a:r>
              <a:rPr lang="en-US" sz="2000" dirty="0" smtClean="0"/>
              <a:t>cavity teams</a:t>
            </a:r>
          </a:p>
          <a:p>
            <a:endParaRPr lang="en-US" sz="2000" dirty="0" smtClean="0"/>
          </a:p>
          <a:p>
            <a:r>
              <a:rPr lang="en-US" sz="2000" dirty="0" smtClean="0"/>
              <a:t>S0 Meeting </a:t>
            </a:r>
            <a:r>
              <a:rPr lang="en-US" sz="2000" dirty="0" smtClean="0"/>
              <a:t>7.June</a:t>
            </a:r>
            <a:r>
              <a:rPr lang="en-US" sz="2000" dirty="0"/>
              <a:t> </a:t>
            </a:r>
            <a:r>
              <a:rPr lang="en-US" sz="2000" dirty="0" smtClean="0"/>
              <a:t>2011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JLab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May 31, 2010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715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9-cell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TB9AES011 </a:t>
            </a:r>
            <a:r>
              <a:rPr lang="en-US" dirty="0" smtClean="0"/>
              <a:t>in process of treatment and testing</a:t>
            </a:r>
          </a:p>
          <a:p>
            <a:r>
              <a:rPr lang="en-US" dirty="0" smtClean="0"/>
              <a:t>JLAB LG#1 RF test following re-HPR completed with reduced field emission </a:t>
            </a:r>
          </a:p>
          <a:p>
            <a:pPr lvl="1"/>
            <a:r>
              <a:rPr lang="en-US" dirty="0" smtClean="0"/>
              <a:t>Cavity quench limited at 24 MV/m </a:t>
            </a:r>
          </a:p>
          <a:p>
            <a:pPr lvl="1"/>
            <a:r>
              <a:rPr lang="en-US" dirty="0" smtClean="0"/>
              <a:t>OST data analysis and dual-mode excitation measurements to be completed</a:t>
            </a:r>
          </a:p>
          <a:p>
            <a:r>
              <a:rPr lang="en-US" dirty="0" smtClean="0"/>
              <a:t>DESY seamless 9-cell cavity RF test following light EP completed </a:t>
            </a:r>
          </a:p>
          <a:p>
            <a:pPr lvl="1"/>
            <a:r>
              <a:rPr lang="en-US" dirty="0" smtClean="0"/>
              <a:t>Highest gradient reached 18 MV/m. OST predicted a quench location in cell#4 </a:t>
            </a:r>
          </a:p>
          <a:p>
            <a:pPr lvl="1"/>
            <a:r>
              <a:rPr lang="en-US" dirty="0" smtClean="0"/>
              <a:t>Optical inspection of quench location under way</a:t>
            </a:r>
          </a:p>
          <a:p>
            <a:r>
              <a:rPr lang="en-US" dirty="0" smtClean="0"/>
              <a:t>TB9NR001 </a:t>
            </a:r>
            <a:r>
              <a:rPr lang="en-US" dirty="0" smtClean="0"/>
              <a:t>light EP on hold due to shortage of replica material</a:t>
            </a:r>
          </a:p>
          <a:p>
            <a:r>
              <a:rPr lang="en-US" dirty="0" smtClean="0"/>
              <a:t>TB9AES006 </a:t>
            </a:r>
            <a:r>
              <a:rPr lang="en-US" dirty="0" smtClean="0"/>
              <a:t>at FNAL for mechanical polishing</a:t>
            </a:r>
          </a:p>
          <a:p>
            <a:r>
              <a:rPr lang="en-US" dirty="0" smtClean="0"/>
              <a:t>Expecting a 9-cell cavity from IHEP for vertical test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686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Instrumentations for </a:t>
            </a:r>
            <a:br>
              <a:rPr lang="en-US" dirty="0" smtClean="0"/>
            </a:br>
            <a:r>
              <a:rPr lang="en-US" dirty="0" smtClean="0"/>
              <a:t>Quench and Field </a:t>
            </a:r>
            <a:r>
              <a:rPr lang="en-US" dirty="0"/>
              <a:t>E</a:t>
            </a:r>
            <a:r>
              <a:rPr lang="en-US" dirty="0" smtClean="0"/>
              <a:t>mission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41148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Experiments with Hamamatsu diodes (received from KEK) placed at locations near cavity started for “at-cavity” X-ray monitoring</a:t>
            </a:r>
          </a:p>
          <a:p>
            <a:r>
              <a:rPr lang="en-US" dirty="0" smtClean="0"/>
              <a:t>High-resolution local thermometry apparatus tested with natural defects in cell #5 of </a:t>
            </a:r>
            <a:r>
              <a:rPr lang="en-US" dirty="0" smtClean="0"/>
              <a:t>TB9NR001</a:t>
            </a:r>
            <a:endParaRPr lang="en-US" dirty="0" smtClean="0"/>
          </a:p>
          <a:p>
            <a:pPr lvl="1"/>
            <a:r>
              <a:rPr lang="en-US" dirty="0" smtClean="0"/>
              <a:t> Twin defects (4mm apart) were resolved (graph and images shown)</a:t>
            </a:r>
          </a:p>
          <a:p>
            <a:pPr lvl="1"/>
            <a:r>
              <a:rPr lang="en-US" dirty="0" smtClean="0"/>
              <a:t>Next step is to measure a controlled defect in a 1-cell cavity </a:t>
            </a:r>
            <a:endParaRPr lang="en-US" dirty="0"/>
          </a:p>
        </p:txBody>
      </p:sp>
      <p:pic>
        <p:nvPicPr>
          <p:cNvPr id="4" name="Picture 3" descr="preheating each channel li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524000"/>
            <a:ext cx="3657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ell#5 equator inspection r=334.246.jpg"/>
          <p:cNvPicPr>
            <a:picLocks noChangeAspect="1"/>
          </p:cNvPicPr>
          <p:nvPr/>
        </p:nvPicPr>
        <p:blipFill>
          <a:blip r:embed="rId3" cstate="print"/>
          <a:srcRect l="17010" t="45148" r="9048" b="43677"/>
          <a:stretch>
            <a:fillRect/>
          </a:stretch>
        </p:blipFill>
        <p:spPr bwMode="auto">
          <a:xfrm>
            <a:off x="6400800" y="4495800"/>
            <a:ext cx="188535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IMG_056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9530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283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FNAL/ANL Update</a:t>
            </a:r>
          </a:p>
        </p:txBody>
      </p:sp>
      <p:sp>
        <p:nvSpPr>
          <p:cNvPr id="14337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7.June 2011</a:t>
            </a:r>
            <a:endParaRPr lang="en-US" dirty="0" smtClean="0"/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 marL="173038" indent="-173038" eaLnBrk="1" hangingPunct="1">
              <a:lnSpc>
                <a:spcPct val="80000"/>
              </a:lnSpc>
            </a:pPr>
            <a:r>
              <a:rPr lang="en-US" sz="1800" b="1" dirty="0" smtClean="0"/>
              <a:t>CM1 tests ongoing </a:t>
            </a:r>
            <a:endParaRPr lang="en-US" sz="1800" b="1" dirty="0" smtClean="0"/>
          </a:p>
          <a:p>
            <a:pPr marL="173038" indent="-173038" eaLnBrk="1" hangingPunct="1">
              <a:lnSpc>
                <a:spcPct val="80000"/>
              </a:lnSpc>
            </a:pPr>
            <a:r>
              <a:rPr lang="en-US" sz="1800" b="1" dirty="0" smtClean="0"/>
              <a:t>Plans </a:t>
            </a:r>
            <a:r>
              <a:rPr lang="en-US" sz="1800" b="1" dirty="0" smtClean="0"/>
              <a:t>underway for CM2 assembly – will affect other work</a:t>
            </a:r>
          </a:p>
          <a:p>
            <a:pPr marL="173038" indent="-173038" eaLnBrk="1" hangingPunct="1">
              <a:lnSpc>
                <a:spcPct val="80000"/>
              </a:lnSpc>
            </a:pPr>
            <a:r>
              <a:rPr lang="en-US" sz="1800" b="1" dirty="0" smtClean="0"/>
              <a:t>Horizontal test stand</a:t>
            </a:r>
          </a:p>
          <a:p>
            <a:pPr marL="573088" lvl="1" indent="-173038" eaLnBrk="1" hangingPunct="1">
              <a:lnSpc>
                <a:spcPct val="80000"/>
              </a:lnSpc>
            </a:pPr>
            <a:r>
              <a:rPr lang="en-US" sz="1800" b="1" dirty="0" smtClean="0"/>
              <a:t>Vacuum studies and </a:t>
            </a:r>
            <a:r>
              <a:rPr lang="en-US" sz="1800" b="1" dirty="0" smtClean="0"/>
              <a:t>remediation successful, as shown on TB9RI018</a:t>
            </a:r>
            <a:endParaRPr lang="en-US" sz="1800" b="1" dirty="0" smtClean="0"/>
          </a:p>
          <a:p>
            <a:pPr marL="573088" lvl="1" indent="-173038" eaLnBrk="1" hangingPunct="1">
              <a:lnSpc>
                <a:spcPct val="80000"/>
              </a:lnSpc>
            </a:pPr>
            <a:r>
              <a:rPr lang="en-US" sz="1800" b="1" dirty="0" smtClean="0"/>
              <a:t>TB9RI019 </a:t>
            </a:r>
            <a:r>
              <a:rPr lang="en-US" sz="1800" b="1" dirty="0" smtClean="0"/>
              <a:t>was successfully tested, and TB9RI018 with two </a:t>
            </a:r>
            <a:r>
              <a:rPr lang="en-US" sz="1800" b="1" dirty="0" err="1" smtClean="0"/>
              <a:t>cooldowns</a:t>
            </a:r>
            <a:r>
              <a:rPr lang="en-US" sz="1800" b="1" dirty="0" smtClean="0"/>
              <a:t> is completing the test this week</a:t>
            </a:r>
            <a:endParaRPr lang="en-US" sz="1800" b="1" dirty="0" smtClean="0"/>
          </a:p>
          <a:p>
            <a:pPr marL="173038" indent="-173038" eaLnBrk="1" hangingPunct="1">
              <a:lnSpc>
                <a:spcPct val="80000"/>
              </a:lnSpc>
            </a:pPr>
            <a:r>
              <a:rPr lang="en-US" sz="1800" b="1" dirty="0" smtClean="0"/>
              <a:t>Vertical qualification</a:t>
            </a:r>
          </a:p>
          <a:p>
            <a:pPr marL="573088" lvl="1" indent="-173038" eaLnBrk="1" hangingPunct="1">
              <a:lnSpc>
                <a:spcPct val="80000"/>
              </a:lnSpc>
            </a:pPr>
            <a:r>
              <a:rPr lang="en-US" sz="1800" b="1" dirty="0" smtClean="0"/>
              <a:t>Several </a:t>
            </a:r>
            <a:r>
              <a:rPr lang="en-US" sz="1800" b="1" dirty="0" smtClean="0"/>
              <a:t>1-cell tests in pursuit of general </a:t>
            </a:r>
            <a:r>
              <a:rPr lang="en-US" sz="1800" b="1" dirty="0" smtClean="0"/>
              <a:t>R&amp;D and vendor qualification</a:t>
            </a:r>
            <a:endParaRPr lang="en-US" sz="1800" b="1" dirty="0" smtClean="0"/>
          </a:p>
          <a:p>
            <a:pPr marL="573088" lvl="1" indent="-173038" eaLnBrk="1" hangingPunct="1">
              <a:lnSpc>
                <a:spcPct val="80000"/>
              </a:lnSpc>
            </a:pPr>
            <a:r>
              <a:rPr lang="en-US" sz="1800" b="1" dirty="0" smtClean="0"/>
              <a:t>First test of the new batch of AES 9-cell cavities occurred</a:t>
            </a:r>
          </a:p>
          <a:p>
            <a:pPr marL="973138" lvl="2" indent="-173038" eaLnBrk="1" hangingPunct="1">
              <a:lnSpc>
                <a:spcPct val="80000"/>
              </a:lnSpc>
            </a:pPr>
            <a:r>
              <a:rPr lang="en-US" sz="1600" b="1" dirty="0" smtClean="0"/>
              <a:t>TB9AES013 reached </a:t>
            </a:r>
            <a:r>
              <a:rPr lang="en-US" sz="1600" b="1" dirty="0" smtClean="0"/>
              <a:t>17 MV/m after </a:t>
            </a:r>
            <a:r>
              <a:rPr lang="en-US" sz="1600" b="1" dirty="0" smtClean="0"/>
              <a:t>standard EP processing with localized quench and potential feature seen in optical inspection before final EP </a:t>
            </a:r>
            <a:endParaRPr lang="en-US" sz="1600" b="1" dirty="0"/>
          </a:p>
          <a:p>
            <a:pPr marL="973138" lvl="2" indent="-173038" eaLnBrk="1" hangingPunct="1">
              <a:lnSpc>
                <a:spcPct val="80000"/>
              </a:lnSpc>
            </a:pPr>
            <a:r>
              <a:rPr lang="en-US" sz="1600" b="1" dirty="0" smtClean="0"/>
              <a:t>These </a:t>
            </a:r>
            <a:r>
              <a:rPr lang="en-US" sz="1600" b="1" dirty="0" smtClean="0"/>
              <a:t>cavities had light BCP at AES and most show pitting</a:t>
            </a:r>
          </a:p>
          <a:p>
            <a:pPr marL="973138" lvl="2" indent="-173038" eaLnBrk="1" hangingPunct="1">
              <a:lnSpc>
                <a:spcPct val="80000"/>
              </a:lnSpc>
            </a:pPr>
            <a:r>
              <a:rPr lang="en-US" sz="1600" b="1" dirty="0" smtClean="0"/>
              <a:t>Two more are in process: one </a:t>
            </a:r>
            <a:r>
              <a:rPr lang="en-US" sz="1600" b="1" dirty="0" smtClean="0"/>
              <a:t>at </a:t>
            </a:r>
            <a:r>
              <a:rPr lang="en-US" sz="1600" b="1" dirty="0" smtClean="0"/>
              <a:t>JLab for standard EP/test, the other </a:t>
            </a:r>
            <a:r>
              <a:rPr lang="en-US" sz="1600" b="1" dirty="0" smtClean="0"/>
              <a:t>tumbled</a:t>
            </a:r>
            <a:endParaRPr lang="en-US" sz="1600" b="1" dirty="0" smtClean="0"/>
          </a:p>
          <a:p>
            <a:pPr marL="573088" lvl="1" indent="-173038" eaLnBrk="1" hangingPunct="1">
              <a:lnSpc>
                <a:spcPct val="80000"/>
              </a:lnSpc>
            </a:pPr>
            <a:r>
              <a:rPr lang="en-US" sz="1800" b="1" dirty="0" smtClean="0"/>
              <a:t>TB9RI026 </a:t>
            </a:r>
            <a:r>
              <a:rPr lang="en-US" sz="1800" b="1" dirty="0" smtClean="0"/>
              <a:t>(localized grinding at KEK</a:t>
            </a:r>
            <a:r>
              <a:rPr lang="en-US" sz="1800" b="1" dirty="0" smtClean="0"/>
              <a:t>) – good performance</a:t>
            </a:r>
          </a:p>
          <a:p>
            <a:pPr marL="976313" lvl="2" indent="-174625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1600" b="1" dirty="0" smtClean="0"/>
              <a:t>Standard EP at FNAL/ANL: initially 29 MV/m then 20 MV/m after FE event</a:t>
            </a:r>
          </a:p>
          <a:p>
            <a:pPr marL="976313" lvl="2" indent="-174625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1600" b="1" dirty="0" smtClean="0"/>
              <a:t>@KEK: local </a:t>
            </a:r>
            <a:r>
              <a:rPr lang="en-US" sz="1600" b="1" dirty="0"/>
              <a:t>grinding, tuning &gt;98% flatness, 20-30um EP, HPR, drying, and flanged in the clean room air. </a:t>
            </a:r>
          </a:p>
          <a:p>
            <a:pPr marL="976313" lvl="2" indent="-174625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1600" b="1" dirty="0"/>
              <a:t>HPR, vertical test prep </a:t>
            </a:r>
            <a:r>
              <a:rPr lang="en-US" sz="1600" b="1" dirty="0" smtClean="0"/>
              <a:t>done at FNAL/ANL</a:t>
            </a:r>
            <a:endParaRPr lang="en-US" sz="1600" b="1" dirty="0"/>
          </a:p>
          <a:p>
            <a:pPr marL="976313" lvl="2" indent="-174625" eaLnBrk="1" hangingPunct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1600" b="1" dirty="0"/>
              <a:t>VT 13.May: 36.6 MV/m Q0=7E9; low-field Q0~1.35E10; FE-free; quench limitation (2</a:t>
            </a:r>
            <a:r>
              <a:rPr lang="en-US" sz="1600" b="1" baseline="30000" dirty="0"/>
              <a:t>nd</a:t>
            </a:r>
            <a:r>
              <a:rPr lang="en-US" sz="1600" b="1" dirty="0"/>
              <a:t> sound implicates cell 5</a:t>
            </a:r>
            <a:r>
              <a:rPr lang="en-US" sz="1600" b="1" dirty="0" smtClean="0"/>
              <a:t>)</a:t>
            </a:r>
            <a:endParaRPr lang="en-US" sz="1600" b="1" dirty="0" smtClean="0"/>
          </a:p>
          <a:p>
            <a:pPr marL="573088" lvl="1" indent="-173038" eaLnBrk="1" hangingPunct="1">
              <a:lnSpc>
                <a:spcPct val="80000"/>
              </a:lnSpc>
            </a:pPr>
            <a:r>
              <a:rPr lang="en-US" sz="1800" b="1" dirty="0" smtClean="0"/>
              <a:t>AES002 (dressed) – being 120C baked at JLab after dressed-EP</a:t>
            </a:r>
            <a:endParaRPr lang="en-US" sz="1800" b="1" dirty="0" smtClean="0"/>
          </a:p>
          <a:p>
            <a:pPr marL="573088" lvl="1" indent="-173038" eaLnBrk="1" hangingPunct="1">
              <a:lnSpc>
                <a:spcPct val="80000"/>
              </a:lnSpc>
            </a:pPr>
            <a:r>
              <a:rPr lang="en-US" sz="1800" b="1" dirty="0" smtClean="0"/>
              <a:t>TB9RI022 </a:t>
            </a:r>
            <a:r>
              <a:rPr lang="en-US" sz="1800" b="1" dirty="0" smtClean="0"/>
              <a:t>(6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pass, 5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light EP</a:t>
            </a:r>
            <a:r>
              <a:rPr lang="en-US" sz="1800" b="1" dirty="0" smtClean="0"/>
              <a:t>) </a:t>
            </a:r>
            <a:r>
              <a:rPr lang="en-US" sz="1800" b="1" dirty="0"/>
              <a:t>was </a:t>
            </a:r>
            <a:r>
              <a:rPr lang="en-US" sz="1800" b="1" dirty="0" smtClean="0"/>
              <a:t>qualified </a:t>
            </a:r>
          </a:p>
          <a:p>
            <a:pPr marL="973138" lvl="2" indent="-173038" eaLnBrk="1" hangingPunct="1">
              <a:lnSpc>
                <a:spcPct val="80000"/>
              </a:lnSpc>
            </a:pPr>
            <a:r>
              <a:rPr lang="en-US" sz="1400" b="1" dirty="0" smtClean="0"/>
              <a:t>VT 24.May 2011: 37.9 </a:t>
            </a:r>
            <a:r>
              <a:rPr lang="en-US" sz="1400" b="1" dirty="0"/>
              <a:t>MV/m with low FE Q0= </a:t>
            </a:r>
            <a:r>
              <a:rPr lang="en-US" sz="1400" b="1" dirty="0" smtClean="0"/>
              <a:t>8.8E9</a:t>
            </a:r>
            <a:endParaRPr lang="en-US" sz="1400" b="1" dirty="0" smtClean="0"/>
          </a:p>
          <a:p>
            <a:pPr marL="573088" lvl="1" indent="-173038" eaLnBrk="1" hangingPunct="1">
              <a:lnSpc>
                <a:spcPct val="80000"/>
              </a:lnSpc>
            </a:pPr>
            <a:r>
              <a:rPr lang="en-US" sz="1800" b="1" dirty="0"/>
              <a:t>Next plans: TB9AES012 </a:t>
            </a:r>
            <a:r>
              <a:rPr lang="en-US" sz="1800" b="1" dirty="0" smtClean="0"/>
              <a:t>and TB9ACC012 (tumbled)</a:t>
            </a:r>
          </a:p>
          <a:p>
            <a:pPr marL="973138" lvl="2" indent="-173038" eaLnBrk="1" hangingPunct="1">
              <a:lnSpc>
                <a:spcPct val="80000"/>
              </a:lnSpc>
            </a:pPr>
            <a:endParaRPr lang="en-US" sz="2000" b="1" dirty="0" smtClean="0"/>
          </a:p>
          <a:p>
            <a:pPr marL="173038" indent="-173038" eaLnBrk="1" hangingPunct="1">
              <a:lnSpc>
                <a:spcPct val="80000"/>
              </a:lnSpc>
            </a:pPr>
            <a:endParaRPr lang="en-US" sz="1800" b="1" dirty="0" smtClean="0"/>
          </a:p>
          <a:p>
            <a:pPr marL="173038" indent="-173038" eaLnBrk="1" hangingPunct="1">
              <a:lnSpc>
                <a:spcPct val="80000"/>
              </a:lnSpc>
            </a:pPr>
            <a:endParaRPr lang="en-US" sz="1600" dirty="0" smtClean="0"/>
          </a:p>
          <a:p>
            <a:pPr marL="173038" indent="-173038" eaLnBrk="1" hangingPunct="1">
              <a:lnSpc>
                <a:spcPct val="80000"/>
              </a:lnSpc>
              <a:buNone/>
            </a:pPr>
            <a:endParaRPr lang="en-US" sz="1600" b="1" dirty="0" smtClean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5118D-BDE5-4C84-AF7B-CA169CF3150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531"/>
            <a:ext cx="8229600" cy="1143000"/>
          </a:xfrm>
        </p:spPr>
        <p:txBody>
          <a:bodyPr/>
          <a:lstStyle/>
          <a:p>
            <a:r>
              <a:rPr lang="en-US" dirty="0" smtClean="0"/>
              <a:t>TB9AES013 quench location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1.June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Ginsburg  Cavity Scheduling Mtg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D4A7E-7350-4E08-B72E-9EB9E9E740C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2290" name="Picture 2" descr="C:\Users\ginsburg\Desktop\tb9aes013_eq2b_356.7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14756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0" y="6019800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Shown as-received (before EP)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346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Scenario 1: “best performance” CM2</a:t>
            </a:r>
            <a:endParaRPr lang="en-US" sz="36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548019"/>
              </p:ext>
            </p:extLst>
          </p:nvPr>
        </p:nvGraphicFramePr>
        <p:xfrm>
          <a:off x="188495" y="685800"/>
          <a:ext cx="7900988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Worksheet" r:id="rId3" imgW="7534152" imgH="3124298" progId="Excel.Sheet.12">
                  <p:embed/>
                </p:oleObj>
              </mc:Choice>
              <mc:Fallback>
                <p:oleObj name="Worksheet" r:id="rId3" imgW="7534152" imgH="3124298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495" y="685800"/>
                        <a:ext cx="7900988" cy="312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4114800"/>
            <a:ext cx="3124200" cy="23053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69862" lvl="1"/>
            <a:r>
              <a:rPr lang="en-US" sz="2000" u="sng" dirty="0" smtClean="0"/>
              <a:t>Five HPR and HT preps </a:t>
            </a:r>
          </a:p>
          <a:p>
            <a:pPr marL="512762" lvl="1" indent="-342900"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000" dirty="0" smtClean="0"/>
              <a:t>TB9RI018</a:t>
            </a:r>
          </a:p>
          <a:p>
            <a:pPr marL="512762" lvl="1" indent="-342900"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000" dirty="0" smtClean="0"/>
              <a:t>TB9AES009 </a:t>
            </a:r>
          </a:p>
          <a:p>
            <a:pPr marL="512762" lvl="1" indent="-342900"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000" dirty="0" smtClean="0"/>
              <a:t>TB9AES010 </a:t>
            </a:r>
          </a:p>
          <a:p>
            <a:pPr marL="512762" lvl="1" indent="-342900"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000" dirty="0" smtClean="0"/>
              <a:t>TB9AES008</a:t>
            </a:r>
          </a:p>
          <a:p>
            <a:pPr marL="512762" lvl="1" indent="-342900"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000" dirty="0" smtClean="0"/>
              <a:t>TB9ACC016</a:t>
            </a:r>
          </a:p>
          <a:p>
            <a:pPr marL="339725" lvl="1" indent="-169863">
              <a:buFont typeface="Arial" pitchFamily="34" charset="0"/>
              <a:buChar char="•"/>
            </a:pPr>
            <a:endParaRPr lang="en-US" sz="20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1.June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7C35-E542-4427-A503-CAC31EDC109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Ginsburg  Cavity Scheduling Mtg</a:t>
            </a:r>
            <a:endParaRPr lang="en-US"/>
          </a:p>
        </p:txBody>
      </p:sp>
      <p:sp>
        <p:nvSpPr>
          <p:cNvPr id="9" name="Smiley Face 8"/>
          <p:cNvSpPr>
            <a:spLocks noChangeAspect="1"/>
          </p:cNvSpPr>
          <p:nvPr/>
        </p:nvSpPr>
        <p:spPr>
          <a:xfrm>
            <a:off x="8144649" y="2838749"/>
            <a:ext cx="228600" cy="228600"/>
          </a:xfrm>
          <a:prstGeom prst="smileyFac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073027" y="850392"/>
            <a:ext cx="526298" cy="3323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45720" tIns="27432" rIns="18288" bIns="27432" rtlCol="0" anchor="ctr" anchorCtr="1">
            <a:spAutoFit/>
          </a:bodyPr>
          <a:lstStyle/>
          <a:p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191000" y="4138863"/>
            <a:ext cx="4641710" cy="23053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69862"/>
            <a:r>
              <a:rPr lang="en-US" sz="2000" u="sng" dirty="0" smtClean="0"/>
              <a:t>Four more good horizontal tests </a:t>
            </a:r>
          </a:p>
          <a:p>
            <a:pPr marL="512762" indent="-342900"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000" dirty="0" smtClean="0"/>
              <a:t>TB9RI019</a:t>
            </a:r>
          </a:p>
          <a:p>
            <a:pPr marL="512762" indent="-342900">
              <a:buFont typeface="Courier New" pitchFamily="49" charset="0"/>
              <a:buChar char="o"/>
            </a:pPr>
            <a:r>
              <a:rPr lang="en-US" sz="2000" dirty="0" smtClean="0"/>
              <a:t>TB9RI018 </a:t>
            </a:r>
          </a:p>
          <a:p>
            <a:pPr marL="512762" indent="-342900">
              <a:buFont typeface="Courier New" pitchFamily="49" charset="0"/>
              <a:buChar char="o"/>
            </a:pPr>
            <a:r>
              <a:rPr lang="en-US" sz="2000" dirty="0" smtClean="0"/>
              <a:t>TB9RI024 </a:t>
            </a:r>
          </a:p>
          <a:p>
            <a:pPr marL="512762" indent="-342900">
              <a:buFont typeface="Courier New" pitchFamily="49" charset="0"/>
              <a:buChar char="o"/>
            </a:pPr>
            <a:r>
              <a:rPr lang="en-US" sz="2000" dirty="0" smtClean="0"/>
              <a:t>TB9RI027</a:t>
            </a:r>
          </a:p>
        </p:txBody>
      </p:sp>
      <p:sp>
        <p:nvSpPr>
          <p:cNvPr id="14" name="Smiley Face 13"/>
          <p:cNvSpPr>
            <a:spLocks noChangeAspect="1"/>
          </p:cNvSpPr>
          <p:nvPr/>
        </p:nvSpPr>
        <p:spPr>
          <a:xfrm>
            <a:off x="8144649" y="1828800"/>
            <a:ext cx="228600" cy="228600"/>
          </a:xfrm>
          <a:prstGeom prst="smileyFac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iley Face 14"/>
          <p:cNvSpPr>
            <a:spLocks noChangeAspect="1"/>
          </p:cNvSpPr>
          <p:nvPr/>
        </p:nvSpPr>
        <p:spPr>
          <a:xfrm>
            <a:off x="8144649" y="1524000"/>
            <a:ext cx="228600" cy="228600"/>
          </a:xfrm>
          <a:prstGeom prst="smileyFac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iley Face 15"/>
          <p:cNvSpPr>
            <a:spLocks noChangeAspect="1"/>
          </p:cNvSpPr>
          <p:nvPr/>
        </p:nvSpPr>
        <p:spPr>
          <a:xfrm>
            <a:off x="8144649" y="1191742"/>
            <a:ext cx="228600" cy="228600"/>
          </a:xfrm>
          <a:prstGeom prst="smileyFac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iley Face 17"/>
          <p:cNvSpPr>
            <a:spLocks noChangeAspect="1"/>
          </p:cNvSpPr>
          <p:nvPr/>
        </p:nvSpPr>
        <p:spPr>
          <a:xfrm>
            <a:off x="8153483" y="2362200"/>
            <a:ext cx="228600" cy="228600"/>
          </a:xfrm>
          <a:prstGeom prst="smileyFac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" y="6074879"/>
            <a:ext cx="7176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ACCEL8(31 MV/m) and TB9AES007(33 MV/m) will also be </a:t>
            </a:r>
            <a:r>
              <a:rPr lang="en-US" sz="1600" dirty="0" err="1" smtClean="0"/>
              <a:t>HPR’d</a:t>
            </a:r>
            <a:r>
              <a:rPr lang="en-US" sz="1600" dirty="0" smtClean="0"/>
              <a:t> as backup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8989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FNAL field emission studies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S0 WebEx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5118D-BDE5-4C84-AF7B-CA169CF3150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0"/>
            <a:ext cx="7162800" cy="139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2057400"/>
            <a:ext cx="8534400" cy="19050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 smtClean="0"/>
              <a:t>Simulations made for radiation safety of vertical test stand (VTS1)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err="1" smtClean="0"/>
              <a:t>Fishpact</a:t>
            </a:r>
            <a:r>
              <a:rPr lang="en-US" dirty="0" smtClean="0"/>
              <a:t> for field emission model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MARS (GEANT) for particle transport through material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According </a:t>
            </a:r>
            <a:r>
              <a:rPr lang="en-US" dirty="0"/>
              <a:t>to the described model, the predicted dose rate </a:t>
            </a:r>
            <a:r>
              <a:rPr lang="en-US" dirty="0" smtClean="0"/>
              <a:t>under </a:t>
            </a:r>
            <a:r>
              <a:rPr lang="en-US" dirty="0"/>
              <a:t>the external shielding is &lt; 0.250 R/</a:t>
            </a:r>
            <a:r>
              <a:rPr lang="en-US" dirty="0" err="1"/>
              <a:t>hr</a:t>
            </a:r>
            <a:r>
              <a:rPr lang="en-US" dirty="0"/>
              <a:t> 90% of the time. 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measurements are well within this value, to within the limited statistics.</a:t>
            </a:r>
          </a:p>
        </p:txBody>
      </p:sp>
      <p:pic>
        <p:nvPicPr>
          <p:cNvPr id="1027" name="Picture 3" descr="C:\Users\ginsburg\AppData\Local\Temp\VTS_DoseRate_2007-2010_1D-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6" b="8520"/>
          <a:stretch/>
        </p:blipFill>
        <p:spPr bwMode="auto">
          <a:xfrm>
            <a:off x="4932049" y="3733800"/>
            <a:ext cx="3742764" cy="229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7031" y="5791200"/>
            <a:ext cx="6991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Rakhno</a:t>
            </a:r>
            <a:r>
              <a:rPr lang="en-US" sz="1200" dirty="0" smtClean="0"/>
              <a:t> et al.</a:t>
            </a:r>
          </a:p>
          <a:p>
            <a:r>
              <a:rPr lang="en-US" sz="1200" dirty="0" smtClean="0"/>
              <a:t>SATIF-10 (June 2010) </a:t>
            </a:r>
            <a:r>
              <a:rPr lang="en-US" sz="1200" dirty="0"/>
              <a:t>http://lss.fnal.gov/archive/2010/conf/fermilab-conf-10-246-apc-td.pdf</a:t>
            </a:r>
            <a:endParaRPr lang="en-US" sz="1200" dirty="0" smtClean="0"/>
          </a:p>
          <a:p>
            <a:r>
              <a:rPr lang="en-US" sz="1200" dirty="0"/>
              <a:t>IPAC10 </a:t>
            </a:r>
            <a:r>
              <a:rPr lang="en-US" sz="1200" dirty="0" smtClean="0"/>
              <a:t>(May 2010) http</a:t>
            </a:r>
            <a:r>
              <a:rPr lang="en-US" sz="1200" dirty="0"/>
              <a:t>://www-spires.fnal.gov/spires/find/hep/www?j=CONFP,C100523,WEPEC056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488013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7.June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S0 WebEx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5118D-BDE5-4C84-AF7B-CA169CF3150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26477"/>
            <a:ext cx="5181600" cy="3381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mtClean="0"/>
              <a:t>FNAL field emission studies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1874" y="6000094"/>
            <a:ext cx="239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Sukhanov, Mukherjee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3886200"/>
            <a:ext cx="405752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Several detectors under study:</a:t>
            </a:r>
          </a:p>
          <a:p>
            <a:r>
              <a:rPr lang="en-US" sz="1600" dirty="0"/>
              <a:t>•“Slow”</a:t>
            </a:r>
          </a:p>
          <a:p>
            <a:pPr marL="225425" indent="-50800">
              <a:buFont typeface="Arial" pitchFamily="34" charset="0"/>
              <a:buChar char="•"/>
            </a:pPr>
            <a:r>
              <a:rPr lang="en-US" sz="1600" dirty="0" smtClean="0"/>
              <a:t>High </a:t>
            </a:r>
            <a:r>
              <a:rPr lang="en-US" sz="1600" dirty="0"/>
              <a:t>rate flux measurement</a:t>
            </a:r>
          </a:p>
          <a:p>
            <a:pPr marL="225425" indent="-50800">
              <a:buFont typeface="Arial" pitchFamily="34" charset="0"/>
              <a:buChar char="•"/>
            </a:pPr>
            <a:r>
              <a:rPr lang="en-US" sz="1600" dirty="0" smtClean="0"/>
              <a:t>Sensor </a:t>
            </a:r>
            <a:r>
              <a:rPr lang="en-US" sz="1600" dirty="0"/>
              <a:t>can be in </a:t>
            </a:r>
            <a:r>
              <a:rPr lang="en-US" sz="1600" dirty="0" err="1"/>
              <a:t>LHe</a:t>
            </a:r>
            <a:endParaRPr lang="en-US" sz="1600" dirty="0"/>
          </a:p>
          <a:p>
            <a:pPr marL="225425" indent="-50800">
              <a:buFont typeface="Arial" pitchFamily="34" charset="0"/>
              <a:buChar char="•"/>
            </a:pPr>
            <a:r>
              <a:rPr lang="en-US" sz="1600" dirty="0" smtClean="0"/>
              <a:t>Readout </a:t>
            </a:r>
            <a:r>
              <a:rPr lang="en-US" sz="1600" dirty="0"/>
              <a:t>electronics ~30ft away, “warm”</a:t>
            </a:r>
          </a:p>
          <a:p>
            <a:r>
              <a:rPr lang="en-US" sz="1600" dirty="0"/>
              <a:t>•“Fast”</a:t>
            </a:r>
          </a:p>
          <a:p>
            <a:pPr marL="285750" indent="-111125">
              <a:buFont typeface="Arial" pitchFamily="34" charset="0"/>
              <a:buChar char="•"/>
            </a:pPr>
            <a:r>
              <a:rPr lang="en-US" sz="1600" dirty="0" smtClean="0"/>
              <a:t>Single </a:t>
            </a:r>
            <a:r>
              <a:rPr lang="en-US" sz="1600" dirty="0"/>
              <a:t>photon detection</a:t>
            </a:r>
          </a:p>
          <a:p>
            <a:pPr marL="285750" indent="-111125">
              <a:buFont typeface="Arial" pitchFamily="34" charset="0"/>
              <a:buChar char="•"/>
            </a:pPr>
            <a:r>
              <a:rPr lang="en-US" sz="1600" dirty="0" smtClean="0"/>
              <a:t>Potentially </a:t>
            </a:r>
            <a:r>
              <a:rPr lang="en-US" sz="1600" dirty="0"/>
              <a:t>measure photon energy</a:t>
            </a:r>
          </a:p>
          <a:p>
            <a:pPr marL="285750" indent="-111125">
              <a:buFont typeface="Arial" pitchFamily="34" charset="0"/>
              <a:buChar char="•"/>
            </a:pPr>
            <a:r>
              <a:rPr lang="en-US" sz="1600" dirty="0" smtClean="0"/>
              <a:t>Preamp </a:t>
            </a:r>
            <a:r>
              <a:rPr lang="en-US" sz="1600" dirty="0"/>
              <a:t>near sensor … “cold</a:t>
            </a:r>
            <a:r>
              <a:rPr lang="en-US" sz="1600" dirty="0" smtClean="0"/>
              <a:t>”</a:t>
            </a:r>
          </a:p>
          <a:p>
            <a:r>
              <a:rPr lang="en-US" sz="1600" dirty="0" smtClean="0"/>
              <a:t>Primary issue: reliability and reproducibility</a:t>
            </a:r>
          </a:p>
        </p:txBody>
      </p:sp>
    </p:spTree>
    <p:extLst>
      <p:ext uri="{BB962C8B-B14F-4D97-AF65-F5344CB8AC3E}">
        <p14:creationId xmlns:p14="http://schemas.microsoft.com/office/powerpoint/2010/main" val="339147312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9846</TotalTime>
  <Words>654</Words>
  <Application>Microsoft Office PowerPoint</Application>
  <PresentationFormat>On-screen Show (4:3)</PresentationFormat>
  <Paragraphs>101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Default Design</vt:lpstr>
      <vt:lpstr>Office Theme</vt:lpstr>
      <vt:lpstr>Worksheet</vt:lpstr>
      <vt:lpstr>Americas Report</vt:lpstr>
      <vt:lpstr>JLab Status</vt:lpstr>
      <vt:lpstr>9-cell Cavities</vt:lpstr>
      <vt:lpstr>Instrumentations for  Quench and Field Emission Studies</vt:lpstr>
      <vt:lpstr>FNAL/ANL Update</vt:lpstr>
      <vt:lpstr>TB9AES013 quench location</vt:lpstr>
      <vt:lpstr>Scenario 1: “best performance” CM2</vt:lpstr>
      <vt:lpstr>FNAL field emission studies</vt:lpstr>
      <vt:lpstr>PowerPoint Presentation</vt:lpstr>
    </vt:vector>
  </TitlesOfParts>
  <Company> 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9-cell cavity coordination</dc:title>
  <dc:creator>ginsburg</dc:creator>
  <cp:lastModifiedBy>ginsburg</cp:lastModifiedBy>
  <cp:revision>730</cp:revision>
  <dcterms:created xsi:type="dcterms:W3CDTF">2010-01-27T16:22:12Z</dcterms:created>
  <dcterms:modified xsi:type="dcterms:W3CDTF">2011-06-07T11:54:12Z</dcterms:modified>
</cp:coreProperties>
</file>