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9" autoAdjust="0"/>
    <p:restoredTop sz="86429" autoAdjust="0"/>
  </p:normalViewPr>
  <p:slideViewPr>
    <p:cSldViewPr>
      <p:cViewPr varScale="1">
        <p:scale>
          <a:sx n="76" d="100"/>
          <a:sy n="76" d="100"/>
        </p:scale>
        <p:origin x="-4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EE642-C9F1-4DBE-A72D-5147412CD33B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7F12E-54D7-47BD-9F6C-0C7D7004B4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7F12E-54D7-47BD-9F6C-0C7D7004B48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7F12E-54D7-47BD-9F6C-0C7D7004B48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7F12E-54D7-47BD-9F6C-0C7D7004B48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5657A-9577-4677-B17D-6187D77EAC3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EB18D-CC3F-4383-B9E0-3FDC414C0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Dark Current in high gradient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Field emitted current shows non-linear increase as gradient is raised – roughly following ‘Fowler-</a:t>
            </a:r>
            <a:r>
              <a:rPr lang="en-US" dirty="0" err="1" smtClean="0"/>
              <a:t>Nordheim</a:t>
            </a:r>
            <a:r>
              <a:rPr lang="en-US" dirty="0" smtClean="0"/>
              <a:t>’ scheme.</a:t>
            </a:r>
          </a:p>
          <a:p>
            <a:r>
              <a:rPr lang="en-US" dirty="0" smtClean="0"/>
              <a:t>Field emission sites are defects: (e.g. scratches) or contaminants.</a:t>
            </a:r>
          </a:p>
          <a:p>
            <a:r>
              <a:rPr lang="en-US" dirty="0" smtClean="0"/>
              <a:t>A field emission point is a ‘diode’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dark current is ‘bunched’</a:t>
            </a:r>
          </a:p>
          <a:p>
            <a:r>
              <a:rPr lang="en-US" dirty="0" smtClean="0">
                <a:sym typeface="Wingdings" pitchFamily="2" charset="2"/>
              </a:rPr>
              <a:t>A bunched beam will radiate harmonics of the fundamental (up to </a:t>
            </a:r>
            <a:r>
              <a:rPr lang="el-GR" dirty="0" smtClean="0">
                <a:sym typeface="Wingdings" pitchFamily="2" charset="2"/>
              </a:rPr>
              <a:t>ω</a:t>
            </a:r>
            <a:r>
              <a:rPr lang="en-US" dirty="0" smtClean="0">
                <a:sym typeface="Wingdings" pitchFamily="2" charset="2"/>
              </a:rPr>
              <a:t> ~ 1/bunch length)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76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/ 3</a:t>
            </a:r>
            <a:r>
              <a:rPr lang="en-US" baseline="30000" dirty="0" smtClean="0"/>
              <a:t>rd</a:t>
            </a:r>
            <a:r>
              <a:rPr lang="en-US" dirty="0" smtClean="0"/>
              <a:t> harmonic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886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Experiment:</a:t>
            </a:r>
          </a:p>
          <a:p>
            <a:pPr lvl="1"/>
            <a:r>
              <a:rPr lang="en-US" dirty="0" smtClean="0"/>
              <a:t>compare amplitude of harmonics above &amp; below the FE threshold</a:t>
            </a:r>
          </a:p>
          <a:p>
            <a:r>
              <a:rPr lang="en-US" dirty="0" smtClean="0"/>
              <a:t>Check both HOM pickups and field probe for 2.6 / 3.9 GHz</a:t>
            </a:r>
          </a:p>
          <a:p>
            <a:pPr lvl="1"/>
            <a:r>
              <a:rPr lang="en-US" dirty="0" smtClean="0"/>
              <a:t>cavity 7 (PXFEL3) CMTB appears to have been contaminated (string </a:t>
            </a:r>
            <a:r>
              <a:rPr lang="en-US" dirty="0" err="1" smtClean="0"/>
              <a:t>assy</a:t>
            </a:r>
            <a:r>
              <a:rPr lang="en-US" dirty="0" smtClean="0"/>
              <a:t>?)  </a:t>
            </a:r>
            <a:r>
              <a:rPr lang="en-US" dirty="0" smtClean="0">
                <a:sym typeface="Wingdings" pitchFamily="2" charset="2"/>
              </a:rPr>
              <a:t> low FE </a:t>
            </a:r>
            <a:r>
              <a:rPr lang="en-US" dirty="0" err="1" smtClean="0">
                <a:sym typeface="Wingdings" pitchFamily="2" charset="2"/>
              </a:rPr>
              <a:t>thres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 signal easily seen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4" descr="CM1_coupler_map"/>
          <p:cNvPicPr>
            <a:picLocks noChangeAspect="1" noChangeArrowheads="1"/>
          </p:cNvPicPr>
          <p:nvPr/>
        </p:nvPicPr>
        <p:blipFill>
          <a:blip r:embed="rId3"/>
          <a:srcRect l="49273" t="57333" r="13006" b="4000"/>
          <a:stretch>
            <a:fillRect/>
          </a:stretch>
        </p:blipFill>
        <p:spPr bwMode="auto">
          <a:xfrm>
            <a:off x="4038600" y="457200"/>
            <a:ext cx="3888828" cy="5638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86600" y="533400"/>
            <a:ext cx="729687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fp</a:t>
            </a:r>
            <a:endParaRPr lang="en-US" dirty="0" smtClean="0"/>
          </a:p>
          <a:p>
            <a:r>
              <a:rPr lang="en-US" dirty="0" smtClean="0"/>
              <a:t>hom2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hom1</a:t>
            </a:r>
          </a:p>
          <a:p>
            <a:endParaRPr lang="en-US" dirty="0" smtClean="0"/>
          </a:p>
          <a:p>
            <a:r>
              <a:rPr lang="en-US" dirty="0" err="1" smtClean="0"/>
              <a:t>fp</a:t>
            </a:r>
            <a:endParaRPr lang="en-US" dirty="0" smtClean="0"/>
          </a:p>
          <a:p>
            <a:r>
              <a:rPr lang="en-US" dirty="0" smtClean="0"/>
              <a:t>hom2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hom1</a:t>
            </a:r>
          </a:p>
          <a:p>
            <a:endParaRPr lang="en-US" dirty="0" smtClean="0"/>
          </a:p>
          <a:p>
            <a:r>
              <a:rPr lang="en-US" dirty="0" err="1" smtClean="0"/>
              <a:t>fp</a:t>
            </a:r>
            <a:endParaRPr lang="en-US" dirty="0" smtClean="0"/>
          </a:p>
          <a:p>
            <a:r>
              <a:rPr lang="en-US" dirty="0" smtClean="0"/>
              <a:t>hom2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hom1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010400" y="2438400"/>
            <a:ext cx="6096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010400" y="4037012"/>
            <a:ext cx="6096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791200" y="2438400"/>
            <a:ext cx="1447800" cy="16002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7315200" y="3124200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0800000" flipV="1">
            <a:off x="8001000" y="2810469"/>
            <a:ext cx="1371600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Cavity 7 – low FE threshold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/3</a:t>
            </a:r>
            <a:r>
              <a:rPr lang="en-US" baseline="30000" dirty="0" smtClean="0"/>
              <a:t>rd</a:t>
            </a:r>
            <a:r>
              <a:rPr lang="en-US" dirty="0" smtClean="0"/>
              <a:t> harmonic change: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733040"/>
          <a:ext cx="82296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Voltage</a:t>
                      </a:r>
                      <a:r>
                        <a:rPr lang="en-US" baseline="0" dirty="0" smtClean="0"/>
                        <a:t> increase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Cav6 HOM1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Cav7 – FP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Cav7 – HOM2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Cav7 – HOM1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Cav8 FP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2.6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8db (x2.5)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8dB (x2.5)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3dB (x1.5)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-4dB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3.9GHz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 dB (x7.5)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-7.5dB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3dB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above – below FE threshold:</a:t>
            </a:r>
          </a:p>
          <a:p>
            <a:pPr lvl="1"/>
            <a:r>
              <a:rPr lang="en-US" dirty="0" smtClean="0"/>
              <a:t>requires a change Klystron output by</a:t>
            </a:r>
            <a:r>
              <a:rPr lang="en-US" baseline="0" dirty="0" smtClean="0"/>
              <a:t> 20%</a:t>
            </a:r>
          </a:p>
          <a:p>
            <a:pPr lvl="1"/>
            <a:endParaRPr lang="en-US" baseline="0" dirty="0" smtClean="0"/>
          </a:p>
          <a:p>
            <a:pPr lvl="1"/>
            <a:endParaRPr lang="en-US" baseline="0" dirty="0" smtClean="0"/>
          </a:p>
          <a:p>
            <a:pPr lvl="1"/>
            <a:endParaRPr lang="en-US" baseline="0" dirty="0" smtClean="0"/>
          </a:p>
          <a:p>
            <a:pPr lvl="1"/>
            <a:endParaRPr lang="en-US" baseline="0" dirty="0" smtClean="0"/>
          </a:p>
          <a:p>
            <a:pPr lvl="1"/>
            <a:endParaRPr lang="en-US" baseline="0" dirty="0" smtClean="0"/>
          </a:p>
          <a:p>
            <a:pPr lvl="0"/>
            <a:r>
              <a:rPr lang="en-US" dirty="0" smtClean="0"/>
              <a:t>Conclusion: </a:t>
            </a:r>
          </a:p>
          <a:p>
            <a:pPr lvl="1"/>
            <a:r>
              <a:rPr lang="en-US" dirty="0" smtClean="0"/>
              <a:t>a strong signal;</a:t>
            </a:r>
            <a:r>
              <a:rPr lang="en-US" baseline="0" dirty="0" smtClean="0"/>
              <a:t> seems to respond above/below FE</a:t>
            </a:r>
          </a:p>
          <a:p>
            <a:pPr lvl="1"/>
            <a:r>
              <a:rPr lang="en-US" baseline="0" dirty="0" smtClean="0"/>
              <a:t>but questions (modeling needed): </a:t>
            </a:r>
          </a:p>
          <a:p>
            <a:pPr lvl="2"/>
            <a:r>
              <a:rPr lang="en-US" baseline="0" dirty="0" smtClean="0"/>
              <a:t>2.6/3.9; </a:t>
            </a:r>
          </a:p>
          <a:p>
            <a:pPr lvl="2"/>
            <a:r>
              <a:rPr lang="en-US" baseline="0" dirty="0" smtClean="0"/>
              <a:t>reduction (Cav7-Hom1)?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226</Words>
  <Application>Microsoft Office PowerPoint</Application>
  <PresentationFormat>On-screen Show (4:3)</PresentationFormat>
  <Paragraphs>65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Dark Current in high gradient cavities</vt:lpstr>
      <vt:lpstr>2nd / 3rd harmonic</vt:lpstr>
      <vt:lpstr>2nd/3rd harmonic change: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Current in high gradient cavities</dc:title>
  <dc:creator>mcrec</dc:creator>
  <cp:lastModifiedBy>mcrec</cp:lastModifiedBy>
  <cp:revision>6</cp:revision>
  <dcterms:created xsi:type="dcterms:W3CDTF">2011-06-06T12:06:39Z</dcterms:created>
  <dcterms:modified xsi:type="dcterms:W3CDTF">2011-06-06T14:17:12Z</dcterms:modified>
</cp:coreProperties>
</file>