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66" r:id="rId5"/>
    <p:sldId id="260" r:id="rId6"/>
    <p:sldId id="261" r:id="rId7"/>
    <p:sldId id="262" r:id="rId8"/>
    <p:sldId id="264" r:id="rId9"/>
    <p:sldId id="265" r:id="rId10"/>
    <p:sldId id="263" r:id="rId11"/>
    <p:sldId id="259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92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IP%20Feedback%20Study\tentative%20cal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Diagram</a:t>
            </a:r>
            <a:r>
              <a:rPr lang="en-GB" baseline="0"/>
              <a:t> of Objects Around IP from Mad</a:t>
            </a:r>
            <a:endParaRPr lang="en-GB"/>
          </a:p>
        </c:rich>
      </c:tx>
      <c:layout/>
      <c:overlay val="1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none"/>
          </c:marker>
          <c:errBars>
            <c:errDir val="y"/>
            <c:errBarType val="both"/>
            <c:errValType val="fixedVal"/>
            <c:noEndCap val="1"/>
            <c:val val="1"/>
            <c:spPr>
              <a:ln>
                <a:solidFill>
                  <a:schemeClr val="accent1"/>
                </a:solidFill>
              </a:ln>
            </c:spPr>
          </c:errBars>
          <c:xVal>
            <c:numRef>
              <c:f>Sheet1!$P$2:$P$15</c:f>
              <c:numCache>
                <c:formatCode>General</c:formatCode>
                <c:ptCount val="14"/>
                <c:pt idx="0">
                  <c:v>-1.8250000000000028</c:v>
                </c:pt>
                <c:pt idx="1">
                  <c:v>-1.8000000000000114</c:v>
                </c:pt>
                <c:pt idx="2">
                  <c:v>-1.7750000000000057</c:v>
                </c:pt>
                <c:pt idx="3">
                  <c:v>-1.34375</c:v>
                </c:pt>
                <c:pt idx="4">
                  <c:v>-1.2250000000000085</c:v>
                </c:pt>
                <c:pt idx="5">
                  <c:v>-1.1062500000000028</c:v>
                </c:pt>
                <c:pt idx="6">
                  <c:v>-0.88100000000000023</c:v>
                </c:pt>
                <c:pt idx="7">
                  <c:v>-0.42700000000000671</c:v>
                </c:pt>
                <c:pt idx="8">
                  <c:v>-0.15120000000000289</c:v>
                </c:pt>
                <c:pt idx="9">
                  <c:v>-7.0199999999999818E-2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xVal>
          <c:yVal>
            <c:numRef>
              <c:f>Sheet1!$L$1:$L$15</c:f>
              <c:numCache>
                <c:formatCode>General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errBars>
            <c:errDir val="y"/>
            <c:errBarType val="both"/>
            <c:errValType val="fixedVal"/>
            <c:noEndCap val="1"/>
            <c:val val="1"/>
            <c:spPr>
              <a:ln>
                <a:solidFill>
                  <a:schemeClr val="accent2"/>
                </a:solidFill>
              </a:ln>
            </c:spPr>
          </c:errBars>
          <c:xVal>
            <c:numRef>
              <c:f>Sheet1!$P$14</c:f>
              <c:numCache>
                <c:formatCode>General</c:formatCode>
                <c:ptCount val="1"/>
                <c:pt idx="0">
                  <c:v>0</c:v>
                </c:pt>
              </c:numCache>
            </c:numRef>
          </c:xVal>
          <c:yVal>
            <c:numRef>
              <c:f>Sheet1!$M$14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277376"/>
        <c:axId val="114886144"/>
      </c:scatterChart>
      <c:valAx>
        <c:axId val="114277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Distance</a:t>
                </a:r>
                <a:r>
                  <a:rPr lang="en-GB" baseline="0"/>
                  <a:t> from IP (m)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4886144"/>
        <c:crosses val="autoZero"/>
        <c:crossBetween val="midCat"/>
      </c:valAx>
      <c:valAx>
        <c:axId val="114886144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extTo"/>
        <c:crossAx val="11427737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09/06/2011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808410" y="1844824"/>
            <a:ext cx="7435998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Initial IP Feedback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17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3" y="1600200"/>
            <a:ext cx="8821612" cy="4525963"/>
          </a:xfrm>
        </p:spPr>
        <p:txBody>
          <a:bodyPr/>
          <a:lstStyle/>
          <a:p>
            <a:r>
              <a:rPr lang="en-GB" dirty="0" smtClean="0"/>
              <a:t>Assume 15cm </a:t>
            </a:r>
            <a:r>
              <a:rPr lang="en-GB" dirty="0" err="1" smtClean="0"/>
              <a:t>stripline</a:t>
            </a:r>
            <a:r>
              <a:rPr lang="en-GB" dirty="0" smtClean="0"/>
              <a:t> kicker.</a:t>
            </a:r>
          </a:p>
          <a:p>
            <a:r>
              <a:rPr lang="en-GB" dirty="0" smtClean="0"/>
              <a:t>There are several places where this could fit in</a:t>
            </a:r>
          </a:p>
          <a:p>
            <a:r>
              <a:rPr lang="en-GB" dirty="0" smtClean="0"/>
              <a:t>Assume 10mm aperture (max jitter 200</a:t>
            </a:r>
            <a:r>
              <a:rPr lang="el-GR" dirty="0" smtClean="0">
                <a:latin typeface="Calibri"/>
                <a:cs typeface="Calibri"/>
              </a:rPr>
              <a:t>μ</a:t>
            </a:r>
            <a:r>
              <a:rPr lang="en-GB" dirty="0" smtClean="0">
                <a:latin typeface="Calibri"/>
                <a:cs typeface="Calibri"/>
              </a:rPr>
              <a:t>m)</a:t>
            </a:r>
          </a:p>
          <a:p>
            <a:r>
              <a:rPr lang="en-GB" dirty="0" smtClean="0">
                <a:latin typeface="Calibri"/>
                <a:cs typeface="Calibri"/>
              </a:rPr>
              <a:t>Using basic approximation for kicker power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Strips surround by uniform dielectric so Linear field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Match so it can be terminated into 50 Ohms</a:t>
            </a:r>
          </a:p>
          <a:p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47664" y="130622"/>
            <a:ext cx="612068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IP Feedback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25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30622"/>
            <a:ext cx="612068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IP Feedback Study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960" cy="580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7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30622"/>
            <a:ext cx="612068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IP Feedback Study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96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58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1" y="1600200"/>
            <a:ext cx="8821613" cy="4525963"/>
          </a:xfrm>
        </p:spPr>
        <p:txBody>
          <a:bodyPr/>
          <a:lstStyle/>
          <a:p>
            <a:r>
              <a:rPr lang="en-GB" dirty="0" smtClean="0"/>
              <a:t>The IP feedback system would correct jitter nr IP</a:t>
            </a:r>
          </a:p>
          <a:p>
            <a:r>
              <a:rPr lang="en-GB" dirty="0" smtClean="0"/>
              <a:t>To calculate the required power for such a system</a:t>
            </a:r>
          </a:p>
          <a:p>
            <a:pPr lvl="1"/>
            <a:r>
              <a:rPr lang="en-GB" dirty="0" smtClean="0"/>
              <a:t>Need to know the jitter around the IP</a:t>
            </a:r>
          </a:p>
          <a:p>
            <a:pPr lvl="1"/>
            <a:r>
              <a:rPr lang="en-GB" dirty="0"/>
              <a:t>Need to know kicker </a:t>
            </a:r>
            <a:r>
              <a:rPr lang="en-GB" dirty="0" smtClean="0"/>
              <a:t>specifics</a:t>
            </a:r>
          </a:p>
          <a:p>
            <a:r>
              <a:rPr lang="en-GB" dirty="0" smtClean="0"/>
              <a:t>Stewart says the jitter scales with the </a:t>
            </a:r>
            <a:r>
              <a:rPr lang="el-GR" dirty="0" smtClean="0">
                <a:latin typeface="Calibri"/>
                <a:cs typeface="Calibri"/>
              </a:rPr>
              <a:t>β</a:t>
            </a:r>
            <a:r>
              <a:rPr lang="en-GB" dirty="0" smtClean="0">
                <a:latin typeface="Calibri"/>
                <a:cs typeface="Calibri"/>
              </a:rPr>
              <a:t> </a:t>
            </a:r>
            <a:r>
              <a:rPr lang="en-GB" dirty="0" err="1" smtClean="0"/>
              <a:t>func</a:t>
            </a:r>
            <a:r>
              <a:rPr lang="en-GB" dirty="0" smtClean="0"/>
              <a:t>.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Initial IP Feedback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74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47664" y="130622"/>
            <a:ext cx="612068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Initial IP Feedback Study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56" y="767008"/>
            <a:ext cx="8028384" cy="580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9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30622"/>
            <a:ext cx="612068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IP Feedback Study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96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704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30622"/>
            <a:ext cx="612068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IP Feedback Study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764705"/>
            <a:ext cx="8640961" cy="5809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7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30622"/>
            <a:ext cx="612068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IP Feedback Study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>
                <a:latin typeface="Calibri" pitchFamily="34" charset="0"/>
              </a:rPr>
              <a:t>6</a:t>
            </a:r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96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7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30622"/>
            <a:ext cx="612068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IP Feedback Study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>
                <a:latin typeface="Calibri" pitchFamily="34" charset="0"/>
              </a:rPr>
              <a:t>7</a:t>
            </a:r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764704"/>
            <a:ext cx="8640961" cy="5809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17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47664" y="130622"/>
            <a:ext cx="612068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IP Feedback Study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" y="1340768"/>
            <a:ext cx="914400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2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09 June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47664" y="130622"/>
            <a:ext cx="612068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IP Feedback Study</a:t>
            </a:r>
            <a:endParaRPr lang="en-GB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7265566"/>
              </p:ext>
            </p:extLst>
          </p:nvPr>
        </p:nvGraphicFramePr>
        <p:xfrm>
          <a:off x="179511" y="980728"/>
          <a:ext cx="8821613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139952" y="1484784"/>
            <a:ext cx="500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FF Quad                 C Band Cavity       IP BPMs 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3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230</Words>
  <Application>Microsoft Office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Initial IP Feedback Study</vt:lpstr>
      <vt:lpstr>Initial IP Feedback Study</vt:lpstr>
      <vt:lpstr>Initial IP Feedback Study</vt:lpstr>
      <vt:lpstr>Initial IP Feedback Study</vt:lpstr>
      <vt:lpstr>Initial IP Feedback Study</vt:lpstr>
      <vt:lpstr>Initial IP Feedback Study</vt:lpstr>
      <vt:lpstr>Initial IP Feedback Study</vt:lpstr>
      <vt:lpstr>Initial IP Feedback Study</vt:lpstr>
      <vt:lpstr>Initial IP Feedback Study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21</cp:revision>
  <dcterms:created xsi:type="dcterms:W3CDTF">2011-03-24T11:41:11Z</dcterms:created>
  <dcterms:modified xsi:type="dcterms:W3CDTF">2011-06-10T09:02:58Z</dcterms:modified>
</cp:coreProperties>
</file>