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03" r:id="rId2"/>
    <p:sldId id="298" r:id="rId3"/>
    <p:sldId id="304" r:id="rId4"/>
    <p:sldId id="302" r:id="rId5"/>
    <p:sldId id="305" r:id="rId6"/>
    <p:sldId id="306" r:id="rId7"/>
    <p:sldId id="307" r:id="rId8"/>
    <p:sldId id="308" r:id="rId9"/>
    <p:sldId id="309" r:id="rId10"/>
    <p:sldId id="301" r:id="rId11"/>
    <p:sldId id="310" r:id="rId12"/>
    <p:sldId id="30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21586" autoAdjust="0"/>
    <p:restoredTop sz="86414" autoAdjust="0"/>
  </p:normalViewPr>
  <p:slideViewPr>
    <p:cSldViewPr snapToGrid="0" snapToObjects="1">
      <p:cViewPr varScale="1">
        <p:scale>
          <a:sx n="117" d="100"/>
          <a:sy n="117" d="100"/>
        </p:scale>
        <p:origin x="-704" y="-104"/>
      </p:cViewPr>
      <p:guideLst>
        <p:guide orient="horz" pos="215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711B8-B019-D749-91E6-BFBE3034BD98}" type="datetimeFigureOut">
              <a:rPr lang="en-US" smtClean="0"/>
              <a:t>15.06.11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ACAFFF-4D75-2A4F-A8CA-91D9B254D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9187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536C9-BEEA-9F47-B0F0-85B97911FD09}" type="datetimeFigureOut">
              <a:rPr lang="en-US" smtClean="0"/>
              <a:pPr/>
              <a:t>15.06.11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439E7-54DC-D940-8397-267743712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965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03499" y="6400800"/>
            <a:ext cx="386291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PM Report - AS TAGL webex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ilcagenda.linearcollider.org/conferenceDisplay.py?confId=508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PM Report – AS WebEx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PAC review – 18-19 May Taiwan</a:t>
            </a:r>
          </a:p>
          <a:p>
            <a:endParaRPr lang="en-GB" dirty="0" smtClean="0"/>
          </a:p>
          <a:p>
            <a:r>
              <a:rPr lang="en-GB" dirty="0" smtClean="0"/>
              <a:t>Baseline Technical Reviews (BTRs)</a:t>
            </a:r>
          </a:p>
          <a:p>
            <a:endParaRPr lang="en-GB" dirty="0"/>
          </a:p>
          <a:p>
            <a:r>
              <a:rPr lang="en-GB" dirty="0" smtClean="0"/>
              <a:t>AD&amp;I Meetings</a:t>
            </a:r>
          </a:p>
          <a:p>
            <a:endParaRPr lang="en-GB" dirty="0"/>
          </a:p>
          <a:p>
            <a:r>
              <a:rPr lang="en-GB" dirty="0" err="1" smtClean="0"/>
              <a:t>TeV</a:t>
            </a:r>
            <a:r>
              <a:rPr lang="en-GB" dirty="0" smtClean="0"/>
              <a:t> Upgrade ‘homework’ (August 17 AD&amp;I meeting)</a:t>
            </a:r>
          </a:p>
          <a:p>
            <a:endParaRPr lang="en-GB" dirty="0" smtClean="0"/>
          </a:p>
          <a:p>
            <a:r>
              <a:rPr lang="en-GB" dirty="0"/>
              <a:t>TDR </a:t>
            </a:r>
            <a:r>
              <a:rPr lang="en-GB" dirty="0" smtClean="0"/>
              <a:t>Outline (update)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Calendar / AOB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PM Report - AS TAGL </a:t>
            </a:r>
            <a:r>
              <a:rPr lang="en-US" dirty="0" err="1" smtClean="0"/>
              <a:t>webex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597380"/>
      </p:ext>
    </p:extLst>
  </p:cSld>
  <p:clrMapOvr>
    <a:masterClrMapping/>
  </p:clrMapOvr>
  <p:transition xmlns:p14="http://schemas.microsoft.com/office/powerpoint/2010/main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</a:t>
            </a:r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1: R&amp;D Summary</a:t>
            </a:r>
          </a:p>
          <a:p>
            <a:pPr lvl="1"/>
            <a:r>
              <a:rPr lang="en-US" dirty="0" smtClean="0"/>
              <a:t>Interim Report Chapters 1-3</a:t>
            </a:r>
          </a:p>
          <a:p>
            <a:r>
              <a:rPr lang="en-US" dirty="0" smtClean="0"/>
              <a:t>Part 2: Reference Design</a:t>
            </a:r>
          </a:p>
          <a:p>
            <a:pPr lvl="1"/>
            <a:r>
              <a:rPr lang="en-US" dirty="0" smtClean="0"/>
              <a:t>organized per Accelerator System</a:t>
            </a:r>
          </a:p>
          <a:p>
            <a:pPr lvl="1"/>
            <a:r>
              <a:rPr lang="en-US" dirty="0" smtClean="0"/>
              <a:t>includes TeV</a:t>
            </a:r>
          </a:p>
          <a:p>
            <a:pPr lvl="1"/>
            <a:r>
              <a:rPr lang="en-US" dirty="0" smtClean="0"/>
              <a:t>includes Cost and Schedule</a:t>
            </a:r>
          </a:p>
          <a:p>
            <a:r>
              <a:rPr lang="en-US" dirty="0" smtClean="0"/>
              <a:t>Part 3: Risk Analysis and post 2012 work</a:t>
            </a:r>
          </a:p>
          <a:p>
            <a:pPr lvl="1"/>
            <a:r>
              <a:rPr lang="en-US" dirty="0" smtClean="0"/>
              <a:t>R &amp; D, Project Engineering and Risk Analysis</a:t>
            </a:r>
          </a:p>
          <a:p>
            <a:r>
              <a:rPr lang="en-US" dirty="0" smtClean="0"/>
              <a:t>Part 4: Project Implementation Plan</a:t>
            </a:r>
          </a:p>
          <a:p>
            <a:pPr lvl="1"/>
            <a:r>
              <a:rPr lang="en-US" dirty="0" smtClean="0"/>
              <a:t>Harrison and ILC-EC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</a:t>
            </a:r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1: R&amp;D Summary</a:t>
            </a:r>
          </a:p>
          <a:p>
            <a:pPr lvl="1"/>
            <a:r>
              <a:rPr lang="en-US" dirty="0" smtClean="0"/>
              <a:t>Interim Report Chapters 1-3</a:t>
            </a:r>
          </a:p>
          <a:p>
            <a:r>
              <a:rPr lang="en-US" dirty="0" smtClean="0"/>
              <a:t>Part 2: Reference Design</a:t>
            </a:r>
          </a:p>
          <a:p>
            <a:pPr lvl="1"/>
            <a:r>
              <a:rPr lang="en-US" dirty="0" smtClean="0"/>
              <a:t>organized per Accelerator System</a:t>
            </a:r>
          </a:p>
          <a:p>
            <a:pPr lvl="1"/>
            <a:r>
              <a:rPr lang="en-US" dirty="0" smtClean="0"/>
              <a:t>includes TeV</a:t>
            </a:r>
          </a:p>
          <a:p>
            <a:pPr lvl="1"/>
            <a:r>
              <a:rPr lang="en-US" dirty="0" smtClean="0"/>
              <a:t>includes Cost and Schedule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Part 3: Risk Analysis and post 2012 work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R &amp; D, Project Engineering and Risk Analysis</a:t>
            </a:r>
          </a:p>
          <a:p>
            <a:r>
              <a:rPr lang="en-US" dirty="0" smtClean="0"/>
              <a:t>Part </a:t>
            </a:r>
            <a:r>
              <a:rPr lang="en-US" dirty="0" smtClean="0"/>
              <a:t>3: </a:t>
            </a:r>
            <a:r>
              <a:rPr lang="en-US" dirty="0" smtClean="0"/>
              <a:t>Project Implementation Plan</a:t>
            </a:r>
          </a:p>
          <a:p>
            <a:pPr lvl="1"/>
            <a:r>
              <a:rPr lang="en-US" dirty="0" smtClean="0"/>
              <a:t>Harrison and ILC-EC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2171005" y="4157679"/>
            <a:ext cx="2735465" cy="57534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" name="Straight Arrow Connector 11"/>
          <p:cNvCxnSpPr>
            <a:stCxn id="7" idx="0"/>
          </p:cNvCxnSpPr>
          <p:nvPr/>
        </p:nvCxnSpPr>
        <p:spPr bwMode="auto">
          <a:xfrm flipH="1" flipV="1">
            <a:off x="3462752" y="2735601"/>
            <a:ext cx="75986" cy="14220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Oval 12"/>
          <p:cNvSpPr/>
          <p:nvPr/>
        </p:nvSpPr>
        <p:spPr bwMode="auto">
          <a:xfrm>
            <a:off x="5275971" y="4157679"/>
            <a:ext cx="2735465" cy="57534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 bwMode="auto">
          <a:xfrm flipH="1" flipV="1">
            <a:off x="4276880" y="1834591"/>
            <a:ext cx="2366824" cy="2323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303590" y="1291812"/>
            <a:ext cx="2434703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Final outline (including next-level sections by mid-summer)</a:t>
            </a:r>
          </a:p>
          <a:p>
            <a:r>
              <a:rPr lang="en-GB" dirty="0" smtClean="0"/>
              <a:t>Begin work at LCWS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366818"/>
      </p:ext>
    </p:extLst>
  </p:cSld>
  <p:clrMapOvr>
    <a:masterClrMapping/>
  </p:clrMapOvr>
  <p:transition xmlns:p14="http://schemas.microsoft.com/office/powerpoint/2010/main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– 2011/12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68088"/>
            <a:ext cx="8575110" cy="50292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DR </a:t>
            </a:r>
            <a:r>
              <a:rPr lang="en-US" dirty="0" smtClean="0">
                <a:solidFill>
                  <a:srgbClr val="0000FF"/>
                </a:solidFill>
              </a:rPr>
              <a:t>BTR	workshop</a:t>
            </a:r>
            <a:r>
              <a:rPr lang="en-US" dirty="0" smtClean="0">
                <a:solidFill>
                  <a:srgbClr val="0000FF"/>
                </a:solidFill>
              </a:rPr>
              <a:t>				7-8 July</a:t>
            </a:r>
          </a:p>
          <a:p>
            <a:r>
              <a:rPr lang="en-US" dirty="0" smtClean="0"/>
              <a:t>EC face-to-face 				19-20 July</a:t>
            </a:r>
          </a:p>
          <a:p>
            <a:r>
              <a:rPr lang="en-US" dirty="0" smtClean="0"/>
              <a:t>TDR </a:t>
            </a:r>
            <a:r>
              <a:rPr lang="en-US" dirty="0" smtClean="0"/>
              <a:t>Costing		</a:t>
            </a:r>
            <a:r>
              <a:rPr lang="en-US" dirty="0" smtClean="0"/>
              <a:t>			</a:t>
            </a:r>
            <a:r>
              <a:rPr lang="en-US" dirty="0" smtClean="0"/>
              <a:t>20</a:t>
            </a:r>
            <a:r>
              <a:rPr lang="en-US" dirty="0" smtClean="0"/>
              <a:t>-21 July</a:t>
            </a:r>
          </a:p>
          <a:p>
            <a:r>
              <a:rPr lang="en-US" dirty="0" smtClean="0"/>
              <a:t>SRF11 satellite meeting - industrial	24 July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IPAC11						4-9 Sept</a:t>
            </a:r>
          </a:p>
          <a:p>
            <a:r>
              <a:rPr lang="en-US" dirty="0" smtClean="0"/>
              <a:t>LCWS11	</a:t>
            </a:r>
            <a:r>
              <a:rPr lang="en-US" dirty="0" smtClean="0"/>
              <a:t>(ILC-CLIC workshop)</a:t>
            </a:r>
            <a:r>
              <a:rPr lang="en-US" dirty="0" smtClean="0"/>
              <a:t>		</a:t>
            </a:r>
            <a:r>
              <a:rPr lang="en-US" dirty="0" smtClean="0"/>
              <a:t>26</a:t>
            </a:r>
            <a:r>
              <a:rPr lang="en-US" dirty="0" smtClean="0"/>
              <a:t>-30 Sept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RTML/Sources/BDS BTR			</a:t>
            </a:r>
            <a:r>
              <a:rPr lang="en-US" dirty="0" smtClean="0">
                <a:solidFill>
                  <a:srgbClr val="0000FF"/>
                </a:solidFill>
              </a:rPr>
              <a:t>24</a:t>
            </a:r>
            <a:r>
              <a:rPr lang="en-US" dirty="0">
                <a:solidFill>
                  <a:srgbClr val="0000FF"/>
                </a:solidFill>
              </a:rPr>
              <a:t>-28 </a:t>
            </a:r>
            <a:r>
              <a:rPr lang="en-US" dirty="0" smtClean="0">
                <a:solidFill>
                  <a:srgbClr val="0000FF"/>
                </a:solidFill>
              </a:rPr>
              <a:t>Oct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workshop </a:t>
            </a:r>
            <a:r>
              <a:rPr lang="en-US" dirty="0" smtClean="0">
                <a:solidFill>
                  <a:srgbClr val="0000FF"/>
                </a:solidFill>
              </a:rPr>
              <a:t>DESY</a:t>
            </a:r>
            <a:r>
              <a:rPr lang="en-US" dirty="0" smtClean="0">
                <a:solidFill>
                  <a:srgbClr val="0000FF"/>
                </a:solidFill>
              </a:rPr>
              <a:t>			</a:t>
            </a:r>
            <a:r>
              <a:rPr lang="en-US" dirty="0" smtClean="0">
                <a:solidFill>
                  <a:srgbClr val="0000FF"/>
                </a:solidFill>
              </a:rPr>
              <a:t>	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ILC PAC </a:t>
            </a:r>
            <a:r>
              <a:rPr lang="en-US" dirty="0" smtClean="0"/>
              <a:t>Review				14-15 Nov</a:t>
            </a:r>
          </a:p>
          <a:p>
            <a:r>
              <a:rPr lang="en-US" dirty="0" smtClean="0"/>
              <a:t>TTC / S1 Global				5-9 Dec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Linac </a:t>
            </a:r>
            <a:r>
              <a:rPr lang="en-US" dirty="0" smtClean="0">
                <a:solidFill>
                  <a:srgbClr val="0000FF"/>
                </a:solidFill>
              </a:rPr>
              <a:t>BTR workshop</a:t>
            </a:r>
            <a:r>
              <a:rPr lang="en-US" dirty="0" smtClean="0">
                <a:solidFill>
                  <a:srgbClr val="0000FF"/>
                </a:solidFill>
              </a:rPr>
              <a:t>			</a:t>
            </a:r>
            <a:r>
              <a:rPr lang="en-US" dirty="0" smtClean="0">
                <a:solidFill>
                  <a:srgbClr val="0000FF"/>
                </a:solidFill>
              </a:rPr>
              <a:t>	19</a:t>
            </a:r>
            <a:r>
              <a:rPr lang="en-US" dirty="0" smtClean="0">
                <a:solidFill>
                  <a:srgbClr val="0000FF"/>
                </a:solidFill>
              </a:rPr>
              <a:t>-20 Jan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 ILC PAC Review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294625"/>
            <a:ext cx="8364912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Reason why we missed an AS TAG meeting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 smtClean="0">
                <a:sym typeface="Wingdings"/>
              </a:rPr>
              <a:t>All talks publically posted: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://ilcagenda.linearcollider.org/conferenceDisplay.py?confId=</a:t>
            </a:r>
            <a:r>
              <a:rPr lang="en-US" dirty="0" smtClean="0">
                <a:hlinkClick r:id="rId3"/>
              </a:rPr>
              <a:t>5084</a:t>
            </a:r>
            <a:endParaRPr lang="en-US" dirty="0" smtClean="0"/>
          </a:p>
          <a:p>
            <a:r>
              <a:rPr lang="en-US" dirty="0" smtClean="0"/>
              <a:t>Machine themes:</a:t>
            </a:r>
            <a:endParaRPr lang="en-US" dirty="0" smtClean="0"/>
          </a:p>
          <a:p>
            <a:pPr lvl="1"/>
            <a:r>
              <a:rPr lang="en-US" dirty="0" smtClean="0"/>
              <a:t>SCRF R&amp;D (incl. S1 global)</a:t>
            </a:r>
          </a:p>
          <a:p>
            <a:pPr lvl="1"/>
            <a:r>
              <a:rPr lang="en-US" dirty="0" smtClean="0"/>
              <a:t>Beam Test Facilities (ATF/ATF2, CESRTA, FLASH)</a:t>
            </a:r>
            <a:endParaRPr lang="en-US" dirty="0" smtClean="0"/>
          </a:p>
          <a:p>
            <a:pPr lvl="1"/>
            <a:r>
              <a:rPr lang="en-US" dirty="0" smtClean="0"/>
              <a:t>TDR cost estimate (incl. SCRF mass-production)</a:t>
            </a:r>
            <a:endParaRPr lang="en-US" dirty="0" smtClean="0"/>
          </a:p>
          <a:p>
            <a:pPr lvl="1"/>
            <a:r>
              <a:rPr lang="en-US" dirty="0" smtClean="0"/>
              <a:t>TDR baseline (incl. plans for </a:t>
            </a:r>
            <a:r>
              <a:rPr lang="en-US" dirty="0" err="1" smtClean="0"/>
              <a:t>TeV</a:t>
            </a:r>
            <a:r>
              <a:rPr lang="en-US" dirty="0" smtClean="0"/>
              <a:t> upgrade studies)</a:t>
            </a:r>
          </a:p>
          <a:p>
            <a:pPr lvl="2"/>
            <a:r>
              <a:rPr lang="en-US" dirty="0" smtClean="0"/>
              <a:t>results of TLCC</a:t>
            </a:r>
            <a:endParaRPr lang="en-US" dirty="0"/>
          </a:p>
          <a:p>
            <a:pPr lvl="2"/>
            <a:r>
              <a:rPr lang="en-US" dirty="0" smtClean="0"/>
              <a:t>plans for further baseline consolidation (BTRs)</a:t>
            </a:r>
          </a:p>
          <a:p>
            <a:pPr lvl="1"/>
            <a:r>
              <a:rPr lang="en-US" dirty="0" smtClean="0"/>
              <a:t>Collaboration with CLIC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PAC Findings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08028"/>
            <a:ext cx="7991990" cy="490187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Importance of coherent concept beyond 2012</a:t>
            </a:r>
          </a:p>
          <a:p>
            <a:pPr lvl="1"/>
            <a:r>
              <a:rPr lang="en-GB" dirty="0" smtClean="0"/>
              <a:t>maintaining ‘core team’ for post GDE era</a:t>
            </a:r>
          </a:p>
          <a:p>
            <a:pPr lvl="1"/>
            <a:r>
              <a:rPr lang="en-GB" dirty="0" smtClean="0"/>
              <a:t>(comment aimed at ILCSC)</a:t>
            </a:r>
          </a:p>
          <a:p>
            <a:r>
              <a:rPr lang="en-GB" dirty="0" smtClean="0"/>
              <a:t>GDE primary goal should be to keep costs under control</a:t>
            </a:r>
          </a:p>
          <a:p>
            <a:r>
              <a:rPr lang="en-GB" dirty="0" smtClean="0"/>
              <a:t>Endorse ‘build-to-print’ concept for SCRF</a:t>
            </a:r>
          </a:p>
          <a:p>
            <a:pPr lvl="1"/>
            <a:r>
              <a:rPr lang="en-GB" dirty="0" smtClean="0"/>
              <a:t>labs take and manage risk</a:t>
            </a:r>
          </a:p>
          <a:p>
            <a:pPr lvl="1"/>
            <a:r>
              <a:rPr lang="en-GB" dirty="0" smtClean="0"/>
              <a:t>strong support for KEK ‘pilot plant’ concept</a:t>
            </a:r>
          </a:p>
          <a:p>
            <a:pPr lvl="2"/>
            <a:r>
              <a:rPr lang="en-GB" dirty="0" smtClean="0"/>
              <a:t>“Never ask industry to do what you can’t do yourself”</a:t>
            </a:r>
          </a:p>
          <a:p>
            <a:r>
              <a:rPr lang="en-GB" dirty="0" smtClean="0"/>
              <a:t>Encouraged by R&amp;D results</a:t>
            </a:r>
          </a:p>
          <a:p>
            <a:pPr lvl="1"/>
            <a:r>
              <a:rPr lang="en-GB" dirty="0" smtClean="0"/>
              <a:t>gradient / </a:t>
            </a:r>
            <a:r>
              <a:rPr lang="en-GB" dirty="0" err="1" smtClean="0"/>
              <a:t>scrf</a:t>
            </a:r>
            <a:endParaRPr lang="en-GB" dirty="0" smtClean="0"/>
          </a:p>
          <a:p>
            <a:pPr lvl="1"/>
            <a:r>
              <a:rPr lang="en-GB" dirty="0" smtClean="0"/>
              <a:t>BTF progress/successes ‘impressive’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369554" y="5283425"/>
            <a:ext cx="2498659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Final report should be available in coming weeks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291376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Technical Reviews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1793" y="1217567"/>
            <a:ext cx="8238782" cy="495463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Important part of our design process</a:t>
            </a:r>
          </a:p>
          <a:p>
            <a:pPr lvl="1"/>
            <a:r>
              <a:rPr lang="en-GB" dirty="0" smtClean="0"/>
              <a:t>Establishing the baseline design for the TDR</a:t>
            </a:r>
          </a:p>
          <a:p>
            <a:pPr lvl="2"/>
            <a:r>
              <a:rPr lang="en-GB" dirty="0" smtClean="0"/>
              <a:t>next level of detail beyond TLCC</a:t>
            </a:r>
          </a:p>
          <a:p>
            <a:pPr lvl="1"/>
            <a:r>
              <a:rPr lang="en-GB" dirty="0" smtClean="0"/>
              <a:t>Consolidation of </a:t>
            </a:r>
            <a:r>
              <a:rPr lang="en-GB" b="1" dirty="0" smtClean="0"/>
              <a:t>Technical Design Documentation </a:t>
            </a:r>
            <a:r>
              <a:rPr lang="en-GB" dirty="0" smtClean="0"/>
              <a:t>(TDD </a:t>
            </a:r>
            <a:r>
              <a:rPr lang="en-GB" dirty="0" smtClean="0">
                <a:sym typeface="Wingdings"/>
              </a:rPr>
              <a:t> ILC-EDMS)</a:t>
            </a:r>
          </a:p>
          <a:p>
            <a:pPr lvl="1"/>
            <a:r>
              <a:rPr lang="en-GB" dirty="0" smtClean="0">
                <a:sym typeface="Wingdings"/>
              </a:rPr>
              <a:t>Cost estimate</a:t>
            </a:r>
          </a:p>
          <a:p>
            <a:pPr lvl="1"/>
            <a:r>
              <a:rPr lang="en-GB" dirty="0" smtClean="0">
                <a:sym typeface="Wingdings"/>
              </a:rPr>
              <a:t>Final </a:t>
            </a:r>
            <a:r>
              <a:rPr lang="en-GB" b="1" dirty="0" smtClean="0">
                <a:sym typeface="Wingdings"/>
              </a:rPr>
              <a:t>Technical Design Report</a:t>
            </a:r>
            <a:r>
              <a:rPr lang="en-GB" dirty="0" smtClean="0">
                <a:sym typeface="Wingdings"/>
              </a:rPr>
              <a:t>(s)</a:t>
            </a:r>
          </a:p>
          <a:p>
            <a:pPr lvl="1"/>
            <a:endParaRPr lang="en-GB" dirty="0" smtClean="0">
              <a:sym typeface="Wingdings"/>
            </a:endParaRPr>
          </a:p>
          <a:p>
            <a:r>
              <a:rPr lang="en-GB" dirty="0" smtClean="0">
                <a:sym typeface="Wingdings"/>
              </a:rPr>
              <a:t>Schedule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sym typeface="Wingdings"/>
              </a:rPr>
              <a:t>Damping Rings		7-8.07.11	INFN </a:t>
            </a:r>
            <a:r>
              <a:rPr lang="en-GB" dirty="0" err="1" smtClean="0">
                <a:sym typeface="Wingdings"/>
              </a:rPr>
              <a:t>Frascati</a:t>
            </a:r>
            <a:endParaRPr lang="en-GB" dirty="0" smtClean="0">
              <a:sym typeface="Wingdings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sym typeface="Wingdings"/>
              </a:rPr>
              <a:t>RTML			24-28.10.11	DESY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e+ e- sources</a:t>
            </a:r>
            <a:br>
              <a:rPr lang="en-GB" dirty="0" smtClean="0">
                <a:sym typeface="Wingdings"/>
              </a:rPr>
            </a:br>
            <a:r>
              <a:rPr lang="en-GB" dirty="0" smtClean="0">
                <a:sym typeface="Wingdings"/>
              </a:rPr>
              <a:t>BDS/MDI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solidFill>
                  <a:srgbClr val="3366FF"/>
                </a:solidFill>
              </a:rPr>
              <a:t>Linac (SCRF)		19-20.01.12	KEK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solidFill>
                  <a:srgbClr val="3366FF"/>
                </a:solidFill>
              </a:rPr>
              <a:t>CFS/Global		1</a:t>
            </a:r>
            <a:r>
              <a:rPr lang="en-GB" baseline="30000" dirty="0" smtClean="0">
                <a:solidFill>
                  <a:srgbClr val="3366FF"/>
                </a:solidFill>
              </a:rPr>
              <a:t>st</a:t>
            </a:r>
            <a:r>
              <a:rPr lang="en-GB" dirty="0" smtClean="0">
                <a:solidFill>
                  <a:srgbClr val="3366FF"/>
                </a:solidFill>
              </a:rPr>
              <a:t>-Qtr 2012	FNAL or CERN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BTRs (Accelerator Systems)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17875" y="1224652"/>
            <a:ext cx="7772400" cy="48006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System design (for TDR*)</a:t>
            </a:r>
          </a:p>
          <a:p>
            <a:pPr lvl="1"/>
            <a:r>
              <a:rPr lang="en-GB" dirty="0" smtClean="0"/>
              <a:t>Parameters</a:t>
            </a:r>
          </a:p>
          <a:p>
            <a:pPr lvl="1"/>
            <a:r>
              <a:rPr lang="en-GB" dirty="0" smtClean="0"/>
              <a:t>Baseline lattice (</a:t>
            </a:r>
            <a:r>
              <a:rPr lang="en-GB" dirty="0" smtClean="0">
                <a:sym typeface="Wingdings"/>
              </a:rPr>
              <a:t> see register later)</a:t>
            </a:r>
            <a:endParaRPr lang="en-GB" dirty="0" smtClean="0"/>
          </a:p>
          <a:p>
            <a:pPr lvl="1"/>
            <a:r>
              <a:rPr lang="en-GB" dirty="0" smtClean="0"/>
              <a:t>component descriptions (lists!)</a:t>
            </a:r>
          </a:p>
          <a:p>
            <a:pPr lvl="2"/>
            <a:r>
              <a:rPr lang="en-GB" dirty="0" smtClean="0"/>
              <a:t>magnets / power supplies / RF / vacuum / diagnostics /..</a:t>
            </a:r>
          </a:p>
          <a:p>
            <a:pPr lvl="1"/>
            <a:r>
              <a:rPr lang="en-GB" dirty="0" smtClean="0"/>
              <a:t>CFS requirements</a:t>
            </a:r>
          </a:p>
          <a:p>
            <a:r>
              <a:rPr lang="en-GB" dirty="0" smtClean="0"/>
              <a:t>Cost estimate</a:t>
            </a:r>
          </a:p>
          <a:p>
            <a:pPr lvl="1"/>
            <a:r>
              <a:rPr lang="en-GB" dirty="0" smtClean="0"/>
              <a:t>based on above</a:t>
            </a:r>
          </a:p>
          <a:p>
            <a:pPr lvl="1"/>
            <a:r>
              <a:rPr lang="en-GB" dirty="0" smtClean="0"/>
              <a:t>expected to be mostly scaled from RDR data</a:t>
            </a:r>
          </a:p>
          <a:p>
            <a:r>
              <a:rPr lang="en-GB" dirty="0" smtClean="0"/>
              <a:t>For BTR</a:t>
            </a:r>
          </a:p>
          <a:p>
            <a:pPr lvl="1"/>
            <a:r>
              <a:rPr lang="en-GB" dirty="0" smtClean="0"/>
              <a:t>important to identify ‘what has changed’ from RDR</a:t>
            </a:r>
          </a:p>
          <a:p>
            <a:pPr lvl="1"/>
            <a:r>
              <a:rPr lang="en-GB" dirty="0" smtClean="0">
                <a:sym typeface="Wingdings"/>
              </a:rPr>
              <a:t> </a:t>
            </a:r>
            <a:r>
              <a:rPr lang="en-GB" dirty="0" smtClean="0"/>
              <a:t>Prepare decisions / documentation in advance </a:t>
            </a:r>
            <a:r>
              <a:rPr lang="en-GB" dirty="0" smtClean="0">
                <a:sym typeface="Wingdings"/>
              </a:rPr>
              <a:t></a:t>
            </a:r>
          </a:p>
          <a:p>
            <a:pPr lvl="1"/>
            <a:r>
              <a:rPr lang="en-GB" dirty="0" smtClean="0">
                <a:sym typeface="Wingdings"/>
              </a:rPr>
              <a:t>BTR is ‘final review’ of these issues</a:t>
            </a:r>
          </a:p>
          <a:p>
            <a:pPr lvl="2"/>
            <a:r>
              <a:rPr lang="en-GB" dirty="0" smtClean="0">
                <a:sym typeface="Wingdings"/>
              </a:rPr>
              <a:t>goal: post BTR decisions to a minimum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92911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BTR – AS – Design Register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45645"/>
            <a:ext cx="7772400" cy="48006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Lattice design is basis for everything</a:t>
            </a:r>
          </a:p>
          <a:p>
            <a:endParaRPr lang="en-GB" dirty="0"/>
          </a:p>
          <a:p>
            <a:r>
              <a:rPr lang="en-GB" dirty="0" smtClean="0"/>
              <a:t>‘Design Register’ first iteration to be released next week</a:t>
            </a:r>
          </a:p>
          <a:p>
            <a:pPr lvl="1"/>
            <a:r>
              <a:rPr lang="en-GB" dirty="0" smtClean="0"/>
              <a:t>22.06 AD&amp;I meeting – presentation from </a:t>
            </a:r>
            <a:r>
              <a:rPr lang="en-GB" dirty="0" err="1" smtClean="0"/>
              <a:t>Benno</a:t>
            </a:r>
            <a:r>
              <a:rPr lang="en-GB" dirty="0" smtClean="0"/>
              <a:t> List</a:t>
            </a:r>
          </a:p>
          <a:p>
            <a:endParaRPr lang="en-GB" dirty="0"/>
          </a:p>
          <a:p>
            <a:r>
              <a:rPr lang="en-GB" dirty="0" smtClean="0"/>
              <a:t>Attempting to pull together and document current lattice status</a:t>
            </a:r>
          </a:p>
          <a:p>
            <a:pPr lvl="1"/>
            <a:r>
              <a:rPr lang="en-GB" dirty="0" smtClean="0"/>
              <a:t>provide interface for CFS and costing</a:t>
            </a:r>
          </a:p>
          <a:p>
            <a:endParaRPr lang="en-GB" dirty="0"/>
          </a:p>
          <a:p>
            <a:r>
              <a:rPr lang="en-GB" dirty="0" smtClean="0"/>
              <a:t>Remaining work to be identified and prioritised</a:t>
            </a:r>
          </a:p>
          <a:p>
            <a:pPr lvl="1"/>
            <a:r>
              <a:rPr lang="en-GB" dirty="0" smtClean="0"/>
              <a:t>and potentially lived with (for TDR)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43774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BTR – AS – </a:t>
            </a:r>
            <a:r>
              <a:rPr lang="en-GB" dirty="0" smtClean="0"/>
              <a:t>Documentation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WBS structure in ILC-EDMS</a:t>
            </a:r>
          </a:p>
          <a:p>
            <a:r>
              <a:rPr lang="en-GB" dirty="0"/>
              <a:t>Top-level description of </a:t>
            </a:r>
            <a:r>
              <a:rPr lang="en-GB" dirty="0" smtClean="0"/>
              <a:t>system (layout)</a:t>
            </a:r>
          </a:p>
          <a:p>
            <a:r>
              <a:rPr lang="en-GB" dirty="0" smtClean="0"/>
              <a:t>Parameter tables</a:t>
            </a:r>
          </a:p>
          <a:p>
            <a:r>
              <a:rPr lang="en-GB" dirty="0" smtClean="0"/>
              <a:t>Beamline overview</a:t>
            </a:r>
          </a:p>
          <a:p>
            <a:r>
              <a:rPr lang="en-GB" dirty="0" smtClean="0"/>
              <a:t>Lattice files</a:t>
            </a:r>
          </a:p>
          <a:p>
            <a:r>
              <a:rPr lang="en-GB" dirty="0" smtClean="0"/>
              <a:t>Component lists</a:t>
            </a:r>
          </a:p>
          <a:p>
            <a:r>
              <a:rPr lang="en-GB" dirty="0" smtClean="0"/>
              <a:t>Component specifications</a:t>
            </a:r>
          </a:p>
          <a:p>
            <a:pPr lvl="1"/>
            <a:r>
              <a:rPr lang="en-GB" dirty="0" smtClean="0"/>
              <a:t>spec. sheets</a:t>
            </a:r>
          </a:p>
          <a:p>
            <a:r>
              <a:rPr lang="en-GB" dirty="0" smtClean="0"/>
              <a:t>CFS </a:t>
            </a:r>
            <a:r>
              <a:rPr lang="en-GB" dirty="0" err="1" smtClean="0"/>
              <a:t>critiera</a:t>
            </a:r>
            <a:endParaRPr lang="en-GB" dirty="0"/>
          </a:p>
          <a:p>
            <a:r>
              <a:rPr lang="en-GB" dirty="0" smtClean="0"/>
              <a:t>(Cost information)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67084" y="3748295"/>
            <a:ext cx="2806499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More detailed information coming soon.</a:t>
            </a:r>
          </a:p>
          <a:p>
            <a:endParaRPr lang="en-GB" dirty="0"/>
          </a:p>
          <a:p>
            <a:r>
              <a:rPr lang="en-GB" dirty="0" smtClean="0"/>
              <a:t>Should begin to prepare for each AS in advance of the TBRs</a:t>
            </a:r>
          </a:p>
          <a:p>
            <a:endParaRPr lang="en-GB" dirty="0"/>
          </a:p>
          <a:p>
            <a:r>
              <a:rPr lang="en-GB" dirty="0" smtClean="0"/>
              <a:t>(DR beware </a:t>
            </a:r>
            <a:r>
              <a:rPr lang="en-GB" dirty="0" smtClean="0">
                <a:sym typeface="Wingdings"/>
              </a:rPr>
              <a:t>)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518355"/>
      </p:ext>
    </p:extLst>
  </p:cSld>
  <p:clrMapOvr>
    <a:masterClrMapping/>
  </p:clrMapOvr>
  <p:transition xmlns:p14="http://schemas.microsoft.com/office/powerpoint/2010/main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AD&amp;I monthly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56363"/>
            <a:ext cx="7772400" cy="48006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Important part of the BTR process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Next week (22.06)</a:t>
            </a:r>
          </a:p>
          <a:p>
            <a:pPr lvl="1"/>
            <a:r>
              <a:rPr lang="en-GB" dirty="0" smtClean="0"/>
              <a:t>Preparation for DR TBR (spec. CFS)</a:t>
            </a:r>
          </a:p>
          <a:p>
            <a:pPr lvl="1"/>
            <a:r>
              <a:rPr lang="en-GB" dirty="0" smtClean="0"/>
              <a:t>Release of 1</a:t>
            </a:r>
            <a:r>
              <a:rPr lang="en-GB" baseline="30000" dirty="0" smtClean="0"/>
              <a:t>st</a:t>
            </a:r>
            <a:r>
              <a:rPr lang="en-GB" dirty="0" smtClean="0"/>
              <a:t> iteration of Design Register</a:t>
            </a:r>
          </a:p>
          <a:p>
            <a:endParaRPr lang="en-GB" dirty="0"/>
          </a:p>
          <a:p>
            <a:r>
              <a:rPr lang="en-GB" dirty="0" smtClean="0"/>
              <a:t>July 20 (</a:t>
            </a:r>
            <a:r>
              <a:rPr lang="en-GB" dirty="0" err="1" smtClean="0"/>
              <a:t>tbc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Post review from DR BTR</a:t>
            </a:r>
          </a:p>
          <a:p>
            <a:pPr lvl="1"/>
            <a:r>
              <a:rPr lang="en-GB" dirty="0" smtClean="0"/>
              <a:t>Proposed agenda for DESY October review</a:t>
            </a:r>
          </a:p>
          <a:p>
            <a:pPr lvl="1"/>
            <a:r>
              <a:rPr lang="en-GB" dirty="0" smtClean="0"/>
              <a:t>Design register and documentation update/status</a:t>
            </a:r>
          </a:p>
          <a:p>
            <a:endParaRPr lang="en-GB" dirty="0"/>
          </a:p>
          <a:p>
            <a:r>
              <a:rPr lang="en-GB" dirty="0" smtClean="0"/>
              <a:t>August 17 1 </a:t>
            </a:r>
            <a:r>
              <a:rPr lang="en-GB" dirty="0" err="1" smtClean="0"/>
              <a:t>TeV</a:t>
            </a:r>
            <a:r>
              <a:rPr lang="en-GB" dirty="0" smtClean="0"/>
              <a:t> upgrade</a:t>
            </a:r>
          </a:p>
          <a:p>
            <a:pPr lvl="1"/>
            <a:r>
              <a:rPr lang="en-GB" dirty="0" smtClean="0"/>
              <a:t>Reports on </a:t>
            </a:r>
            <a:r>
              <a:rPr lang="en-GB" dirty="0" err="1" smtClean="0"/>
              <a:t>TeV</a:t>
            </a:r>
            <a:r>
              <a:rPr lang="en-GB" dirty="0" smtClean="0"/>
              <a:t> upgrade homework (see next)</a:t>
            </a:r>
          </a:p>
          <a:p>
            <a:pPr lvl="1"/>
            <a:endParaRPr lang="en-GB" dirty="0"/>
          </a:p>
          <a:p>
            <a:r>
              <a:rPr lang="en-GB" dirty="0" smtClean="0"/>
              <a:t>September / October </a:t>
            </a:r>
            <a:r>
              <a:rPr lang="en-GB" dirty="0" smtClean="0">
                <a:sym typeface="Wingdings"/>
              </a:rPr>
              <a:t> DESY meeting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04933"/>
      </p:ext>
    </p:extLst>
  </p:cSld>
  <p:clrMapOvr>
    <a:masterClrMapping/>
  </p:clrMapOvr>
  <p:transition xmlns:p14="http://schemas.microsoft.com/office/powerpoint/2010/main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TeV</a:t>
            </a:r>
            <a:r>
              <a:rPr lang="en-GB" dirty="0" smtClean="0"/>
              <a:t> Homework (AS)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4" y="1154307"/>
            <a:ext cx="7772400" cy="527200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Email request sent 10</a:t>
            </a:r>
            <a:r>
              <a:rPr lang="en-GB" baseline="30000" dirty="0" smtClean="0"/>
              <a:t>th</a:t>
            </a:r>
            <a:r>
              <a:rPr lang="en-GB" dirty="0" smtClean="0"/>
              <a:t> June</a:t>
            </a:r>
          </a:p>
          <a:p>
            <a:pPr lvl="1"/>
            <a:r>
              <a:rPr lang="en-GB" dirty="0" smtClean="0"/>
              <a:t>summary of 27.05 AD&amp;I meeting</a:t>
            </a:r>
          </a:p>
          <a:p>
            <a:pPr lvl="1"/>
            <a:endParaRPr lang="en-GB" dirty="0"/>
          </a:p>
          <a:p>
            <a:r>
              <a:rPr lang="en-GB" dirty="0" err="1" smtClean="0"/>
              <a:t>TeV</a:t>
            </a:r>
            <a:r>
              <a:rPr lang="en-GB" dirty="0" smtClean="0"/>
              <a:t> </a:t>
            </a:r>
            <a:r>
              <a:rPr lang="en-GB" dirty="0"/>
              <a:t>machine parameter set for high-</a:t>
            </a:r>
            <a:r>
              <a:rPr lang="en-GB" dirty="0" err="1"/>
              <a:t>beamstrahlung</a:t>
            </a:r>
            <a:r>
              <a:rPr lang="en-GB" dirty="0"/>
              <a:t> (10%) and low beam </a:t>
            </a:r>
            <a:r>
              <a:rPr lang="en-GB" dirty="0" smtClean="0"/>
              <a:t>power [</a:t>
            </a:r>
            <a:r>
              <a:rPr lang="en-GB" dirty="0" smtClean="0">
                <a:solidFill>
                  <a:srgbClr val="3366FF"/>
                </a:solidFill>
              </a:rPr>
              <a:t>Kaoru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>
                <a:solidFill>
                  <a:srgbClr val="3366FF"/>
                </a:solidFill>
              </a:rPr>
              <a:t>Toshiaki</a:t>
            </a:r>
            <a:r>
              <a:rPr lang="en-GB" dirty="0"/>
              <a:t>, </a:t>
            </a:r>
            <a:r>
              <a:rPr lang="en-GB" dirty="0">
                <a:solidFill>
                  <a:srgbClr val="3366FF"/>
                </a:solidFill>
              </a:rPr>
              <a:t>Andrei</a:t>
            </a:r>
            <a:r>
              <a:rPr lang="en-GB" dirty="0" smtClean="0"/>
              <a:t>)]</a:t>
            </a:r>
          </a:p>
          <a:p>
            <a:pPr lvl="1"/>
            <a:r>
              <a:rPr lang="en-GB" dirty="0" smtClean="0"/>
              <a:t>This </a:t>
            </a:r>
            <a:r>
              <a:rPr lang="en-GB" dirty="0"/>
              <a:t>was proposed as a possible scenario parameter set for the physics and detector communities to study (in addition to a more conservative </a:t>
            </a:r>
            <a:r>
              <a:rPr lang="en-GB" dirty="0" err="1"/>
              <a:t>beamstrahlung</a:t>
            </a:r>
            <a:r>
              <a:rPr lang="en-GB" dirty="0"/>
              <a:t> parameter set)</a:t>
            </a:r>
            <a:r>
              <a:rPr lang="en-GB" dirty="0" smtClean="0"/>
              <a:t>. </a:t>
            </a:r>
            <a:r>
              <a:rPr lang="en-GB" b="1" dirty="0" smtClean="0"/>
              <a:t>300MW AC power limit</a:t>
            </a:r>
            <a:endParaRPr lang="en-GB" dirty="0"/>
          </a:p>
          <a:p>
            <a:r>
              <a:rPr lang="en-GB" dirty="0">
                <a:solidFill>
                  <a:schemeClr val="accent3">
                    <a:lumMod val="65000"/>
                  </a:schemeClr>
                </a:solidFill>
              </a:rPr>
              <a:t>Range of possible linac beam parameters at 1TeV - Chris A., Chris N, </a:t>
            </a:r>
            <a:r>
              <a:rPr lang="en-GB" dirty="0" smtClean="0">
                <a:solidFill>
                  <a:schemeClr val="accent3">
                    <a:lumMod val="65000"/>
                  </a:schemeClr>
                </a:solidFill>
              </a:rPr>
              <a:t>Shigeki.</a:t>
            </a:r>
          </a:p>
          <a:p>
            <a:r>
              <a:rPr lang="en-GB" dirty="0" smtClean="0"/>
              <a:t>Main </a:t>
            </a:r>
            <a:r>
              <a:rPr lang="en-GB" dirty="0"/>
              <a:t>linac lattice for 1 </a:t>
            </a:r>
            <a:r>
              <a:rPr lang="en-GB" dirty="0" err="1"/>
              <a:t>TeV</a:t>
            </a:r>
            <a:r>
              <a:rPr lang="en-GB" dirty="0"/>
              <a:t> upgrade (assuming existing quadrupole arrangement and limits) - </a:t>
            </a:r>
            <a:r>
              <a:rPr lang="en-GB" dirty="0">
                <a:solidFill>
                  <a:srgbClr val="3366FF"/>
                </a:solidFill>
              </a:rPr>
              <a:t>Kiyoshi </a:t>
            </a:r>
            <a:r>
              <a:rPr lang="en-GB" dirty="0"/>
              <a:t>and </a:t>
            </a:r>
            <a:r>
              <a:rPr lang="en-GB" dirty="0" err="1">
                <a:solidFill>
                  <a:srgbClr val="3366FF"/>
                </a:solidFill>
              </a:rPr>
              <a:t>Nikolay</a:t>
            </a:r>
            <a:endParaRPr lang="en-GB" dirty="0">
              <a:solidFill>
                <a:srgbClr val="3366FF"/>
              </a:solidFill>
            </a:endParaRPr>
          </a:p>
          <a:p>
            <a:r>
              <a:rPr lang="en-GB" dirty="0"/>
              <a:t>Possible parameter sets for two and three-stage bunch compressor </a:t>
            </a:r>
            <a:r>
              <a:rPr lang="en-GB" dirty="0">
                <a:solidFill>
                  <a:srgbClr val="3366FF"/>
                </a:solidFill>
              </a:rPr>
              <a:t>- </a:t>
            </a:r>
            <a:r>
              <a:rPr lang="en-GB" dirty="0" err="1">
                <a:solidFill>
                  <a:srgbClr val="3366FF"/>
                </a:solidFill>
              </a:rPr>
              <a:t>Nikolay</a:t>
            </a:r>
            <a:endParaRPr lang="en-GB" dirty="0">
              <a:solidFill>
                <a:srgbClr val="3366FF"/>
              </a:solidFill>
            </a:endParaRPr>
          </a:p>
          <a:p>
            <a:r>
              <a:rPr lang="en-GB" dirty="0"/>
              <a:t>Proposal for undulator source parameters at 1 </a:t>
            </a:r>
            <a:r>
              <a:rPr lang="en-GB" dirty="0" err="1"/>
              <a:t>TeV</a:t>
            </a:r>
            <a:r>
              <a:rPr lang="en-GB" dirty="0"/>
              <a:t> (</a:t>
            </a:r>
            <a:r>
              <a:rPr lang="en-GB" dirty="0">
                <a:solidFill>
                  <a:srgbClr val="3366FF"/>
                </a:solidFill>
              </a:rPr>
              <a:t>Wei</a:t>
            </a:r>
            <a:r>
              <a:rPr lang="en-GB" dirty="0"/>
              <a:t>, update from </a:t>
            </a:r>
            <a:r>
              <a:rPr lang="en-GB" dirty="0" err="1"/>
              <a:t>Accel</a:t>
            </a:r>
            <a:r>
              <a:rPr lang="en-GB" dirty="0"/>
              <a:t>. Systems meeting 20.05)</a:t>
            </a:r>
          </a:p>
          <a:p>
            <a:r>
              <a:rPr lang="en-GB" dirty="0"/>
              <a:t>BDS relevant issues for </a:t>
            </a:r>
            <a:r>
              <a:rPr lang="en-GB" dirty="0" err="1"/>
              <a:t>TeV</a:t>
            </a:r>
            <a:r>
              <a:rPr lang="en-GB" dirty="0"/>
              <a:t> operation (collimation system, main beam dump) </a:t>
            </a:r>
            <a:r>
              <a:rPr lang="en-GB" dirty="0" smtClean="0"/>
              <a:t>– </a:t>
            </a:r>
            <a:r>
              <a:rPr lang="en-GB" dirty="0" smtClean="0">
                <a:solidFill>
                  <a:srgbClr val="3366FF"/>
                </a:solidFill>
              </a:rPr>
              <a:t>Andrei</a:t>
            </a:r>
          </a:p>
          <a:p>
            <a:endParaRPr lang="en-GB" dirty="0">
              <a:solidFill>
                <a:srgbClr val="3366FF"/>
              </a:solidFill>
            </a:endParaRPr>
          </a:p>
          <a:p>
            <a:r>
              <a:rPr lang="en-GB" sz="2700" dirty="0"/>
              <a:t>DR and e- source will need to comment on any possible parameter sets</a:t>
            </a:r>
            <a:endParaRPr lang="en-GB" sz="2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15.06.11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AS TAGL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564452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3347</TotalTime>
  <Words>983</Words>
  <Application>Microsoft Macintosh PowerPoint</Application>
  <PresentationFormat>On-screen Show (4:3)</PresentationFormat>
  <Paragraphs>200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Theme</vt:lpstr>
      <vt:lpstr>PM Report – AS WebEx </vt:lpstr>
      <vt:lpstr>May ILC PAC Review</vt:lpstr>
      <vt:lpstr>Key PAC Findings</vt:lpstr>
      <vt:lpstr>Baseline Technical Reviews</vt:lpstr>
      <vt:lpstr>BTRs (Accelerator Systems)</vt:lpstr>
      <vt:lpstr>BTR – AS – Design Register</vt:lpstr>
      <vt:lpstr>BTR – AS – Documentation</vt:lpstr>
      <vt:lpstr>AD&amp;I monthly meetings</vt:lpstr>
      <vt:lpstr>TeV Homework (AS)</vt:lpstr>
      <vt:lpstr>TDR Outline</vt:lpstr>
      <vt:lpstr>TDR Outline</vt:lpstr>
      <vt:lpstr>Schedule – 2011/12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Ewan’s note #1</dc:title>
  <dc:creator>Nicholas Walker</dc:creator>
  <cp:lastModifiedBy>Nicholas Walker</cp:lastModifiedBy>
  <cp:revision>158</cp:revision>
  <dcterms:created xsi:type="dcterms:W3CDTF">2010-12-03T12:30:00Z</dcterms:created>
  <dcterms:modified xsi:type="dcterms:W3CDTF">2011-06-15T12:33:35Z</dcterms:modified>
</cp:coreProperties>
</file>