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64" r:id="rId2"/>
    <p:sldId id="277" r:id="rId3"/>
    <p:sldId id="276" r:id="rId4"/>
    <p:sldId id="278" r:id="rId5"/>
    <p:sldId id="27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6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2429D-5181-4A4D-B722-E6345DF93927}" type="datetimeFigureOut">
              <a:rPr kumimoji="1" lang="ja-JP" altLang="en-US" smtClean="0"/>
              <a:t>2011/7/21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35687-90D6-4F55-80EB-B04D6E4B15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84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-ilc.kek.jp/~miyamoto/CDS/100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-jlc.kek.jp/~miyamoto/CDS/tools/HepSplit.tar.gz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86783" y="202184"/>
            <a:ext cx="78154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brief report of </a:t>
            </a:r>
            <a:r>
              <a:rPr kumimoji="1" lang="en-US" altLang="ja-JP" sz="2400" dirty="0" err="1" smtClean="0"/>
              <a:t>tth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en-US" altLang="ja-JP" sz="2400" dirty="0" smtClean="0"/>
              <a:t>                                                                               </a:t>
            </a:r>
            <a:r>
              <a:rPr lang="en-US" altLang="ja-JP" sz="1600" dirty="0" err="1" smtClean="0"/>
              <a:t>A.Miyamoto</a:t>
            </a:r>
            <a:r>
              <a:rPr lang="en-US" altLang="ja-JP" sz="1600" dirty="0" smtClean="0"/>
              <a:t>, 21-July-2011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783" y="1257254"/>
            <a:ext cx="84336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n"/>
            </a:pPr>
            <a:r>
              <a:rPr lang="en-US" altLang="ja-JP" dirty="0" smtClean="0"/>
              <a:t>Problems reported previously</a:t>
            </a:r>
          </a:p>
          <a:p>
            <a:pPr marL="800100" lvl="1" indent="-342900">
              <a:buFont typeface="Wingdings" pitchFamily="2" charset="2"/>
              <a:buChar char="n"/>
            </a:pPr>
            <a:r>
              <a:rPr lang="en-US" altLang="ja-JP" dirty="0" smtClean="0"/>
              <a:t>Memory leak in generating </a:t>
            </a:r>
            <a:r>
              <a:rPr lang="en-US" altLang="ja-JP" dirty="0" err="1" smtClean="0"/>
              <a:t>ttH</a:t>
            </a:r>
            <a:r>
              <a:rPr lang="en-US" altLang="ja-JP" dirty="0" smtClean="0"/>
              <a:t> samples </a:t>
            </a:r>
            <a:r>
              <a:rPr lang="en-US" altLang="ja-JP" dirty="0" smtClean="0">
                <a:sym typeface="Wingdings" pitchFamily="2" charset="2"/>
              </a:rPr>
              <a:t> solved. more than 50k events possible.</a:t>
            </a:r>
          </a:p>
          <a:p>
            <a:pPr marL="800100" lvl="1" indent="-342900">
              <a:buFont typeface="Wingdings" pitchFamily="2" charset="2"/>
              <a:buChar char="n"/>
            </a:pPr>
            <a:r>
              <a:rPr lang="en-US" altLang="ja-JP" dirty="0" smtClean="0">
                <a:sym typeface="Wingdings" pitchFamily="2" charset="2"/>
              </a:rPr>
              <a:t>Fragmentation problem</a:t>
            </a:r>
          </a:p>
          <a:p>
            <a:pPr marL="1257300" lvl="2" indent="-342900">
              <a:buFont typeface="Wingdings" pitchFamily="2" charset="2"/>
              <a:buChar char="n"/>
            </a:pPr>
            <a:r>
              <a:rPr lang="en-US" altLang="ja-JP" dirty="0" smtClean="0">
                <a:sym typeface="Wingdings" pitchFamily="2" charset="2"/>
              </a:rPr>
              <a:t>Energy sum of charged, gamma, NH.  Consistent with </a:t>
            </a:r>
            <a:r>
              <a:rPr lang="en-US" altLang="ja-JP" dirty="0" err="1" smtClean="0">
                <a:sym typeface="Wingdings" pitchFamily="2" charset="2"/>
              </a:rPr>
              <a:t>Whizard</a:t>
            </a:r>
            <a:r>
              <a:rPr lang="en-US" altLang="ja-JP" dirty="0" smtClean="0">
                <a:sym typeface="Wingdings" pitchFamily="2" charset="2"/>
              </a:rPr>
              <a:t> ( </a:t>
            </a:r>
            <a:r>
              <a:rPr lang="en-US" altLang="ja-JP" dirty="0" err="1" smtClean="0">
                <a:sym typeface="Wingdings" pitchFamily="2" charset="2"/>
              </a:rPr>
              <a:t>ttH</a:t>
            </a:r>
            <a:r>
              <a:rPr lang="en-US" altLang="ja-JP" dirty="0" smtClean="0">
                <a:sym typeface="Wingdings" pitchFamily="2" charset="2"/>
              </a:rPr>
              <a:t> bbn1e1xyh), but number of particles are different.</a:t>
            </a:r>
          </a:p>
          <a:p>
            <a:pPr marL="1200150" lvl="2" indent="-285750">
              <a:buFont typeface="Wingdings"/>
              <a:buChar char="è"/>
            </a:pPr>
            <a:r>
              <a:rPr lang="en-US" altLang="ja-JP" dirty="0" smtClean="0">
                <a:sym typeface="Wingdings" pitchFamily="2" charset="2"/>
              </a:rPr>
              <a:t>solved by using subroutine py6frm for PS and fragmentation of particles from </a:t>
            </a:r>
            <a:r>
              <a:rPr lang="en-US" altLang="ja-JP" dirty="0" err="1" smtClean="0">
                <a:sym typeface="Wingdings" pitchFamily="2" charset="2"/>
              </a:rPr>
              <a:t>tt</a:t>
            </a:r>
            <a:r>
              <a:rPr lang="en-US" altLang="ja-JP" dirty="0" smtClean="0">
                <a:sym typeface="Wingdings" pitchFamily="2" charset="2"/>
              </a:rPr>
              <a:t>.  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altLang="ja-JP" dirty="0" smtClean="0">
                <a:sym typeface="Wingdings" pitchFamily="2" charset="2"/>
              </a:rPr>
              <a:t>H are decayed by </a:t>
            </a:r>
            <a:r>
              <a:rPr lang="en-US" altLang="ja-JP" dirty="0" err="1" smtClean="0">
                <a:sym typeface="Wingdings" pitchFamily="2" charset="2"/>
              </a:rPr>
              <a:t>pythia</a:t>
            </a:r>
            <a:endParaRPr lang="en-US" altLang="ja-JP" dirty="0">
              <a:sym typeface="Wingdings" pitchFamily="2" charset="2"/>
            </a:endParaRP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altLang="ja-JP" dirty="0" err="1" smtClean="0">
                <a:sym typeface="Wingdings" pitchFamily="2" charset="2"/>
              </a:rPr>
              <a:t>ttZ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err="1" smtClean="0">
                <a:sym typeface="Wingdings" pitchFamily="2" charset="2"/>
              </a:rPr>
              <a:t>bbffffff</a:t>
            </a:r>
            <a:r>
              <a:rPr lang="en-US" altLang="ja-JP" dirty="0" smtClean="0">
                <a:sym typeface="Wingdings" pitchFamily="2" charset="2"/>
              </a:rPr>
              <a:t>.  </a:t>
            </a:r>
            <a:r>
              <a:rPr lang="en-US" altLang="ja-JP" dirty="0" err="1" smtClean="0">
                <a:sym typeface="Wingdings" pitchFamily="2" charset="2"/>
              </a:rPr>
              <a:t>bbffff</a:t>
            </a:r>
            <a:r>
              <a:rPr lang="en-US" altLang="ja-JP" dirty="0" smtClean="0">
                <a:sym typeface="Wingdings" pitchFamily="2" charset="2"/>
              </a:rPr>
              <a:t> by py6frm.  </a:t>
            </a:r>
            <a:r>
              <a:rPr lang="en-US" altLang="ja-JP" dirty="0" err="1" smtClean="0">
                <a:sym typeface="Wingdings" pitchFamily="2" charset="2"/>
              </a:rPr>
              <a:t>ff</a:t>
            </a:r>
            <a:r>
              <a:rPr lang="en-US" altLang="ja-JP" dirty="0" smtClean="0">
                <a:sym typeface="Wingdings" pitchFamily="2" charset="2"/>
              </a:rPr>
              <a:t> from Z are handled by py2frm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altLang="ja-JP" dirty="0" err="1" smtClean="0">
                <a:sym typeface="Wingdings" pitchFamily="2" charset="2"/>
              </a:rPr>
              <a:t>ttbb</a:t>
            </a:r>
            <a:r>
              <a:rPr lang="en-US" altLang="ja-JP" dirty="0" smtClean="0">
                <a:sym typeface="Wingdings" pitchFamily="2" charset="2"/>
              </a:rPr>
              <a:t>  </a:t>
            </a:r>
            <a:r>
              <a:rPr lang="en-US" altLang="ja-JP" dirty="0" err="1" smtClean="0">
                <a:sym typeface="Wingdings" pitchFamily="2" charset="2"/>
              </a:rPr>
              <a:t>bbffffbb</a:t>
            </a:r>
            <a:r>
              <a:rPr lang="en-US" altLang="ja-JP" dirty="0" smtClean="0">
                <a:sym typeface="Wingdings" pitchFamily="2" charset="2"/>
              </a:rPr>
              <a:t>.  </a:t>
            </a:r>
            <a:r>
              <a:rPr lang="en-US" altLang="ja-JP" dirty="0" err="1" smtClean="0">
                <a:sym typeface="Wingdings" pitchFamily="2" charset="2"/>
              </a:rPr>
              <a:t>bbffff</a:t>
            </a:r>
            <a:r>
              <a:rPr lang="en-US" altLang="ja-JP" dirty="0" smtClean="0">
                <a:sym typeface="Wingdings" pitchFamily="2" charset="2"/>
              </a:rPr>
              <a:t> by py6frm. bb ( gluon bb) by py2frm.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( bb from gluon are treated as a color singlet)</a:t>
            </a:r>
          </a:p>
          <a:p>
            <a:pPr marL="1657350" lvl="3" indent="-285750">
              <a:buFont typeface="Wingdings"/>
              <a:buChar char="è"/>
            </a:pPr>
            <a:endParaRPr lang="en-US" altLang="ja-JP" dirty="0" smtClean="0">
              <a:sym typeface="Wingdings" pitchFamily="2" charset="2"/>
            </a:endParaRPr>
          </a:p>
          <a:p>
            <a:pPr marL="800100" lvl="1" indent="-342900">
              <a:buFont typeface="Wingdings" pitchFamily="2" charset="2"/>
              <a:buChar char="n"/>
            </a:pPr>
            <a:endParaRPr lang="en-US" altLang="ja-JP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97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pic>
        <p:nvPicPr>
          <p:cNvPr id="2050" name="Picture 2" descr="D:\Users\miyamoto\Documents\2011\generators\talks\110721\figures-110620-oldnew\nch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30" y="332656"/>
            <a:ext cx="4499992" cy="305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Users\miyamoto\Documents\2011\generators\talks\110721\figures-110620-oldnew\ne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30" y="3501008"/>
            <a:ext cx="4523072" cy="306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010" y="332655"/>
            <a:ext cx="4499993" cy="3051719"/>
          </a:xfrm>
          <a:prstGeom prst="rect">
            <a:avLst/>
          </a:prstGeom>
        </p:spPr>
      </p:pic>
      <p:pic>
        <p:nvPicPr>
          <p:cNvPr id="8" name="Picture 2" descr="D:\Users\miyamoto\Documents\2011\generators\talks\110721\ne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14" y="3521875"/>
            <a:ext cx="4461529" cy="30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627784" y="1268760"/>
            <a:ext cx="1077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#Charged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Previous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308303" y="1268760"/>
            <a:ext cx="1077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#Charged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New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16500" y="4388362"/>
            <a:ext cx="985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#</a:t>
            </a:r>
            <a:r>
              <a:rPr kumimoji="1" lang="en-US" altLang="ja-JP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Previous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400380" y="4520675"/>
            <a:ext cx="613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#</a:t>
            </a:r>
            <a:r>
              <a:rPr kumimoji="1" lang="en-US" altLang="ja-JP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New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32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pic>
        <p:nvPicPr>
          <p:cNvPr id="1027" name="Picture 3" descr="D:\Users\miyamoto\Documents\2011\generators\talks\110721\nsta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3672408" cy="249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miyamoto\Documents\2011\generators\talks\110721\echg-a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010" y="489951"/>
            <a:ext cx="3672408" cy="249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Users\miyamoto\Documents\2011\generators\talks\110721\eem-av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6" y="3724470"/>
            <a:ext cx="3777088" cy="256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195736" y="1268760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# stable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particles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00192" y="1591925"/>
            <a:ext cx="1111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&lt; </a:t>
            </a:r>
            <a:r>
              <a:rPr lang="en-US" altLang="ja-JP" dirty="0" err="1" smtClean="0">
                <a:solidFill>
                  <a:srgbClr val="00B050"/>
                </a:solidFill>
              </a:rPr>
              <a:t>E</a:t>
            </a:r>
            <a:r>
              <a:rPr lang="en-US" altLang="ja-JP" baseline="-25000" dirty="0" err="1" smtClean="0">
                <a:solidFill>
                  <a:srgbClr val="00B050"/>
                </a:solidFill>
              </a:rPr>
              <a:t>charged</a:t>
            </a:r>
            <a:r>
              <a:rPr lang="en-US" altLang="ja-JP" baseline="-25000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&gt;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pic>
        <p:nvPicPr>
          <p:cNvPr id="1030" name="Picture 6" descr="D:\Users\miyamoto\Documents\2011\generators\talks\110721\enh-av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28" y="3598547"/>
            <a:ext cx="3962772" cy="268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640199" y="482054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&lt; </a:t>
            </a:r>
            <a:r>
              <a:rPr lang="en-US" altLang="ja-JP" dirty="0" err="1" smtClean="0">
                <a:solidFill>
                  <a:srgbClr val="00B050"/>
                </a:solidFill>
              </a:rPr>
              <a:t>E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en-US" altLang="ja-JP" baseline="-25000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&gt;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11115" y="4930591"/>
            <a:ext cx="1562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&lt; </a:t>
            </a:r>
            <a:r>
              <a:rPr lang="en-US" altLang="ja-JP" dirty="0" err="1" smtClean="0">
                <a:solidFill>
                  <a:srgbClr val="00B050"/>
                </a:solidFill>
              </a:rPr>
              <a:t>E</a:t>
            </a:r>
            <a:r>
              <a:rPr lang="en-US" altLang="ja-JP" baseline="-25000" dirty="0" err="1" smtClean="0">
                <a:solidFill>
                  <a:srgbClr val="00B050"/>
                </a:solidFill>
              </a:rPr>
              <a:t>neutral</a:t>
            </a:r>
            <a:r>
              <a:rPr lang="en-US" altLang="ja-JP" dirty="0" smtClean="0">
                <a:solidFill>
                  <a:srgbClr val="00B050"/>
                </a:solidFill>
              </a:rPr>
              <a:t> </a:t>
            </a:r>
            <a:r>
              <a:rPr lang="en-US" altLang="ja-JP" baseline="-25000" dirty="0" smtClean="0">
                <a:solidFill>
                  <a:srgbClr val="00B050"/>
                </a:solidFill>
              </a:rPr>
              <a:t>hadron </a:t>
            </a:r>
            <a:r>
              <a:rPr lang="en-US" altLang="ja-JP" dirty="0" smtClean="0">
                <a:solidFill>
                  <a:srgbClr val="00B050"/>
                </a:solidFill>
              </a:rPr>
              <a:t>&gt;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84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2308" y="292006"/>
            <a:ext cx="3572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Produced test samples.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338027" y="1052736"/>
                <a:ext cx="4282711" cy="14956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</m:oMath>
                </a14:m>
                <a:r>
                  <a:rPr kumimoji="1" lang="en-US" altLang="ja-JP" dirty="0" smtClean="0"/>
                  <a:t>H :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b="0" i="1" smtClean="0">
                        <a:latin typeface="Cambria Math"/>
                      </a:rPr>
                      <m:t> → 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4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</a:rPr>
                      <m:t>𝑜𝑟</m:t>
                    </m:r>
                    <m:r>
                      <a:rPr lang="en-US" altLang="ja-JP" b="0" i="1" smtClean="0">
                        <a:latin typeface="Cambria Math"/>
                      </a:rPr>
                      <m:t> 2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𝑏𝑙𝑛𝑞𝑞</m:t>
                    </m:r>
                    <m:r>
                      <a:rPr lang="en-US" altLang="ja-JP" b="0" i="1" smtClean="0">
                        <a:latin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</a:rPr>
                      <m:t>𝑜𝑟</m:t>
                    </m:r>
                    <m:r>
                      <a:rPr lang="en-US" altLang="ja-JP" b="0" i="1" smtClean="0">
                        <a:latin typeface="Cambria Math"/>
                      </a:rPr>
                      <m:t> 2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𝑙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</m:oMath>
                </a14:m>
                <a:r>
                  <a:rPr lang="en-US" altLang="ja-JP" b="0" dirty="0" smtClean="0"/>
                  <a:t/>
                </a:r>
                <a:br>
                  <a:rPr lang="en-US" altLang="ja-JP" b="0" dirty="0" smtClean="0"/>
                </a:b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/>
                      </a:rPr>
                      <m:t>           </m:t>
                    </m:r>
                    <m:r>
                      <a:rPr lang="en-US" altLang="ja-JP" b="0" i="1" smtClean="0">
                        <a:latin typeface="Cambria Math"/>
                      </a:rPr>
                      <m:t>𝐻</m:t>
                    </m:r>
                    <m:r>
                      <a:rPr lang="en-US" altLang="ja-JP" b="0" i="1" smtClean="0">
                        <a:latin typeface="Cambria Math"/>
                      </a:rPr>
                      <m:t>→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ja-JP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acc>
                    <m:r>
                      <a:rPr lang="en-US" altLang="ja-JP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  <a:ea typeface="Cambria Math"/>
                      </a:rPr>
                      <m:t>𝑜𝑟</m:t>
                    </m:r>
                    <m:r>
                      <a:rPr lang="en-US" altLang="ja-JP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𝑛𝑜𝑛</m:t>
                    </m:r>
                    <m:r>
                      <a:rPr lang="en-US" altLang="ja-JP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ja-JP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acc>
                  </m:oMath>
                </a14:m>
                <a:endParaRPr kumimoji="1" lang="en-US" altLang="ja-JP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Z</m:t>
                    </m:r>
                    <m:r>
                      <a:rPr lang="en-US" altLang="ja-JP">
                        <a:latin typeface="Cambria Math"/>
                      </a:rPr>
                      <m:t> :</m:t>
                    </m:r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→ 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4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i="1">
                        <a:latin typeface="Cambria Math"/>
                      </a:rPr>
                      <m:t>𝑜𝑟</m:t>
                    </m:r>
                    <m:r>
                      <a:rPr lang="en-US" altLang="ja-JP" i="1">
                        <a:latin typeface="Cambria Math"/>
                      </a:rPr>
                      <m:t> 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𝑏𝑙𝑛𝑞𝑞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i="1">
                        <a:latin typeface="Cambria Math"/>
                      </a:rPr>
                      <m:t>𝑜𝑟</m:t>
                    </m:r>
                    <m:r>
                      <a:rPr lang="en-US" altLang="ja-JP" i="1">
                        <a:latin typeface="Cambria Math"/>
                      </a:rPr>
                      <m:t> 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𝑙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</m:oMath>
                </a14:m>
                <a:endParaRPr lang="en-US" altLang="ja-JP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𝑍</m:t>
                      </m:r>
                      <m:r>
                        <a:rPr lang="en-US" altLang="ja-JP" i="1">
                          <a:latin typeface="Cambria Math"/>
                        </a:rPr>
                        <m:t>→</m:t>
                      </m:r>
                      <m:r>
                        <a:rPr lang="en-US" altLang="ja-JP" i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altLang="ja-JP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𝑞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  </m:t>
                      </m:r>
                      <m:r>
                        <a:rPr lang="en-US" altLang="ja-JP" i="1">
                          <a:latin typeface="Cambria Math"/>
                        </a:rPr>
                        <m:t>𝑜𝑟</m:t>
                      </m:r>
                      <m:r>
                        <a:rPr lang="en-US" altLang="ja-JP" i="1">
                          <a:latin typeface="Cambria Math"/>
                        </a:rPr>
                        <m:t>  </m:t>
                      </m:r>
                      <m:r>
                        <a:rPr lang="en-US" altLang="ja-JP" i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𝑙</m:t>
                      </m:r>
                      <m:acc>
                        <m:accPr>
                          <m:chr m:val="̅"/>
                          <m:ctrlPr>
                            <a:rPr lang="en-US" altLang="ja-JP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𝑙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  </m:t>
                      </m:r>
                      <m:r>
                        <a:rPr lang="en-US" altLang="ja-JP" i="1">
                          <a:latin typeface="Cambria Math"/>
                        </a:rPr>
                        <m:t>𝑜𝑟</m:t>
                      </m:r>
                      <m:r>
                        <a:rPr lang="en-US" altLang="ja-JP" i="1">
                          <a:latin typeface="Cambria Math"/>
                        </a:rPr>
                        <m:t> </m:t>
                      </m:r>
                      <m:r>
                        <a:rPr lang="ja-JP" altLang="en-US" i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𝜈</m:t>
                      </m:r>
                      <m:acc>
                        <m:accPr>
                          <m:chr m:val="̅"/>
                          <m:ctrlPr>
                            <a:rPr lang="ja-JP" altLang="en-US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ja-JP" altLang="en-US" i="1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𝜈</m:t>
                          </m:r>
                        </m:e>
                      </m:acc>
                    </m:oMath>
                  </m:oMathPara>
                </a14:m>
                <a:endParaRPr lang="en-US" altLang="ja-JP" dirty="0" smtClean="0">
                  <a:latin typeface="Symbol" pitchFamily="18" charset="2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US" altLang="ja-JP">
                        <a:latin typeface="Cambria Math"/>
                      </a:rPr>
                      <m:t>:</m:t>
                    </m:r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→ 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4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i="1">
                        <a:latin typeface="Cambria Math"/>
                      </a:rPr>
                      <m:t>𝑜𝑟</m:t>
                    </m:r>
                    <m:r>
                      <a:rPr lang="en-US" altLang="ja-JP" i="1">
                        <a:latin typeface="Cambria Math"/>
                      </a:rPr>
                      <m:t> 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𝑏𝑙𝑛𝑞𝑞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i="1">
                        <a:latin typeface="Cambria Math"/>
                      </a:rPr>
                      <m:t>𝑜𝑟</m:t>
                    </m:r>
                    <m:r>
                      <a:rPr lang="en-US" altLang="ja-JP" i="1">
                        <a:latin typeface="Cambria Math"/>
                      </a:rPr>
                      <m:t> 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𝑙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altLang="ja-JP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𝑞</m:t>
                    </m:r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27" y="1052736"/>
                <a:ext cx="4282711" cy="1495602"/>
              </a:xfrm>
              <a:prstGeom prst="rect">
                <a:avLst/>
              </a:prstGeom>
              <a:blipFill rotWithShape="1">
                <a:blip r:embed="rId2"/>
                <a:stretch>
                  <a:fillRect l="-853" t="-2041" b="-40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5076056" y="925286"/>
                <a:ext cx="3559757" cy="20435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>
                    <a:latin typeface="Cambria Math"/>
                  </a:rPr>
                  <a:t>Other test samples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H</m:t>
                    </m:r>
                    <m:r>
                      <a:rPr lang="en-US" altLang="ja-JP" b="0" i="0" smtClean="0">
                        <a:latin typeface="Cambria Math"/>
                      </a:rPr>
                      <m:t> →</m:t>
                    </m:r>
                    <m:r>
                      <m:rPr>
                        <m:sty m:val="p"/>
                      </m:rPr>
                      <a:rPr lang="en-US" altLang="ja-JP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all</m:t>
                    </m:r>
                    <m:r>
                      <a:rPr lang="en-US" altLang="ja-JP" b="0" i="0" smtClean="0">
                        <a:latin typeface="Cambria Math"/>
                      </a:rPr>
                      <m:t>,</m:t>
                    </m:r>
                    <m:r>
                      <a:rPr lang="en-US" altLang="ja-JP" b="0" i="1" smtClean="0">
                        <a:latin typeface="Cambria Math"/>
                      </a:rPr>
                      <m:t>  </m:t>
                    </m:r>
                  </m:oMath>
                </a14:m>
                <a:endParaRPr lang="en-US" altLang="ja-JP" b="0" i="1" dirty="0" smtClean="0">
                  <a:latin typeface="Cambria Math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Z</m:t>
                    </m:r>
                    <m:r>
                      <a:rPr lang="en-US" altLang="ja-JP" b="0" i="0" smtClean="0">
                        <a:latin typeface="Cambria Math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ja-JP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all</m:t>
                    </m:r>
                    <m:r>
                      <a:rPr lang="en-US" altLang="ja-JP" b="0" i="0" smtClean="0">
                        <a:latin typeface="Cambria Math"/>
                      </a:rPr>
                      <m:t>,</m:t>
                    </m:r>
                    <m:r>
                      <a:rPr lang="en-US" altLang="ja-JP" b="0" i="1" smtClean="0">
                        <a:latin typeface="Cambria Math"/>
                      </a:rPr>
                      <m:t>  </m:t>
                    </m:r>
                  </m:oMath>
                </a14:m>
                <a:endParaRPr lang="en-US" altLang="ja-JP" b="0" i="1" dirty="0" smtClean="0">
                  <a:latin typeface="Cambria Math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b="0" i="1" smtClean="0">
                        <a:latin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b="0" i="1" smtClean="0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US" altLang="ja-JP" b="0" i="1" smtClean="0">
                        <a:latin typeface="Cambria Math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ja-JP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all</m:t>
                    </m:r>
                  </m:oMath>
                </a14:m>
                <a:endParaRPr lang="en-US" altLang="ja-JP" b="0" dirty="0" smtClean="0"/>
              </a:p>
              <a:p>
                <a:pPr marL="342900" indent="-3429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  <m:r>
                      <a:rPr lang="en-US" altLang="ja-JP" i="1">
                        <a:latin typeface="Cambria Math"/>
                      </a:rPr>
                      <m:t>𝐻</m:t>
                    </m:r>
                    <m:r>
                      <a:rPr lang="en-US" altLang="ja-JP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→ </m:t>
                    </m:r>
                  </m:oMath>
                </a14:m>
                <a:r>
                  <a:rPr lang="en-US" altLang="ja-JP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bbenqq</a:t>
                </a:r>
                <a:r>
                  <a:rPr lang="en-US" altLang="ja-JP" dirty="0" smtClean="0"/>
                  <a:t>  and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𝐻</m:t>
                    </m:r>
                    <m:r>
                      <a:rPr lang="en-US" altLang="ja-JP" i="1">
                        <a:latin typeface="Cambria Math"/>
                      </a:rPr>
                      <m:t>→</m:t>
                    </m:r>
                  </m:oMath>
                </a14:m>
                <a:r>
                  <a:rPr lang="en-US" altLang="ja-JP" dirty="0" smtClean="0"/>
                  <a:t> </a:t>
                </a:r>
                <a:r>
                  <a:rPr lang="en-US" altLang="ja-JP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all</a:t>
                </a:r>
                <a:br>
                  <a:rPr lang="en-US" altLang="ja-JP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</a:rPr>
                      <m:t>𝑍</m:t>
                    </m:r>
                    <m:r>
                      <a:rPr lang="en-US" altLang="ja-JP" i="1">
                        <a:latin typeface="Cambria Math"/>
                      </a:rPr>
                      <m:t>:</m:t>
                    </m:r>
                  </m:oMath>
                </a14:m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→ </m:t>
                    </m:r>
                  </m:oMath>
                </a14:m>
                <a:r>
                  <a:rPr lang="en-US" altLang="ja-JP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bbenqq</a:t>
                </a:r>
                <a:r>
                  <a:rPr lang="en-US" altLang="ja-JP" dirty="0"/>
                  <a:t>  and </a:t>
                </a:r>
                <a:r>
                  <a:rPr lang="en-US" altLang="ja-JP" dirty="0" smtClean="0"/>
                  <a:t>Z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→</m:t>
                    </m:r>
                  </m:oMath>
                </a14:m>
                <a:r>
                  <a:rPr lang="en-US" altLang="ja-JP" dirty="0"/>
                  <a:t> </a:t>
                </a:r>
                <a:r>
                  <a:rPr lang="en-US" altLang="ja-JP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all</a:t>
                </a:r>
                <a:endParaRPr lang="en-US" altLang="ja-JP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ja-JP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b="0" i="1" smtClean="0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:</m:t>
                    </m:r>
                  </m:oMath>
                </a14:m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 → </m:t>
                    </m:r>
                  </m:oMath>
                </a14:m>
                <a:r>
                  <a:rPr lang="en-US" altLang="ja-JP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bbenqq</a:t>
                </a:r>
                <a:endParaRPr lang="ja-JP" alt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925286"/>
                <a:ext cx="3559757" cy="2043508"/>
              </a:xfrm>
              <a:prstGeom prst="rect">
                <a:avLst/>
              </a:prstGeom>
              <a:blipFill rotWithShape="1">
                <a:blip r:embed="rId3"/>
                <a:stretch>
                  <a:fillRect l="-1541" t="-1791" r="-514" b="-38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65325" y="3140968"/>
            <a:ext cx="91108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kumimoji="1" lang="en-US" altLang="ja-JP" dirty="0" smtClean="0"/>
              <a:t>Beam pol.  e</a:t>
            </a:r>
            <a:r>
              <a:rPr kumimoji="1" lang="en-US" altLang="ja-JP" baseline="30000" dirty="0" smtClean="0"/>
              <a:t>-</a:t>
            </a:r>
            <a:r>
              <a:rPr kumimoji="1" lang="en-US" altLang="ja-JP" baseline="-25000" dirty="0" smtClean="0"/>
              <a:t>L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baseline="-25000" dirty="0" err="1" smtClean="0"/>
              <a:t>R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-</a:t>
            </a:r>
            <a:r>
              <a:rPr kumimoji="1" lang="en-US" altLang="ja-JP" baseline="-25000" dirty="0" err="1" smtClean="0"/>
              <a:t>R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baseline="-25000" dirty="0" err="1" smtClean="0"/>
              <a:t>L</a:t>
            </a:r>
            <a:endParaRPr kumimoji="1" lang="en-US" altLang="ja-JP" baseline="-25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dirty="0" smtClean="0"/>
              <a:t>Number of events in each samples: ~50k events ( 0.02% events, </a:t>
            </a:r>
            <a:r>
              <a:rPr lang="en-US" altLang="ja-JP" dirty="0" err="1" smtClean="0"/>
              <a:t>Pythia</a:t>
            </a:r>
            <a:r>
              <a:rPr lang="en-US" altLang="ja-JP" dirty="0" smtClean="0"/>
              <a:t> failed </a:t>
            </a:r>
            <a:r>
              <a:rPr lang="en-US" altLang="ja-JP" dirty="0" err="1" smtClean="0"/>
              <a:t>hadronization</a:t>
            </a:r>
            <a:r>
              <a:rPr lang="en-US" altLang="ja-JP" dirty="0" smtClean="0"/>
              <a:t> 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dirty="0" smtClean="0"/>
              <a:t>Integrated luminosity: 8 ~ 250 ab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dirty="0" err="1" smtClean="0"/>
              <a:t>ProcessID</a:t>
            </a:r>
            <a:r>
              <a:rPr lang="en-US" altLang="ja-JP" dirty="0"/>
              <a:t>: p106001 to </a:t>
            </a:r>
            <a:r>
              <a:rPr lang="en-US" altLang="ja-JP" dirty="0" smtClean="0"/>
              <a:t>p106052 </a:t>
            </a:r>
            <a:br>
              <a:rPr lang="en-US" altLang="ja-JP" dirty="0" smtClean="0"/>
            </a:br>
            <a:r>
              <a:rPr lang="en-US" altLang="ja-JP" dirty="0" smtClean="0"/>
              <a:t>    (</a:t>
            </a:r>
            <a:r>
              <a:rPr lang="en-US" altLang="ja-JP" dirty="0"/>
              <a:t>see http://www-jlc.kek.jp/~miyamoto/CDS/processIDdict/process_info-upto200k</a:t>
            </a:r>
            <a:r>
              <a:rPr lang="en-US" altLang="ja-JP" dirty="0" smtClean="0"/>
              <a:t>/)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kumimoji="1" lang="en-US" altLang="ja-JP" dirty="0" smtClean="0"/>
              <a:t>Sample info:  </a:t>
            </a:r>
            <a:r>
              <a:rPr kumimoji="1" lang="en-US" altLang="ja-JP" dirty="0" smtClean="0">
                <a:hlinkClick r:id="rId4"/>
              </a:rPr>
              <a:t>http://www-ilc.kek.jp/~miyamoto/CDS/1000</a:t>
            </a:r>
            <a:endParaRPr kumimoji="1" lang="en-US" altLang="ja-JP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dirty="0"/>
              <a:t>GRID location:  </a:t>
            </a:r>
            <a:r>
              <a:rPr lang="en-US" altLang="ja-JP" dirty="0" err="1"/>
              <a:t>lfn</a:t>
            </a:r>
            <a:r>
              <a:rPr lang="en-US" altLang="ja-JP" dirty="0"/>
              <a:t>:/grid/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miyamoto</a:t>
            </a:r>
            <a:r>
              <a:rPr lang="en-US" altLang="ja-JP" dirty="0"/>
              <a:t>/CDS/generated/1000 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7544" y="5339040"/>
            <a:ext cx="6282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I asked the </a:t>
            </a:r>
            <a:r>
              <a:rPr kumimoji="1" lang="en-US" altLang="ja-JP" i="1" dirty="0" err="1" smtClean="0"/>
              <a:t>ttH</a:t>
            </a:r>
            <a:r>
              <a:rPr kumimoji="1" lang="en-US" altLang="ja-JP" i="1" dirty="0" smtClean="0"/>
              <a:t> analysis group in ILD to check samples.  </a:t>
            </a:r>
          </a:p>
          <a:p>
            <a:r>
              <a:rPr lang="en-US" altLang="ja-JP" i="1" dirty="0" err="1" smtClean="0"/>
              <a:t>e+e</a:t>
            </a:r>
            <a:r>
              <a:rPr lang="en-US" altLang="ja-JP" i="1" dirty="0" smtClean="0"/>
              <a:t>- </a:t>
            </a:r>
            <a:r>
              <a:rPr lang="en-US" altLang="ja-JP" i="1" dirty="0" smtClean="0">
                <a:sym typeface="Wingdings" pitchFamily="2" charset="2"/>
              </a:rPr>
              <a:t> </a:t>
            </a:r>
            <a:r>
              <a:rPr lang="en-US" altLang="ja-JP" i="1" dirty="0" err="1" smtClean="0">
                <a:sym typeface="Wingdings" pitchFamily="2" charset="2"/>
              </a:rPr>
              <a:t>tt</a:t>
            </a:r>
            <a:r>
              <a:rPr lang="en-US" altLang="ja-JP" i="1" dirty="0" smtClean="0">
                <a:sym typeface="Wingdings" pitchFamily="2" charset="2"/>
              </a:rPr>
              <a:t> will be necessary. I’d like to try to generate by </a:t>
            </a:r>
            <a:r>
              <a:rPr lang="en-US" altLang="ja-JP" i="1" dirty="0" err="1" smtClean="0">
                <a:sym typeface="Wingdings" pitchFamily="2" charset="2"/>
              </a:rPr>
              <a:t>Whizard</a:t>
            </a:r>
            <a:r>
              <a:rPr lang="en-US" altLang="ja-JP" i="1" dirty="0" smtClean="0">
                <a:sym typeface="Wingdings" pitchFamily="2" charset="2"/>
              </a:rPr>
              <a:t>.</a:t>
            </a:r>
            <a:endParaRPr kumimoji="1" lang="en-US" altLang="ja-JP" i="1" dirty="0" smtClean="0"/>
          </a:p>
          <a:p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68641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2011/7/21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Akiya Miyamoto, Generator Meeting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764704"/>
            <a:ext cx="827412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hepsplit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A small program to split a large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 file to many files with small number of events.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Useful to run jobs on many GRID sites.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Usage: </a:t>
            </a:r>
          </a:p>
          <a:p>
            <a:r>
              <a:rPr lang="en-US" altLang="ja-JP" dirty="0" smtClean="0"/>
              <a:t>Command </a:t>
            </a:r>
            <a:r>
              <a:rPr lang="en-US" altLang="ja-JP" dirty="0"/>
              <a:t>format</a:t>
            </a:r>
          </a:p>
          <a:p>
            <a:r>
              <a:rPr lang="en-US" altLang="ja-JP" dirty="0"/>
              <a:t>     </a:t>
            </a:r>
            <a:r>
              <a:rPr lang="en-US" altLang="ja-JP" dirty="0" err="1"/>
              <a:t>hepsplit</a:t>
            </a:r>
            <a:r>
              <a:rPr lang="en-US" altLang="ja-JP" dirty="0"/>
              <a:t> [options]</a:t>
            </a:r>
          </a:p>
          <a:p>
            <a:r>
              <a:rPr lang="en-US" altLang="ja-JP" dirty="0"/>
              <a:t>  Options</a:t>
            </a:r>
          </a:p>
          <a:p>
            <a:r>
              <a:rPr lang="en-US" altLang="ja-JP" dirty="0"/>
              <a:t>     --</a:t>
            </a:r>
            <a:r>
              <a:rPr lang="en-US" altLang="ja-JP" dirty="0" err="1"/>
              <a:t>infile</a:t>
            </a:r>
            <a:r>
              <a:rPr lang="en-US" altLang="ja-JP" dirty="0"/>
              <a:t> [</a:t>
            </a:r>
            <a:r>
              <a:rPr lang="en-US" altLang="ja-JP" dirty="0" err="1"/>
              <a:t>infile</a:t>
            </a:r>
            <a:r>
              <a:rPr lang="en-US" altLang="ja-JP" dirty="0"/>
              <a:t>]    : (D=</a:t>
            </a:r>
            <a:r>
              <a:rPr lang="en-US" altLang="ja-JP" dirty="0" err="1"/>
              <a:t>input.stdhep</a:t>
            </a:r>
            <a:r>
              <a:rPr lang="en-US" altLang="ja-JP" dirty="0"/>
              <a:t>) Input </a:t>
            </a:r>
            <a:r>
              <a:rPr lang="en-US" altLang="ja-JP" dirty="0" err="1"/>
              <a:t>stdhep</a:t>
            </a:r>
            <a:r>
              <a:rPr lang="en-US" altLang="ja-JP" dirty="0"/>
              <a:t> file name</a:t>
            </a:r>
          </a:p>
          <a:p>
            <a:r>
              <a:rPr lang="en-US" altLang="ja-JP" dirty="0"/>
              <a:t>     --</a:t>
            </a:r>
            <a:r>
              <a:rPr lang="en-US" altLang="ja-JP" dirty="0" err="1"/>
              <a:t>outprefix</a:t>
            </a:r>
            <a:r>
              <a:rPr lang="en-US" altLang="ja-JP" dirty="0"/>
              <a:t> [</a:t>
            </a:r>
            <a:r>
              <a:rPr lang="en-US" altLang="ja-JP" dirty="0" err="1"/>
              <a:t>ofile</a:t>
            </a:r>
            <a:r>
              <a:rPr lang="en-US" altLang="ja-JP" dirty="0"/>
              <a:t>]  : (D=output )    Prefix of output file. File names will be</a:t>
            </a:r>
          </a:p>
          <a:p>
            <a:r>
              <a:rPr lang="en-US" altLang="ja-JP" dirty="0"/>
              <a:t>                  </a:t>
            </a:r>
            <a:r>
              <a:rPr lang="en-US" altLang="ja-JP" dirty="0" err="1"/>
              <a:t>output_NNN.stdhep</a:t>
            </a:r>
            <a:r>
              <a:rPr lang="en-US" altLang="ja-JP" dirty="0"/>
              <a:t>, where NNN=0~999</a:t>
            </a:r>
          </a:p>
          <a:p>
            <a:r>
              <a:rPr lang="en-US" altLang="ja-JP" dirty="0"/>
              <a:t>     --</a:t>
            </a:r>
            <a:r>
              <a:rPr lang="en-US" altLang="ja-JP" dirty="0" err="1"/>
              <a:t>maxread</a:t>
            </a:r>
            <a:r>
              <a:rPr lang="en-US" altLang="ja-JP" dirty="0"/>
              <a:t>   [N]      : (D=0) Number of read </a:t>
            </a:r>
            <a:r>
              <a:rPr lang="en-US" altLang="ja-JP" dirty="0" err="1"/>
              <a:t>recors</a:t>
            </a:r>
            <a:r>
              <a:rPr lang="en-US" altLang="ja-JP" dirty="0"/>
              <a:t>, &lt;= 0 to the end</a:t>
            </a:r>
          </a:p>
          <a:p>
            <a:r>
              <a:rPr lang="en-US" altLang="ja-JP" dirty="0"/>
              <a:t>     --</a:t>
            </a:r>
            <a:r>
              <a:rPr lang="en-US" altLang="ja-JP" dirty="0" err="1"/>
              <a:t>nw_per_file</a:t>
            </a:r>
            <a:r>
              <a:rPr lang="en-US" altLang="ja-JP" dirty="0"/>
              <a:t> [N]    : (D=300) Number of events in each output file.</a:t>
            </a:r>
          </a:p>
          <a:p>
            <a:r>
              <a:rPr lang="en-US" altLang="ja-JP" dirty="0"/>
              <a:t>     --</a:t>
            </a:r>
            <a:r>
              <a:rPr lang="en-US" altLang="ja-JP" dirty="0" err="1"/>
              <a:t>write_begin_record</a:t>
            </a:r>
            <a:r>
              <a:rPr lang="en-US" altLang="ja-JP" dirty="0"/>
              <a:t> : (D=1) Output begin record in each file or not. (0,1)=(No, Yes)</a:t>
            </a:r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0057" y="5014500"/>
            <a:ext cx="7342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Soure</a:t>
            </a:r>
            <a:r>
              <a:rPr lang="en-US" altLang="ja-JP" dirty="0" smtClean="0"/>
              <a:t> code is at </a:t>
            </a:r>
            <a:r>
              <a:rPr lang="en-US" altLang="ja-JP" dirty="0" smtClean="0">
                <a:hlinkClick r:id="rId2"/>
              </a:rPr>
              <a:t>http://www-jlc.kek.jp/~miyamoto/CDS/tools/HepSplit.tar.gz</a:t>
            </a:r>
            <a:endParaRPr lang="en-US" altLang="ja-JP" dirty="0" smtClean="0"/>
          </a:p>
          <a:p>
            <a:r>
              <a:rPr lang="en-US" altLang="ja-JP" dirty="0" smtClean="0"/>
              <a:t>  hepsplit.cxx and </a:t>
            </a:r>
            <a:r>
              <a:rPr lang="en-US" altLang="ja-JP" dirty="0" err="1" smtClean="0"/>
              <a:t>GNUmakefile</a:t>
            </a:r>
            <a:r>
              <a:rPr lang="en-US" altLang="ja-JP" dirty="0" smtClean="0"/>
              <a:t> are included.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83490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451</Words>
  <Application>Microsoft Office PowerPoint</Application>
  <PresentationFormat>画面に合わせる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55</cp:revision>
  <dcterms:created xsi:type="dcterms:W3CDTF">2011-02-03T08:44:21Z</dcterms:created>
  <dcterms:modified xsi:type="dcterms:W3CDTF">2011-07-21T07:42:02Z</dcterms:modified>
</cp:coreProperties>
</file>