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449" r:id="rId3"/>
    <p:sldId id="406" r:id="rId4"/>
    <p:sldId id="492" r:id="rId5"/>
    <p:sldId id="457" r:id="rId6"/>
    <p:sldId id="494" r:id="rId7"/>
    <p:sldId id="495" r:id="rId8"/>
    <p:sldId id="497" r:id="rId9"/>
    <p:sldId id="498" r:id="rId10"/>
    <p:sldId id="491" r:id="rId11"/>
    <p:sldId id="450" r:id="rId12"/>
    <p:sldId id="445" r:id="rId13"/>
    <p:sldId id="446" r:id="rId14"/>
    <p:sldId id="451" r:id="rId15"/>
    <p:sldId id="478" r:id="rId16"/>
    <p:sldId id="489" r:id="rId17"/>
    <p:sldId id="428" r:id="rId18"/>
    <p:sldId id="411" r:id="rId19"/>
    <p:sldId id="461" r:id="rId20"/>
    <p:sldId id="459" r:id="rId21"/>
    <p:sldId id="458" r:id="rId22"/>
    <p:sldId id="460" r:id="rId23"/>
    <p:sldId id="496" r:id="rId24"/>
    <p:sldId id="423" r:id="rId25"/>
    <p:sldId id="487" r:id="rId26"/>
    <p:sldId id="435" r:id="rId2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FF9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6" autoAdjust="0"/>
    <p:restoredTop sz="94660"/>
  </p:normalViewPr>
  <p:slideViewPr>
    <p:cSldViewPr snapToGrid="0" snapToObjects="1">
      <p:cViewPr>
        <p:scale>
          <a:sx n="95" d="100"/>
          <a:sy n="95" d="100"/>
        </p:scale>
        <p:origin x="-136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lempt:Desktop:Cherencov_Efficienc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GB"/>
            </a:pPr>
            <a:r>
              <a:rPr lang="en-GB"/>
              <a:t>Cherenkov</a:t>
            </a:r>
            <a:r>
              <a:rPr lang="en-GB" baseline="0"/>
              <a:t> </a:t>
            </a:r>
            <a:r>
              <a:rPr lang="en-GB"/>
              <a:t>Efficiency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Cherenkov A</c:v>
          </c:tx>
          <c:xVal>
            <c:numRef>
              <c:f>'[Cherencov_Efficiency.xlsx]Sheet1'!$B$33:$J$33</c:f>
              <c:numCache>
                <c:formatCode>General</c:formatCode>
                <c:ptCount val="9"/>
                <c:pt idx="0">
                  <c:v>3.0</c:v>
                </c:pt>
                <c:pt idx="1">
                  <c:v>1.5</c:v>
                </c:pt>
                <c:pt idx="2">
                  <c:v>1.0</c:v>
                </c:pt>
                <c:pt idx="3">
                  <c:v>0.8</c:v>
                </c:pt>
                <c:pt idx="4">
                  <c:v>0.6</c:v>
                </c:pt>
                <c:pt idx="5">
                  <c:v>0.4</c:v>
                </c:pt>
                <c:pt idx="6">
                  <c:v>0.3</c:v>
                </c:pt>
                <c:pt idx="7">
                  <c:v>0.2</c:v>
                </c:pt>
                <c:pt idx="8">
                  <c:v>0.1</c:v>
                </c:pt>
              </c:numCache>
            </c:numRef>
          </c:xVal>
          <c:yVal>
            <c:numRef>
              <c:f>'[Cherencov_Efficiency.xlsx]Sheet1'!$B$35:$J$35</c:f>
              <c:numCache>
                <c:formatCode>0.00000%</c:formatCode>
                <c:ptCount val="9"/>
                <c:pt idx="0">
                  <c:v>0.999790805920192</c:v>
                </c:pt>
                <c:pt idx="1">
                  <c:v>0.9993896451981</c:v>
                </c:pt>
                <c:pt idx="2">
                  <c:v>0.997366723989682</c:v>
                </c:pt>
                <c:pt idx="3">
                  <c:v>0.988333949637971</c:v>
                </c:pt>
                <c:pt idx="4">
                  <c:v>0.941316689948609</c:v>
                </c:pt>
                <c:pt idx="5">
                  <c:v>0.744577412116679</c:v>
                </c:pt>
                <c:pt idx="6">
                  <c:v>0.502818044764003</c:v>
                </c:pt>
                <c:pt idx="7">
                  <c:v>0.169081981847939</c:v>
                </c:pt>
                <c:pt idx="8">
                  <c:v>0.0099502487562189</c:v>
                </c:pt>
              </c:numCache>
            </c:numRef>
          </c:yVal>
          <c:smooth val="0"/>
        </c:ser>
        <c:ser>
          <c:idx val="2"/>
          <c:order val="1"/>
          <c:tx>
            <c:v>Cherenkov B</c:v>
          </c:tx>
          <c:xVal>
            <c:numRef>
              <c:f>'[Cherencov_Efficiency.xlsx]Sheet1'!$B$33:$J$33</c:f>
              <c:numCache>
                <c:formatCode>General</c:formatCode>
                <c:ptCount val="9"/>
                <c:pt idx="0">
                  <c:v>3.0</c:v>
                </c:pt>
                <c:pt idx="1">
                  <c:v>1.5</c:v>
                </c:pt>
                <c:pt idx="2">
                  <c:v>1.0</c:v>
                </c:pt>
                <c:pt idx="3">
                  <c:v>0.8</c:v>
                </c:pt>
                <c:pt idx="4">
                  <c:v>0.6</c:v>
                </c:pt>
                <c:pt idx="5">
                  <c:v>0.4</c:v>
                </c:pt>
                <c:pt idx="6">
                  <c:v>0.3</c:v>
                </c:pt>
                <c:pt idx="7">
                  <c:v>0.2</c:v>
                </c:pt>
                <c:pt idx="8">
                  <c:v>0.1</c:v>
                </c:pt>
              </c:numCache>
            </c:numRef>
          </c:xVal>
          <c:yVal>
            <c:numRef>
              <c:f>'[Cherencov_Efficiency.xlsx]Sheet1'!$B$36:$J$36</c:f>
              <c:numCache>
                <c:formatCode>0.00000%</c:formatCode>
                <c:ptCount val="9"/>
                <c:pt idx="0">
                  <c:v>0.999816950393557</c:v>
                </c:pt>
                <c:pt idx="1">
                  <c:v>0.997853792957261</c:v>
                </c:pt>
                <c:pt idx="2">
                  <c:v>0.978282641927152</c:v>
                </c:pt>
                <c:pt idx="3">
                  <c:v>0.946622185154295</c:v>
                </c:pt>
                <c:pt idx="4">
                  <c:v>0.862402987002313</c:v>
                </c:pt>
                <c:pt idx="5">
                  <c:v>0.676071555356619</c:v>
                </c:pt>
                <c:pt idx="6">
                  <c:v>0.508932553935723</c:v>
                </c:pt>
                <c:pt idx="7">
                  <c:v>0.264759330879269</c:v>
                </c:pt>
                <c:pt idx="8">
                  <c:v>0.0740740740740741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7145160"/>
        <c:axId val="2057148632"/>
      </c:scatterChart>
      <c:valAx>
        <c:axId val="2057145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GB"/>
                  <a:t>Cherenkov</a:t>
                </a:r>
                <a:r>
                  <a:rPr lang="en-GB" baseline="0"/>
                  <a:t> chamber pressure  [Bar]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057148632"/>
        <c:crosses val="autoZero"/>
        <c:crossBetween val="midCat"/>
      </c:valAx>
      <c:valAx>
        <c:axId val="2057148632"/>
        <c:scaling>
          <c:orientation val="minMax"/>
        </c:scaling>
        <c:delete val="0"/>
        <c:axPos val="l"/>
        <c:majorGridlines/>
        <c:numFmt formatCode="0.00%" sourceLinked="0"/>
        <c:majorTickMark val="none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205714516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0923CD-73BB-B94E-9856-114203B86A0C}" type="datetime1">
              <a:rPr lang="en-US"/>
              <a:pPr>
                <a:defRPr/>
              </a:pPr>
              <a:t>12/09/2011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C75E3BE-436C-764F-BC4E-6F7F99992D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10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3FB6D1-2CA6-0C47-8FD9-92D068D6A772}" type="datetime1">
              <a:rPr lang="en-US"/>
              <a:pPr>
                <a:defRPr/>
              </a:pPr>
              <a:t>12/09/2011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430226-9298-1B4F-900E-B2883CABF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209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D8664-5ABA-C54F-BCD7-D9C4CB706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87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0B5E9-9F98-D64A-BEBB-2E51825B6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66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D6134-0802-9645-BD70-4B1F658CE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60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CD579-53C6-BF43-80D6-B47506BC7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562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F8ACD-D38C-3647-9DE0-937A2626E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63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69" y="880248"/>
            <a:ext cx="4038600" cy="5289206"/>
          </a:xfrm>
        </p:spPr>
        <p:txBody>
          <a:bodyPr/>
          <a:lstStyle>
            <a:lvl1pPr>
              <a:buClr>
                <a:schemeClr val="tx2"/>
              </a:buCl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873625" y="880248"/>
            <a:ext cx="4038600" cy="5289206"/>
          </a:xfrm>
        </p:spPr>
        <p:txBody>
          <a:bodyPr/>
          <a:lstStyle>
            <a:lvl1pPr>
              <a:buClr>
                <a:schemeClr val="tx2"/>
              </a:buCl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D00EB-7C71-4848-BC94-F7BEBE9B06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58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86F7A-71FD-7144-BCD3-919EBC45A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63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3"/>
          </p:nvPr>
        </p:nvSpPr>
        <p:spPr>
          <a:xfrm>
            <a:off x="2501900" y="2451100"/>
            <a:ext cx="2781300" cy="25019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7FD7C-9701-6E44-B139-ACE78F893E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D41ED-49C6-834F-BD67-8E914FCFE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495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EAAA0-4DF1-984D-91E5-9E4461C84A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490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0E609-49FE-F34A-960A-4B52837D2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9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85813" y="36513"/>
            <a:ext cx="668972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50" y="6516688"/>
            <a:ext cx="2619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7F7F7F"/>
                </a:solidFill>
                <a:latin typeface="Palatino"/>
                <a:ea typeface="+mn-ea"/>
                <a:cs typeface="Palatino"/>
              </a:defRPr>
            </a:lvl1pPr>
          </a:lstStyle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98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7F7F7F"/>
                </a:solidFill>
                <a:latin typeface="Palatino"/>
                <a:ea typeface="+mn-ea"/>
                <a:cs typeface="Palatino"/>
              </a:defRPr>
            </a:lvl1pPr>
          </a:lstStyle>
          <a:p>
            <a:pPr>
              <a:defRPr/>
            </a:pPr>
            <a:r>
              <a:rPr lang="en-US"/>
              <a:t>Erik van der Kraaij, CERN LCD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2925" y="6519863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Palatino" charset="0"/>
                <a:cs typeface="Palatino" charset="0"/>
              </a:defRPr>
            </a:lvl1pPr>
          </a:lstStyle>
          <a:p>
            <a:pPr>
              <a:defRPr/>
            </a:pPr>
            <a:fld id="{FE759B47-2441-AD47-8AEA-AEE83B161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cern_logo_white.gif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" y="76200"/>
            <a:ext cx="45243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0" y="617538"/>
            <a:ext cx="9144000" cy="0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6532563"/>
            <a:ext cx="9144000" cy="0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4" name="Picture 1" descr="clic-logo2010t.png"/>
          <p:cNvPicPr>
            <a:picLocks noChangeAspect="1"/>
          </p:cNvPicPr>
          <p:nvPr userDrawn="1"/>
        </p:nvPicPr>
        <p:blipFill>
          <a:blip r:embed="rId14" cstate="print">
            <a:alphaModFix amt="6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8700" y="76200"/>
            <a:ext cx="414338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705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1F497D"/>
          </a:solidFill>
          <a:latin typeface="Palatino"/>
          <a:ea typeface="ＭＳ Ｐゴシック" charset="-128"/>
          <a:cs typeface="Palatino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1F497D"/>
          </a:solidFill>
          <a:latin typeface="Palatino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1F497D"/>
          </a:solidFill>
          <a:latin typeface="Palatino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1F497D"/>
          </a:solidFill>
          <a:latin typeface="Palatino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1F497D"/>
          </a:solidFill>
          <a:latin typeface="Palatino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sto MT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sto MT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sto MT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sto MT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400" kern="1200">
          <a:solidFill>
            <a:schemeClr val="tx2"/>
          </a:solidFill>
          <a:latin typeface="Palatino"/>
          <a:ea typeface="ＭＳ Ｐゴシック" charset="-128"/>
          <a:cs typeface="Palatino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Palatino"/>
          <a:ea typeface="ＭＳ Ｐゴシック" charset="-128"/>
          <a:cs typeface="Palatino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2"/>
          </a:solidFill>
          <a:latin typeface="Palatino"/>
          <a:ea typeface="ＭＳ Ｐゴシック" charset="-128"/>
          <a:cs typeface="Palatino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Palatino"/>
          <a:ea typeface="ＭＳ Ｐゴシック" charset="-128"/>
          <a:cs typeface="Palatino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 sz="1600" kern="1200">
          <a:solidFill>
            <a:srgbClr val="1F497D"/>
          </a:solidFill>
          <a:latin typeface="Palatino"/>
          <a:ea typeface="ＭＳ Ｐゴシック" charset="-128"/>
          <a:cs typeface="Palatin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3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685800" y="1416174"/>
            <a:ext cx="7772400" cy="986488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Palatino" charset="0"/>
                <a:ea typeface="ＭＳ Ｐゴシック" charset="0"/>
              </a:rPr>
              <a:t>2011 WHCAL </a:t>
            </a:r>
            <a:r>
              <a:rPr lang="en-US" dirty="0" err="1" smtClean="0">
                <a:latin typeface="Palatino" charset="0"/>
                <a:ea typeface="ＭＳ Ｐゴシック" charset="0"/>
              </a:rPr>
              <a:t>testbeams</a:t>
            </a:r>
            <a:r>
              <a:rPr lang="en-US" dirty="0" smtClean="0">
                <a:latin typeface="Palatino" charset="0"/>
                <a:ea typeface="ＭＳ Ｐゴシック" charset="0"/>
              </a:rPr>
              <a:t> </a:t>
            </a:r>
            <a:r>
              <a:rPr lang="en-US" dirty="0">
                <a:latin typeface="Palatino" charset="0"/>
                <a:ea typeface="ＭＳ Ｐゴシック" charset="0"/>
              </a:rPr>
              <a:t>at </a:t>
            </a:r>
            <a:r>
              <a:rPr lang="en-US" dirty="0" smtClean="0">
                <a:latin typeface="Palatino" charset="0"/>
                <a:ea typeface="ＭＳ Ｐゴシック" charset="0"/>
              </a:rPr>
              <a:t>SPS H8</a:t>
            </a:r>
            <a:br>
              <a:rPr lang="en-US" dirty="0" smtClean="0">
                <a:latin typeface="Palatino" charset="0"/>
                <a:ea typeface="ＭＳ Ｐゴシック" charset="0"/>
              </a:rPr>
            </a:br>
            <a:endParaRPr lang="en-US" sz="2400" dirty="0">
              <a:solidFill>
                <a:schemeClr val="tx1"/>
              </a:solidFill>
              <a:latin typeface="Palatino" charset="0"/>
              <a:ea typeface="ＭＳ Ｐゴシック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487048" y="2402662"/>
            <a:ext cx="6476707" cy="174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600" kern="1200">
                <a:solidFill>
                  <a:srgbClr val="1F497D"/>
                </a:solidFill>
                <a:latin typeface="Palatino"/>
                <a:ea typeface="ＭＳ Ｐゴシック" charset="-128"/>
                <a:cs typeface="Palatin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Three </a:t>
            </a:r>
            <a:r>
              <a:rPr lang="en-US" sz="2000" dirty="0" err="1" smtClean="0"/>
              <a:t>testbeam</a:t>
            </a:r>
            <a:r>
              <a:rPr lang="en-US" sz="2000" dirty="0" smtClean="0"/>
              <a:t> periods</a:t>
            </a:r>
          </a:p>
          <a:p>
            <a:r>
              <a:rPr lang="en-US" sz="2000" dirty="0" smtClean="0"/>
              <a:t>7 days in June:  energies up to 50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r>
              <a:rPr lang="en-US" sz="2000" dirty="0" smtClean="0"/>
              <a:t>7 days in July:   </a:t>
            </a:r>
            <a:r>
              <a:rPr lang="en-US" sz="2000" dirty="0"/>
              <a:t>energies up to </a:t>
            </a:r>
            <a:r>
              <a:rPr lang="en-US" sz="2000" dirty="0" smtClean="0"/>
              <a:t>300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r>
              <a:rPr lang="en-US" sz="2000" dirty="0"/>
              <a:t>5 days </a:t>
            </a:r>
            <a:r>
              <a:rPr lang="en-US" sz="2000" dirty="0" smtClean="0"/>
              <a:t>end of this month: </a:t>
            </a:r>
            <a:r>
              <a:rPr lang="en-US" sz="2000" dirty="0"/>
              <a:t>energies up to </a:t>
            </a:r>
            <a:r>
              <a:rPr lang="en-US" sz="2000" dirty="0" smtClean="0"/>
              <a:t>30</a:t>
            </a:r>
            <a:r>
              <a:rPr lang="en-US" sz="2000" dirty="0" smtClean="0"/>
              <a:t>0 </a:t>
            </a:r>
            <a:r>
              <a:rPr lang="en-US" sz="2000" dirty="0" err="1"/>
              <a:t>GeV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Subtitle 4"/>
          <p:cNvSpPr>
            <a:spLocks noGrp="1"/>
          </p:cNvSpPr>
          <p:nvPr>
            <p:ph type="subTitle" idx="1"/>
          </p:nvPr>
        </p:nvSpPr>
        <p:spPr>
          <a:xfrm>
            <a:off x="1371600" y="4716959"/>
            <a:ext cx="6400800" cy="1493837"/>
          </a:xfrm>
        </p:spPr>
        <p:txBody>
          <a:bodyPr/>
          <a:lstStyle/>
          <a:p>
            <a:pPr eaLnBrk="1" hangingPunct="1"/>
            <a:r>
              <a:rPr lang="en-US" sz="2000" dirty="0">
                <a:solidFill>
                  <a:srgbClr val="898989"/>
                </a:solidFill>
                <a:latin typeface="Palatino" charset="0"/>
                <a:ea typeface="ＭＳ Ｐゴシック" charset="0"/>
              </a:rPr>
              <a:t>Erik van der Kraaij  </a:t>
            </a:r>
            <a:r>
              <a:rPr lang="en-US" sz="2000" dirty="0" smtClean="0">
                <a:solidFill>
                  <a:srgbClr val="898989"/>
                </a:solidFill>
                <a:latin typeface="Palatino" charset="0"/>
                <a:ea typeface="ＭＳ Ｐゴシック" charset="0"/>
              </a:rPr>
              <a:t>- CERN LCD</a:t>
            </a:r>
            <a:endParaRPr lang="en-US" sz="2000" dirty="0">
              <a:solidFill>
                <a:srgbClr val="898989"/>
              </a:solidFill>
              <a:latin typeface="Palatino" charset="0"/>
              <a:ea typeface="ＭＳ Ｐゴシック" charset="0"/>
            </a:endParaRPr>
          </a:p>
          <a:p>
            <a:pPr eaLnBrk="1" hangingPunct="1"/>
            <a:r>
              <a:rPr lang="en-US" sz="2000" dirty="0" smtClean="0">
                <a:solidFill>
                  <a:srgbClr val="898989"/>
                </a:solidFill>
                <a:latin typeface="Palatino" charset="0"/>
                <a:ea typeface="ＭＳ Ｐゴシック" charset="0"/>
              </a:rPr>
              <a:t>September 15</a:t>
            </a:r>
            <a:r>
              <a:rPr lang="en-US" sz="2000" baseline="30000" dirty="0" smtClean="0">
                <a:solidFill>
                  <a:srgbClr val="898989"/>
                </a:solidFill>
                <a:latin typeface="Palatino" charset="0"/>
                <a:ea typeface="ＭＳ Ｐゴシック" charset="0"/>
              </a:rPr>
              <a:t>th</a:t>
            </a:r>
            <a:r>
              <a:rPr lang="en-US" sz="2000" dirty="0" smtClean="0">
                <a:solidFill>
                  <a:srgbClr val="898989"/>
                </a:solidFill>
                <a:latin typeface="Palatino" charset="0"/>
                <a:ea typeface="ＭＳ Ｐゴシック" charset="0"/>
              </a:rPr>
              <a:t>, </a:t>
            </a:r>
            <a:r>
              <a:rPr lang="en-US" sz="2000" dirty="0">
                <a:solidFill>
                  <a:srgbClr val="898989"/>
                </a:solidFill>
                <a:latin typeface="Palatino" charset="0"/>
                <a:ea typeface="ＭＳ Ｐゴシック" charset="0"/>
              </a:rPr>
              <a:t>2011</a:t>
            </a:r>
          </a:p>
          <a:p>
            <a:pPr eaLnBrk="1" hangingPunct="1"/>
            <a:endParaRPr lang="en-US" sz="2000" dirty="0">
              <a:solidFill>
                <a:srgbClr val="898989"/>
              </a:solidFill>
              <a:latin typeface="Palatino" charset="0"/>
              <a:ea typeface="ＭＳ Ｐゴシック" charset="0"/>
            </a:endParaRPr>
          </a:p>
          <a:p>
            <a:endParaRPr lang="en-US" sz="2000" dirty="0">
              <a:solidFill>
                <a:srgbClr val="898989"/>
              </a:solidFill>
              <a:latin typeface="Palatino" charset="0"/>
              <a:ea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481263" y="47858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and air along the beam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597" y="1878805"/>
            <a:ext cx="3819492" cy="27332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090" y="4693081"/>
            <a:ext cx="4300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10 </a:t>
            </a:r>
            <a:r>
              <a:rPr lang="en-US" dirty="0" err="1" smtClean="0">
                <a:solidFill>
                  <a:srgbClr val="1F497D"/>
                </a:solidFill>
                <a:latin typeface="Palatino"/>
                <a:cs typeface="Palatino"/>
              </a:rPr>
              <a:t>GeV</a:t>
            </a:r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 e</a:t>
            </a:r>
            <a:r>
              <a:rPr lang="en-US" baseline="30000" dirty="0" smtClean="0">
                <a:solidFill>
                  <a:srgbClr val="1F497D"/>
                </a:solidFill>
                <a:latin typeface="Palatino"/>
                <a:cs typeface="Palatino"/>
              </a:rPr>
              <a:t>-</a:t>
            </a:r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 signal  from June run,</a:t>
            </a:r>
          </a:p>
          <a:p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With 80m air and some material in beam  </a:t>
            </a:r>
            <a:endParaRPr lang="en-US" dirty="0">
              <a:solidFill>
                <a:srgbClr val="1F497D"/>
              </a:solidFill>
              <a:latin typeface="Palatino"/>
              <a:cs typeface="Palatino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298" y="1878805"/>
            <a:ext cx="4023253" cy="27332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15508" y="4693081"/>
            <a:ext cx="3580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10 </a:t>
            </a:r>
            <a:r>
              <a:rPr lang="en-US" dirty="0" err="1" smtClean="0">
                <a:solidFill>
                  <a:srgbClr val="1F497D"/>
                </a:solidFill>
                <a:latin typeface="Palatino"/>
                <a:cs typeface="Palatino"/>
              </a:rPr>
              <a:t>GeV</a:t>
            </a:r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 e</a:t>
            </a:r>
            <a:r>
              <a:rPr lang="en-US" baseline="30000" dirty="0" smtClean="0">
                <a:solidFill>
                  <a:srgbClr val="1F497D"/>
                </a:solidFill>
                <a:latin typeface="Palatino"/>
                <a:cs typeface="Palatino"/>
              </a:rPr>
              <a:t>-</a:t>
            </a:r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 signal  from July run.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Material in the beam minimized</a:t>
            </a:r>
          </a:p>
          <a:p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Vacuum beam pipe installed</a:t>
            </a:r>
            <a:endParaRPr lang="en-US" dirty="0">
              <a:solidFill>
                <a:srgbClr val="FF0000"/>
              </a:solidFill>
              <a:latin typeface="Palatino"/>
              <a:cs typeface="Palatin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8444" y="1081167"/>
            <a:ext cx="541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Electrons are very sensitive to material in the beam</a:t>
            </a:r>
            <a:endParaRPr lang="en-US" dirty="0">
              <a:solidFill>
                <a:srgbClr val="1F497D"/>
              </a:solidFill>
              <a:latin typeface="Palatino"/>
              <a:cs typeface="Palatino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49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energy scan – June run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3"/>
          </p:nvPr>
        </p:nvSpPr>
        <p:spPr>
          <a:xfrm>
            <a:off x="441334" y="1063278"/>
            <a:ext cx="8136842" cy="3550896"/>
          </a:xfrm>
        </p:spPr>
        <p:txBody>
          <a:bodyPr/>
          <a:lstStyle/>
          <a:p>
            <a:r>
              <a:rPr lang="en-US" sz="2000" dirty="0" smtClean="0"/>
              <a:t>Unfortunately we could only get a very </a:t>
            </a:r>
            <a:r>
              <a:rPr lang="en-US" sz="2000" dirty="0"/>
              <a:t>broad &amp; low intensity </a:t>
            </a:r>
            <a:r>
              <a:rPr lang="en-US" sz="2000" dirty="0" smtClean="0"/>
              <a:t>beam in the first days of June run. Scanning </a:t>
            </a:r>
            <a:r>
              <a:rPr lang="en-US" sz="2000" dirty="0"/>
              <a:t>the low energies with tertiary beam was extremely </a:t>
            </a:r>
            <a:r>
              <a:rPr lang="en-US" sz="2000" dirty="0" smtClean="0"/>
              <a:t>slow.</a:t>
            </a:r>
          </a:p>
          <a:p>
            <a:pPr lvl="1"/>
            <a:r>
              <a:rPr lang="en-US" sz="2000" dirty="0" smtClean="0"/>
              <a:t>With </a:t>
            </a:r>
            <a:r>
              <a:rPr lang="en-US" sz="2000" dirty="0"/>
              <a:t>H6 agreed that for the last day of June run we got control of the secondary beam. 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 smtClean="0"/>
          </a:p>
          <a:p>
            <a:r>
              <a:rPr lang="en-US" sz="2000" dirty="0" smtClean="0"/>
              <a:t>Set so-called wobbling of secondary beam to </a:t>
            </a:r>
            <a:r>
              <a:rPr lang="en-US" sz="2000" dirty="0"/>
              <a:t>-</a:t>
            </a:r>
            <a:r>
              <a:rPr lang="en-US" sz="2000" dirty="0" smtClean="0"/>
              <a:t>20, </a:t>
            </a:r>
            <a:r>
              <a:rPr lang="en-US" sz="2000" dirty="0"/>
              <a:t>-</a:t>
            </a:r>
            <a:r>
              <a:rPr lang="en-US" sz="2000" dirty="0" smtClean="0"/>
              <a:t>30, and -</a:t>
            </a:r>
            <a:r>
              <a:rPr lang="en-US" sz="2000" dirty="0"/>
              <a:t>50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2000" dirty="0" smtClean="0"/>
              <a:t>At such low energies, -10 or -25 </a:t>
            </a:r>
            <a:r>
              <a:rPr lang="en-US" sz="2000" dirty="0" err="1" smtClean="0"/>
              <a:t>GeV</a:t>
            </a:r>
            <a:r>
              <a:rPr lang="en-US" sz="2000" dirty="0" smtClean="0"/>
              <a:t> particles can also be found from the primary target.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With no secondary target the intensity is much higher</a:t>
            </a:r>
          </a:p>
          <a:p>
            <a:pPr lvl="1"/>
            <a:r>
              <a:rPr lang="en-US" sz="2000" dirty="0" smtClean="0"/>
              <a:t>Full scan with negative polarity was done in 30 hours!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Total #events taken: ~ 5 Million.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3788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scan – July run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4652" y="1034874"/>
            <a:ext cx="838755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1F497D"/>
                </a:solidFill>
                <a:latin typeface="Palatino"/>
                <a:cs typeface="Palatino"/>
              </a:rPr>
              <a:t>With the secondary beam at -180 </a:t>
            </a:r>
            <a:r>
              <a:rPr lang="en-US" dirty="0" err="1">
                <a:solidFill>
                  <a:srgbClr val="1F497D"/>
                </a:solidFill>
                <a:latin typeface="Palatino"/>
                <a:cs typeface="Palatino"/>
              </a:rPr>
              <a:t>GeV</a:t>
            </a:r>
            <a:r>
              <a:rPr lang="en-US" dirty="0">
                <a:solidFill>
                  <a:srgbClr val="1F497D"/>
                </a:solidFill>
                <a:latin typeface="Palatino"/>
                <a:cs typeface="Palatino"/>
              </a:rPr>
              <a:t> we set up tertiary beams at lower </a:t>
            </a:r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energies. Rates again too low: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Palatino"/>
                <a:cs typeface="Palatino"/>
              </a:rPr>
              <a:t>Beam </a:t>
            </a:r>
            <a:r>
              <a:rPr lang="en-US" dirty="0">
                <a:latin typeface="Palatino"/>
                <a:cs typeface="Palatino"/>
              </a:rPr>
              <a:t>rate @ -100 </a:t>
            </a:r>
            <a:r>
              <a:rPr lang="en-US" dirty="0" err="1">
                <a:latin typeface="Palatino"/>
                <a:cs typeface="Palatino"/>
              </a:rPr>
              <a:t>GeV</a:t>
            </a:r>
            <a:r>
              <a:rPr lang="en-US" dirty="0">
                <a:latin typeface="Palatino"/>
                <a:cs typeface="Palatino"/>
              </a:rPr>
              <a:t>: 300 counts/</a:t>
            </a:r>
            <a:r>
              <a:rPr lang="en-US" dirty="0" smtClean="0">
                <a:latin typeface="Palatino"/>
                <a:cs typeface="Palatino"/>
              </a:rPr>
              <a:t>spill      </a:t>
            </a:r>
            <a:endParaRPr lang="en-US" dirty="0">
              <a:latin typeface="Palatino"/>
              <a:cs typeface="Palatino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1F497D"/>
              </a:solidFill>
              <a:latin typeface="Palatino"/>
              <a:cs typeface="Palatino"/>
            </a:endParaRPr>
          </a:p>
          <a:p>
            <a:pPr marL="0" indent="0">
              <a:buNone/>
            </a:pPr>
            <a:r>
              <a:rPr lang="en-US" dirty="0">
                <a:solidFill>
                  <a:srgbClr val="1F497D"/>
                </a:solidFill>
                <a:latin typeface="Palatino"/>
                <a:cs typeface="Palatino"/>
              </a:rPr>
              <a:t>Unlike first week, there was not the option of setting up </a:t>
            </a:r>
            <a:r>
              <a:rPr lang="en-US" dirty="0" err="1">
                <a:solidFill>
                  <a:srgbClr val="1F497D"/>
                </a:solidFill>
                <a:latin typeface="Palatino"/>
                <a:cs typeface="Palatino"/>
              </a:rPr>
              <a:t>wobblings</a:t>
            </a:r>
            <a:r>
              <a:rPr lang="en-US" dirty="0">
                <a:solidFill>
                  <a:srgbClr val="1F497D"/>
                </a:solidFill>
                <a:latin typeface="Palatino"/>
                <a:cs typeface="Palatino"/>
              </a:rPr>
              <a:t> of lower energies.</a:t>
            </a:r>
          </a:p>
          <a:p>
            <a:pPr eaLnBrk="1" hangingPunct="1"/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Tested selecting lower energy particles directly from the </a:t>
            </a:r>
            <a:r>
              <a:rPr lang="en-US" dirty="0">
                <a:solidFill>
                  <a:srgbClr val="1F497D"/>
                </a:solidFill>
                <a:latin typeface="Palatino"/>
                <a:cs typeface="Palatino"/>
              </a:rPr>
              <a:t>secondary </a:t>
            </a:r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beam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Beam </a:t>
            </a:r>
            <a:r>
              <a:rPr lang="en-US" dirty="0">
                <a:solidFill>
                  <a:srgbClr val="000000"/>
                </a:solidFill>
                <a:latin typeface="Palatino"/>
                <a:cs typeface="Palatino"/>
              </a:rPr>
              <a:t>rate @ -100 </a:t>
            </a:r>
            <a:r>
              <a:rPr lang="en-US" dirty="0" err="1">
                <a:solidFill>
                  <a:srgbClr val="000000"/>
                </a:solidFill>
                <a:latin typeface="Palatino"/>
                <a:cs typeface="Palatino"/>
              </a:rPr>
              <a:t>GeV</a:t>
            </a:r>
            <a:r>
              <a:rPr lang="en-US" dirty="0">
                <a:solidFill>
                  <a:srgbClr val="000000"/>
                </a:solidFill>
                <a:latin typeface="Palatino"/>
                <a:cs typeface="Palatino"/>
              </a:rPr>
              <a:t>: 3200 counts/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spill</a:t>
            </a:r>
          </a:p>
          <a:p>
            <a:pPr marL="285750" indent="-285750" eaLnBrk="1" hangingPunct="1">
              <a:buFont typeface="Arial"/>
              <a:buChar char="•"/>
            </a:pPr>
            <a:endParaRPr lang="en-US" dirty="0">
              <a:solidFill>
                <a:srgbClr val="1F497D"/>
              </a:solidFill>
              <a:latin typeface="Palatino"/>
              <a:cs typeface="Palatino"/>
            </a:endParaRPr>
          </a:p>
          <a:p>
            <a:pPr eaLnBrk="1" hangingPunct="1"/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Yet this is not how it is supposed to be done at the H8 </a:t>
            </a:r>
            <a:r>
              <a:rPr lang="en-US" dirty="0" err="1" smtClean="0">
                <a:solidFill>
                  <a:srgbClr val="1F497D"/>
                </a:solidFill>
                <a:latin typeface="Palatino"/>
                <a:cs typeface="Palatino"/>
              </a:rPr>
              <a:t>beamline</a:t>
            </a:r>
            <a:endParaRPr lang="en-US" dirty="0" smtClean="0">
              <a:solidFill>
                <a:srgbClr val="1F497D"/>
              </a:solidFill>
              <a:latin typeface="Palatino"/>
              <a:cs typeface="Palatino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Theoretically, for these high energies, the optics are not able to select particles with different energies immediately from the focal point on the primary target.</a:t>
            </a:r>
          </a:p>
          <a:p>
            <a:pPr eaLnBrk="1" hangingPunct="1"/>
            <a:endParaRPr lang="en-US" dirty="0" smtClean="0">
              <a:solidFill>
                <a:srgbClr val="1F497D"/>
              </a:solidFill>
              <a:latin typeface="Palatino"/>
              <a:cs typeface="Palatino"/>
            </a:endParaRPr>
          </a:p>
          <a:p>
            <a:pPr eaLnBrk="1" hangingPunct="1"/>
            <a:endParaRPr lang="en-US" dirty="0" smtClean="0">
              <a:solidFill>
                <a:srgbClr val="1F497D"/>
              </a:solidFill>
              <a:latin typeface="Palatino"/>
              <a:cs typeface="Palatino"/>
            </a:endParaRPr>
          </a:p>
          <a:p>
            <a:pPr algn="r" eaLnBrk="1" hangingPunct="1"/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As we would never be able to go through our program </a:t>
            </a:r>
            <a:b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</a:br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with 300 counts/spill, we tried it out </a:t>
            </a:r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  <a:sym typeface="Wingdings"/>
              </a:rPr>
              <a:t></a:t>
            </a:r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 </a:t>
            </a:r>
          </a:p>
          <a:p>
            <a:pPr eaLnBrk="1" hangingPunct="1"/>
            <a:endParaRPr lang="en-US" dirty="0" smtClean="0">
              <a:solidFill>
                <a:srgbClr val="1F497D"/>
              </a:solidFill>
              <a:latin typeface="Palatino"/>
              <a:cs typeface="Palatino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>
                <a:latin typeface="Palatino"/>
                <a:cs typeface="Palatino"/>
              </a:rPr>
              <a:pPr>
                <a:defRPr/>
              </a:pPr>
              <a:t>12</a:t>
            </a:fld>
            <a:endParaRPr lang="en-US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3938449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Tertiary vs secondary beam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>
                <a:latin typeface="Palatino"/>
                <a:cs typeface="Palatino"/>
              </a:rPr>
              <a:pPr>
                <a:defRPr/>
              </a:pPr>
              <a:t>13</a:t>
            </a:fld>
            <a:endParaRPr lang="en-US">
              <a:latin typeface="Palatino"/>
              <a:cs typeface="Palatino"/>
            </a:endParaRPr>
          </a:p>
        </p:txBody>
      </p:sp>
      <p:pic>
        <p:nvPicPr>
          <p:cNvPr id="16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5148" y="2076073"/>
            <a:ext cx="4989512" cy="3382962"/>
          </a:xfr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602416"/>
              </p:ext>
            </p:extLst>
          </p:nvPr>
        </p:nvGraphicFramePr>
        <p:xfrm>
          <a:off x="40103" y="3858835"/>
          <a:ext cx="4181661" cy="1391802"/>
        </p:xfrm>
        <a:graphic>
          <a:graphicData uri="http://schemas.openxmlformats.org/drawingml/2006/table">
            <a:tbl>
              <a:tblPr/>
              <a:tblGrid>
                <a:gridCol w="1166860"/>
                <a:gridCol w="1038801"/>
                <a:gridCol w="990215"/>
                <a:gridCol w="985785"/>
              </a:tblGrid>
              <a:tr h="660230">
                <a:tc>
                  <a:txBody>
                    <a:bodyPr/>
                    <a:lstStyle/>
                    <a:p>
                      <a:r>
                        <a:rPr lang="en-US" sz="1800" dirty="0"/>
                        <a:t>run #</a:t>
                      </a:r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fraction pedestal</a:t>
                      </a:r>
                      <a:endParaRPr lang="en-US" sz="1800" dirty="0"/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fraction </a:t>
                      </a:r>
                      <a:r>
                        <a:rPr lang="en-US" sz="1800" dirty="0" err="1" smtClean="0"/>
                        <a:t>muons</a:t>
                      </a:r>
                      <a:endParaRPr lang="en-US" sz="1800" dirty="0"/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fraction </a:t>
                      </a:r>
                      <a:r>
                        <a:rPr lang="en-US" sz="1800" dirty="0" err="1" smtClean="0"/>
                        <a:t>pions</a:t>
                      </a:r>
                      <a:endParaRPr lang="en-US" sz="1800" dirty="0"/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8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tertiary</a:t>
                      </a:r>
                      <a:endParaRPr lang="en-US" sz="1800" dirty="0"/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10%</a:t>
                      </a:r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25%</a:t>
                      </a:r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65%</a:t>
                      </a:r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8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secondary</a:t>
                      </a:r>
                      <a:endParaRPr lang="en-US" sz="1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0%</a:t>
                      </a:r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35%</a:t>
                      </a:r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65%</a:t>
                      </a:r>
                    </a:p>
                  </a:txBody>
                  <a:tcPr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676460" y="2013644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Palatino"/>
              <a:cs typeface="Palatino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4943660" y="2987298"/>
            <a:ext cx="914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FF0000"/>
                </a:solidFill>
                <a:latin typeface="Palatino"/>
                <a:cs typeface="Palatino"/>
              </a:rPr>
              <a:t>electron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72460" y="3325435"/>
            <a:ext cx="59914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Palatino"/>
                <a:ea typeface="+mn-ea"/>
                <a:cs typeface="Palatino"/>
              </a:rPr>
              <a:t>pion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91260" y="2487235"/>
            <a:ext cx="72327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 err="1">
                <a:solidFill>
                  <a:schemeClr val="accent2">
                    <a:lumMod val="75000"/>
                  </a:schemeClr>
                </a:solidFill>
                <a:latin typeface="Palatino"/>
                <a:ea typeface="+mn-ea"/>
                <a:cs typeface="Palatino"/>
              </a:rPr>
              <a:t>muon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Palatino"/>
              <a:ea typeface="+mn-ea"/>
              <a:cs typeface="Palatino"/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5797735" y="2055435"/>
            <a:ext cx="17341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Palatino"/>
                <a:cs typeface="Palatino"/>
              </a:rPr>
              <a:t>-100 GeV beam</a:t>
            </a:r>
          </a:p>
        </p:txBody>
      </p:sp>
      <p:sp>
        <p:nvSpPr>
          <p:cNvPr id="23" name="TextBox 17"/>
          <p:cNvSpPr txBox="1">
            <a:spLocks noChangeArrowheads="1"/>
          </p:cNvSpPr>
          <p:nvPr/>
        </p:nvSpPr>
        <p:spPr bwMode="auto">
          <a:xfrm>
            <a:off x="861126" y="746108"/>
            <a:ext cx="72735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Check </a:t>
            </a:r>
            <a:r>
              <a:rPr lang="en-US" dirty="0">
                <a:solidFill>
                  <a:srgbClr val="FF0000"/>
                </a:solidFill>
                <a:latin typeface="Palatino"/>
                <a:cs typeface="Palatino"/>
              </a:rPr>
              <a:t>of secondary beam quality: </a:t>
            </a:r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contamination</a:t>
            </a:r>
            <a:endParaRPr lang="en-US" dirty="0">
              <a:solidFill>
                <a:srgbClr val="FF0000"/>
              </a:solidFill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56598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Tertiary vs secondary beam</a:t>
            </a:r>
          </a:p>
        </p:txBody>
      </p:sp>
      <p:pic>
        <p:nvPicPr>
          <p:cNvPr id="717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23" y="1413204"/>
            <a:ext cx="4603750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123" y="1413204"/>
            <a:ext cx="4603750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Box 8"/>
          <p:cNvSpPr txBox="1">
            <a:spLocks noChangeArrowheads="1"/>
          </p:cNvSpPr>
          <p:nvPr/>
        </p:nvSpPr>
        <p:spPr bwMode="auto">
          <a:xfrm>
            <a:off x="2590673" y="2629229"/>
            <a:ext cx="12234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Palatino"/>
                <a:cs typeface="Palatino"/>
              </a:rPr>
              <a:t>-100 GeV</a:t>
            </a:r>
          </a:p>
        </p:txBody>
      </p:sp>
      <p:sp>
        <p:nvSpPr>
          <p:cNvPr id="7177" name="TextBox 9"/>
          <p:cNvSpPr txBox="1">
            <a:spLocks noChangeArrowheads="1"/>
          </p:cNvSpPr>
          <p:nvPr/>
        </p:nvSpPr>
        <p:spPr bwMode="auto">
          <a:xfrm>
            <a:off x="5567236" y="2629229"/>
            <a:ext cx="1138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Palatino"/>
                <a:cs typeface="Palatino"/>
              </a:rPr>
              <a:t>-50 GeV</a:t>
            </a:r>
          </a:p>
        </p:txBody>
      </p:sp>
      <p:sp>
        <p:nvSpPr>
          <p:cNvPr id="7178" name="TextBox 10"/>
          <p:cNvSpPr txBox="1">
            <a:spLocks noChangeArrowheads="1"/>
          </p:cNvSpPr>
          <p:nvPr/>
        </p:nvSpPr>
        <p:spPr bwMode="auto">
          <a:xfrm>
            <a:off x="533274" y="4991429"/>
            <a:ext cx="849325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  <a:latin typeface="Palatino"/>
                <a:cs typeface="Palatino"/>
              </a:rPr>
              <a:t>Two energy points </a:t>
            </a:r>
            <a:r>
              <a:rPr lang="en-US" dirty="0" smtClean="0">
                <a:solidFill>
                  <a:schemeClr val="tx2"/>
                </a:solidFill>
                <a:latin typeface="Palatino"/>
                <a:cs typeface="Palatino"/>
              </a:rPr>
              <a:t>crosschecked </a:t>
            </a:r>
            <a:r>
              <a:rPr lang="en-US" dirty="0">
                <a:solidFill>
                  <a:schemeClr val="tx2"/>
                </a:solidFill>
                <a:latin typeface="Palatino"/>
                <a:cs typeface="Palatino"/>
              </a:rPr>
              <a:t>between tertiary and secondary beam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  <a:latin typeface="Palatino"/>
                <a:cs typeface="Palatino"/>
              </a:rPr>
              <a:t>Same </a:t>
            </a:r>
            <a:r>
              <a:rPr lang="en-US" dirty="0" smtClean="0">
                <a:solidFill>
                  <a:schemeClr val="tx2"/>
                </a:solidFill>
                <a:latin typeface="Palatino"/>
                <a:cs typeface="Palatino"/>
              </a:rPr>
              <a:t>energy distribution</a:t>
            </a:r>
          </a:p>
          <a:p>
            <a:pPr marL="342900" indent="-342900" eaLnBrk="1" hangingPunct="1">
              <a:buFont typeface="Wingdings" charset="2"/>
              <a:buChar char="Ø"/>
            </a:pPr>
            <a:r>
              <a:rPr lang="en-US" dirty="0" smtClean="0">
                <a:solidFill>
                  <a:schemeClr val="tx2"/>
                </a:solidFill>
                <a:latin typeface="Palatino"/>
                <a:cs typeface="Palatino"/>
              </a:rPr>
              <a:t>Even though it is unclear where exactly the particles are created, the particles have the correct energy.</a:t>
            </a:r>
            <a:endParaRPr lang="en-US" dirty="0">
              <a:solidFill>
                <a:schemeClr val="tx2"/>
              </a:solidFill>
              <a:latin typeface="Palatino"/>
              <a:cs typeface="Palatin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3273" y="2138692"/>
            <a:ext cx="251992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latin typeface="Palatino"/>
                <a:ea typeface="+mn-ea"/>
                <a:cs typeface="Palatino"/>
              </a:rPr>
              <a:t>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>
                <a:latin typeface="Palatino"/>
                <a:cs typeface="Palatino"/>
              </a:rPr>
              <a:pPr>
                <a:defRPr/>
              </a:pPr>
              <a:t>14</a:t>
            </a:fld>
            <a:endParaRPr lang="en-US">
              <a:latin typeface="Palatino"/>
              <a:cs typeface="Palatino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861126" y="746108"/>
            <a:ext cx="68968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Check </a:t>
            </a:r>
            <a:r>
              <a:rPr lang="en-US" dirty="0">
                <a:solidFill>
                  <a:srgbClr val="FF0000"/>
                </a:solidFill>
                <a:latin typeface="Palatino"/>
                <a:cs typeface="Palatino"/>
              </a:rPr>
              <a:t>of secondary beam quality: </a:t>
            </a:r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energy</a:t>
            </a:r>
            <a:endParaRPr lang="en-US" dirty="0">
              <a:solidFill>
                <a:srgbClr val="FF0000"/>
              </a:solidFill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3392915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taken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03975" y="855579"/>
            <a:ext cx="8545920" cy="34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600" kern="1200">
                <a:solidFill>
                  <a:srgbClr val="1F497D"/>
                </a:solidFill>
                <a:latin typeface="Palatino"/>
                <a:ea typeface="ＭＳ Ｐゴシック" charset="-128"/>
                <a:cs typeface="Palatin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sz="2000" b="1" dirty="0" smtClean="0">
                <a:solidFill>
                  <a:srgbClr val="1F497D"/>
                </a:solidFill>
              </a:rPr>
              <a:t>AHCAL:</a:t>
            </a: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															</a:t>
            </a:r>
            <a:r>
              <a:rPr lang="en-US" sz="2000" b="1" dirty="0" smtClean="0">
                <a:solidFill>
                  <a:srgbClr val="1F497D"/>
                </a:solidFill>
              </a:rPr>
              <a:t># events</a:t>
            </a: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l-GR" sz="2000" b="1" dirty="0" smtClean="0">
                <a:solidFill>
                  <a:srgbClr val="FF0000"/>
                </a:solidFill>
              </a:rPr>
              <a:t>π</a:t>
            </a:r>
            <a:r>
              <a:rPr lang="el-GR" sz="320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:		</a:t>
            </a:r>
            <a:r>
              <a:rPr lang="en-US" sz="2000" dirty="0" smtClean="0">
                <a:solidFill>
                  <a:srgbClr val="1F497D"/>
                </a:solidFill>
              </a:rPr>
              <a:t>16 energy points </a:t>
            </a:r>
            <a:r>
              <a:rPr lang="en-US" sz="2000" dirty="0" smtClean="0"/>
              <a:t>in range from 10 to 300 </a:t>
            </a:r>
            <a:r>
              <a:rPr lang="en-US" sz="2000" dirty="0" err="1" smtClean="0"/>
              <a:t>G</a:t>
            </a:r>
            <a:r>
              <a:rPr lang="en-US" sz="2000" dirty="0" err="1" smtClean="0">
                <a:solidFill>
                  <a:srgbClr val="1F497D"/>
                </a:solidFill>
              </a:rPr>
              <a:t>eV</a:t>
            </a:r>
            <a:r>
              <a:rPr lang="en-US" sz="2000" dirty="0" smtClean="0">
                <a:solidFill>
                  <a:srgbClr val="1F497D"/>
                </a:solidFill>
              </a:rPr>
              <a:t>		11.4 M</a:t>
            </a: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2000" baseline="30000" dirty="0">
              <a:solidFill>
                <a:srgbClr val="1F497D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l-GR" sz="2000" b="1" dirty="0" smtClean="0">
                <a:solidFill>
                  <a:srgbClr val="FF0000"/>
                </a:solidFill>
              </a:rPr>
              <a:t>π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+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:		</a:t>
            </a:r>
            <a:r>
              <a:rPr lang="en-US" sz="2000" dirty="0" smtClean="0">
                <a:solidFill>
                  <a:srgbClr val="1F497D"/>
                </a:solidFill>
              </a:rPr>
              <a:t>5 </a:t>
            </a:r>
            <a:r>
              <a:rPr lang="en-US" sz="2000" dirty="0">
                <a:solidFill>
                  <a:srgbClr val="1F497D"/>
                </a:solidFill>
              </a:rPr>
              <a:t>energy points </a:t>
            </a:r>
            <a:r>
              <a:rPr lang="en-US" sz="2000" dirty="0"/>
              <a:t>in range from 10 to </a:t>
            </a:r>
            <a:r>
              <a:rPr lang="en-US" sz="2000" dirty="0" smtClean="0"/>
              <a:t>50 </a:t>
            </a:r>
            <a:r>
              <a:rPr lang="en-US" sz="2000" dirty="0" err="1" smtClean="0"/>
              <a:t>G</a:t>
            </a:r>
            <a:r>
              <a:rPr lang="en-US" sz="2000" dirty="0" err="1" smtClean="0">
                <a:solidFill>
                  <a:srgbClr val="1F497D"/>
                </a:solidFill>
              </a:rPr>
              <a:t>eV</a:t>
            </a:r>
            <a:r>
              <a:rPr lang="en-US" sz="2000" dirty="0" smtClean="0">
                <a:solidFill>
                  <a:srgbClr val="1F497D"/>
                </a:solidFill>
              </a:rPr>
              <a:t>			2.7 M</a:t>
            </a:r>
            <a:endParaRPr lang="el-GR" sz="2000" baseline="30000" dirty="0">
              <a:solidFill>
                <a:srgbClr val="1F497D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2000" baseline="30000" dirty="0" smtClean="0">
              <a:solidFill>
                <a:srgbClr val="1F497D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e</a:t>
            </a:r>
            <a:r>
              <a:rPr lang="el-GR" sz="320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  </a:t>
            </a:r>
            <a:r>
              <a:rPr lang="en-US" sz="2000" b="1" dirty="0">
                <a:solidFill>
                  <a:srgbClr val="FF0000"/>
                </a:solidFill>
              </a:rPr>
              <a:t>: </a:t>
            </a:r>
            <a:r>
              <a:rPr lang="en-US" sz="2000" b="1" dirty="0" smtClean="0">
                <a:solidFill>
                  <a:srgbClr val="FF0000"/>
                </a:solidFill>
              </a:rPr>
              <a:t>		</a:t>
            </a:r>
            <a:r>
              <a:rPr lang="en-US" sz="2000" dirty="0" smtClean="0">
                <a:solidFill>
                  <a:srgbClr val="1F497D"/>
                </a:solidFill>
              </a:rPr>
              <a:t>6 </a:t>
            </a:r>
            <a:r>
              <a:rPr lang="en-US" sz="2000" dirty="0">
                <a:solidFill>
                  <a:srgbClr val="1F497D"/>
                </a:solidFill>
              </a:rPr>
              <a:t>energy points </a:t>
            </a:r>
            <a:r>
              <a:rPr lang="en-US" sz="2000" dirty="0"/>
              <a:t>in range from 10 to 4</a:t>
            </a:r>
            <a:r>
              <a:rPr lang="en-US" sz="2000" dirty="0" smtClean="0"/>
              <a:t>0 </a:t>
            </a:r>
            <a:r>
              <a:rPr lang="en-US" sz="2000" dirty="0" err="1" smtClean="0"/>
              <a:t>G</a:t>
            </a:r>
            <a:r>
              <a:rPr lang="en-US" sz="2000" dirty="0" err="1" smtClean="0">
                <a:solidFill>
                  <a:srgbClr val="1F497D"/>
                </a:solidFill>
              </a:rPr>
              <a:t>eV</a:t>
            </a:r>
            <a:r>
              <a:rPr lang="en-US" sz="2000" dirty="0" smtClean="0">
                <a:solidFill>
                  <a:srgbClr val="1F497D"/>
                </a:solidFill>
              </a:rPr>
              <a:t>			1.2 M</a:t>
            </a: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2000" baseline="30000" dirty="0" smtClean="0">
              <a:solidFill>
                <a:srgbClr val="1F497D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l-GR" sz="2000" b="1" dirty="0" smtClean="0">
                <a:solidFill>
                  <a:srgbClr val="FF0000"/>
                </a:solidFill>
              </a:rPr>
              <a:t>μ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:  	</a:t>
            </a:r>
            <a:r>
              <a:rPr lang="en-US" sz="2000" b="1" dirty="0">
                <a:solidFill>
                  <a:srgbClr val="FF0000"/>
                </a:solidFill>
              </a:rPr>
              <a:t>	</a:t>
            </a:r>
            <a:r>
              <a:rPr lang="en-US" sz="2000" dirty="0" smtClean="0">
                <a:solidFill>
                  <a:srgbClr val="1F497D"/>
                </a:solidFill>
              </a:rPr>
              <a:t>large 80x80 triggers									2.1 M</a:t>
            </a: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sz="2000" dirty="0">
                <a:solidFill>
                  <a:srgbClr val="1F497D"/>
                </a:solidFill>
              </a:rPr>
              <a:t>	</a:t>
            </a:r>
            <a:r>
              <a:rPr lang="en-US" sz="2000" dirty="0" smtClean="0">
                <a:solidFill>
                  <a:srgbClr val="1F497D"/>
                </a:solidFill>
              </a:rPr>
              <a:t>	30x30 triggers, in lower 1/3 of detector area			0.3 M</a:t>
            </a: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2000" dirty="0" smtClean="0">
              <a:solidFill>
                <a:srgbClr val="1F497D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2000" dirty="0">
              <a:solidFill>
                <a:srgbClr val="1F497D"/>
              </a:solidFill>
            </a:endParaRP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en-US" sz="2000" dirty="0" smtClean="0">
                <a:solidFill>
                  <a:srgbClr val="1F497D"/>
                </a:solidFill>
              </a:rPr>
              <a:t>Analysis is ongoing, got delayed because of CDR </a:t>
            </a: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2000" dirty="0" smtClean="0">
              <a:solidFill>
                <a:srgbClr val="1F497D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sz="2000" dirty="0">
              <a:solidFill>
                <a:srgbClr val="1F497D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sz="2000" b="1" dirty="0" smtClean="0">
                <a:solidFill>
                  <a:srgbClr val="1F497D"/>
                </a:solidFill>
              </a:rPr>
              <a:t>T3B:</a:t>
            </a:r>
            <a:endParaRPr lang="en-US" sz="2000" dirty="0">
              <a:solidFill>
                <a:srgbClr val="1F497D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sz="2000" dirty="0">
                <a:solidFill>
                  <a:srgbClr val="1F497D"/>
                </a:solidFill>
              </a:rPr>
              <a:t>T</a:t>
            </a:r>
            <a:r>
              <a:rPr lang="en-US" sz="2000" dirty="0" smtClean="0">
                <a:solidFill>
                  <a:srgbClr val="1F497D"/>
                </a:solidFill>
              </a:rPr>
              <a:t>he same </a:t>
            </a:r>
            <a:r>
              <a:rPr lang="en-US" sz="2000" dirty="0" smtClean="0">
                <a:solidFill>
                  <a:srgbClr val="1F497D"/>
                </a:solidFill>
              </a:rPr>
              <a:t>events </a:t>
            </a:r>
            <a:r>
              <a:rPr lang="en-US" sz="2000" dirty="0" smtClean="0">
                <a:solidFill>
                  <a:srgbClr val="1F497D"/>
                </a:solidFill>
              </a:rPr>
              <a:t>in sync with AHCAL, plus ~4 M standalone events.</a:t>
            </a:r>
            <a:endParaRPr lang="el-GR" sz="2000" dirty="0">
              <a:solidFill>
                <a:srgbClr val="1F497D"/>
              </a:solidFill>
            </a:endParaRPr>
          </a:p>
          <a:p>
            <a:pPr marL="0" indent="0" eaLnBrk="1" fontAlgn="b" hangingPunct="1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l-GR" sz="2000" baseline="30000" dirty="0">
              <a:solidFill>
                <a:srgbClr val="1F497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89981" y="4101201"/>
            <a:ext cx="4136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(see backup slide for all energy points)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626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2" y="36513"/>
            <a:ext cx="7826304" cy="515937"/>
          </a:xfrm>
        </p:spPr>
        <p:txBody>
          <a:bodyPr/>
          <a:lstStyle/>
          <a:p>
            <a:r>
              <a:rPr lang="en-IE" sz="2400" dirty="0" smtClean="0"/>
              <a:t>Program for </a:t>
            </a:r>
            <a:r>
              <a:rPr lang="en-IE" sz="2400" dirty="0" smtClean="0"/>
              <a:t>September/October </a:t>
            </a:r>
            <a:r>
              <a:rPr lang="en-IE" sz="2400" dirty="0" smtClean="0"/>
              <a:t>run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70819" y="1211130"/>
            <a:ext cx="8229600" cy="4525963"/>
          </a:xfrm>
        </p:spPr>
        <p:txBody>
          <a:bodyPr/>
          <a:lstStyle/>
          <a:p>
            <a:r>
              <a:rPr lang="en-US" sz="2000" dirty="0" smtClean="0"/>
              <a:t>From 27/9 to 12/10 we have a combined CALICE run in SPS-H8</a:t>
            </a:r>
          </a:p>
          <a:p>
            <a:pPr lvl="1"/>
            <a:r>
              <a:rPr lang="en-US" sz="2000" dirty="0" smtClean="0"/>
              <a:t>27/9 to 3/10: W-HCAL</a:t>
            </a:r>
          </a:p>
          <a:p>
            <a:pPr lvl="1"/>
            <a:r>
              <a:rPr lang="en-US" sz="2000" dirty="0" smtClean="0"/>
              <a:t>3/10 to 12/10: SDHCAL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Program for W-HCAL:</a:t>
            </a:r>
          </a:p>
          <a:p>
            <a:pPr marL="857250" lvl="1" indent="-457200">
              <a:buFont typeface="Arial" charset="0"/>
              <a:buAutoNum type="arabicParenR"/>
            </a:pPr>
            <a:r>
              <a:rPr lang="en-US" sz="2000" dirty="0"/>
              <a:t>Positive charge at selected energies 50 </a:t>
            </a:r>
            <a:r>
              <a:rPr lang="en-US" sz="2000" dirty="0" err="1"/>
              <a:t>GeV</a:t>
            </a:r>
            <a:r>
              <a:rPr lang="en-US" sz="2000" dirty="0"/>
              <a:t>  ≤ E ≤ 300 </a:t>
            </a:r>
            <a:r>
              <a:rPr lang="en-US" sz="2000" dirty="0" err="1"/>
              <a:t>GeV</a:t>
            </a:r>
            <a:endParaRPr lang="en-US" sz="2000" dirty="0"/>
          </a:p>
          <a:p>
            <a:pPr marL="857250" lvl="1" indent="-457200">
              <a:buAutoNum type="arabicParenR"/>
            </a:pPr>
            <a:endParaRPr lang="en-US" sz="2000" dirty="0" smtClean="0"/>
          </a:p>
          <a:p>
            <a:pPr marL="857250" lvl="1" indent="-457200">
              <a:buAutoNum type="arabicParenR"/>
            </a:pPr>
            <a:r>
              <a:rPr lang="en-US" sz="2000" dirty="0" err="1" smtClean="0"/>
              <a:t>Muons</a:t>
            </a:r>
            <a:r>
              <a:rPr lang="en-US" sz="2000" dirty="0" smtClean="0"/>
              <a:t> </a:t>
            </a:r>
            <a:r>
              <a:rPr lang="en-US" sz="2000" dirty="0"/>
              <a:t>with 30 x 30 cm</a:t>
            </a:r>
            <a:r>
              <a:rPr lang="en-US" sz="2000" baseline="30000" dirty="0"/>
              <a:t>2</a:t>
            </a:r>
            <a:r>
              <a:rPr lang="en-US" sz="2000" dirty="0"/>
              <a:t> scintillator in 9 positions.</a:t>
            </a:r>
            <a:br>
              <a:rPr lang="en-US" sz="2000" dirty="0"/>
            </a:br>
            <a:endParaRPr lang="en-US" sz="2000" dirty="0"/>
          </a:p>
          <a:p>
            <a:pPr marL="857250" lvl="1" indent="-457200">
              <a:buAutoNum type="arabicParenR"/>
            </a:pPr>
            <a:r>
              <a:rPr lang="en-US" sz="2000" dirty="0" smtClean="0"/>
              <a:t>Large </a:t>
            </a:r>
            <a:r>
              <a:rPr lang="en-US" sz="2000" dirty="0"/>
              <a:t>samples of events (10</a:t>
            </a:r>
            <a:r>
              <a:rPr lang="en-US" sz="2000" baseline="30000" dirty="0"/>
              <a:t>6</a:t>
            </a:r>
            <a:r>
              <a:rPr lang="en-US" sz="2000" dirty="0"/>
              <a:t>) at 50GeV, 60GeV and/or 80GeV</a:t>
            </a:r>
            <a:br>
              <a:rPr lang="en-US" sz="2000" dirty="0"/>
            </a:br>
            <a:r>
              <a:rPr lang="en-US" sz="2000" dirty="0"/>
              <a:t>to get high statistic </a:t>
            </a:r>
            <a:r>
              <a:rPr lang="en-US" sz="2000" dirty="0" err="1"/>
              <a:t>Kaon</a:t>
            </a:r>
            <a:r>
              <a:rPr lang="en-US" sz="2000" dirty="0"/>
              <a:t> samples  (N</a:t>
            </a:r>
            <a:r>
              <a:rPr lang="en-US" sz="2000" baseline="-25000" dirty="0"/>
              <a:t>K</a:t>
            </a:r>
            <a:r>
              <a:rPr lang="en-US" sz="2000" dirty="0"/>
              <a:t> / N</a:t>
            </a:r>
            <a:r>
              <a:rPr lang="en-US" sz="2000" baseline="-25000" dirty="0"/>
              <a:t>π</a:t>
            </a:r>
            <a:r>
              <a:rPr lang="en-US" sz="2000" dirty="0"/>
              <a:t>    ≈ 2-5%)</a:t>
            </a:r>
          </a:p>
          <a:p>
            <a:pPr marL="457200" indent="-457200">
              <a:buAutoNum type="arabicParenR"/>
            </a:pPr>
            <a:endParaRPr lang="en-US" sz="2000" dirty="0"/>
          </a:p>
          <a:p>
            <a:pPr marL="457200" indent="-457200"/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320860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&amp; 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183"/>
            <a:ext cx="8229600" cy="4525963"/>
          </a:xfrm>
        </p:spPr>
        <p:txBody>
          <a:bodyPr/>
          <a:lstStyle/>
          <a:p>
            <a:r>
              <a:rPr lang="en-US" sz="2000" dirty="0"/>
              <a:t>Detector performed well. </a:t>
            </a:r>
          </a:p>
          <a:p>
            <a:pPr lvl="1"/>
            <a:r>
              <a:rPr lang="en-US" sz="2000" dirty="0" err="1"/>
              <a:t>Tailcatcher</a:t>
            </a:r>
            <a:r>
              <a:rPr lang="en-US" sz="2000" dirty="0"/>
              <a:t> commissioned and operational. Except for LEDs.</a:t>
            </a:r>
          </a:p>
          <a:p>
            <a:r>
              <a:rPr lang="en-US" sz="2000" dirty="0" smtClean="0"/>
              <a:t>Beam </a:t>
            </a:r>
            <a:r>
              <a:rPr lang="en-US" sz="2000" dirty="0"/>
              <a:t>operation took some time to learn, but went very well </a:t>
            </a:r>
            <a:r>
              <a:rPr lang="en-US" sz="2000" dirty="0" smtClean="0"/>
              <a:t>once understood, even with unconventional settings for secondary beam.</a:t>
            </a:r>
          </a:p>
          <a:p>
            <a:r>
              <a:rPr lang="en-US" sz="2000" dirty="0" smtClean="0"/>
              <a:t>2011 </a:t>
            </a:r>
            <a:r>
              <a:rPr lang="en-US" sz="2000" dirty="0" smtClean="0"/>
              <a:t>program with scintillator AHCAL almost finished and completed.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Plan for next year is to test tungsten HCAL with </a:t>
            </a:r>
            <a:r>
              <a:rPr lang="en-US" sz="2000" dirty="0" smtClean="0"/>
              <a:t>gaseous readout. </a:t>
            </a:r>
            <a:endParaRPr lang="en-US" sz="2000" dirty="0"/>
          </a:p>
          <a:p>
            <a:pPr lvl="1"/>
            <a:r>
              <a:rPr lang="en-US" sz="2000" dirty="0"/>
              <a:t>Due to slow neutrons from W, energy resolution of a W-HCAL with </a:t>
            </a:r>
            <a:r>
              <a:rPr lang="en-US" sz="2000" dirty="0" smtClean="0"/>
              <a:t>gas readout </a:t>
            </a:r>
            <a:r>
              <a:rPr lang="en-US" sz="2000" dirty="0"/>
              <a:t>might not be the same as with scintillators. This needs testing.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36055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74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335830" y="1404580"/>
            <a:ext cx="7690695" cy="4977122"/>
            <a:chOff x="1335830" y="1404580"/>
            <a:chExt cx="7690695" cy="4977122"/>
          </a:xfrm>
        </p:grpSpPr>
        <p:grpSp>
          <p:nvGrpSpPr>
            <p:cNvPr id="10" name="Group 9"/>
            <p:cNvGrpSpPr/>
            <p:nvPr/>
          </p:nvGrpSpPr>
          <p:grpSpPr>
            <a:xfrm>
              <a:off x="2152896" y="1404580"/>
              <a:ext cx="6873629" cy="4977122"/>
              <a:chOff x="396777" y="1249679"/>
              <a:chExt cx="7208057" cy="5170843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6777" y="1249679"/>
                <a:ext cx="7208057" cy="5170843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4940819" y="1407736"/>
                <a:ext cx="6164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TAX</a:t>
                </a:r>
                <a:endParaRPr lang="en-US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335830" y="3766379"/>
              <a:ext cx="1634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Primary target</a:t>
              </a: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Wobbling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6672" y="866403"/>
            <a:ext cx="7512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Palatino"/>
                <a:cs typeface="Palatino"/>
              </a:rPr>
              <a:t>Top view </a:t>
            </a:r>
            <a:r>
              <a:rPr lang="en-US" sz="2000" dirty="0" smtClean="0">
                <a:solidFill>
                  <a:srgbClr val="1F497D"/>
                </a:solidFill>
                <a:latin typeface="Palatino"/>
                <a:cs typeface="Palatino"/>
              </a:rPr>
              <a:t>of the end deflection of the beam in the wobbling</a:t>
            </a:r>
            <a:endParaRPr lang="en-US" sz="2000" dirty="0">
              <a:solidFill>
                <a:srgbClr val="1F497D"/>
              </a:solidFill>
              <a:latin typeface="Palatino"/>
              <a:cs typeface="Palatin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6672" y="1343963"/>
            <a:ext cx="5434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1F497D"/>
                </a:solidFill>
                <a:latin typeface="Palatino"/>
                <a:cs typeface="Palatino"/>
              </a:rPr>
              <a:t>As the H8 does not have a horizontal bending magnet, the H8 beam  energy is set by the wobbling: </a:t>
            </a:r>
            <a:r>
              <a:rPr lang="en-US" sz="2000" dirty="0" err="1" smtClean="0">
                <a:solidFill>
                  <a:srgbClr val="1F497D"/>
                </a:solidFill>
                <a:latin typeface="Palatino"/>
                <a:cs typeface="Palatino"/>
              </a:rPr>
              <a:t>E</a:t>
            </a:r>
            <a:r>
              <a:rPr lang="en-US" sz="2000" baseline="-25000" dirty="0" err="1" smtClean="0">
                <a:solidFill>
                  <a:srgbClr val="1F497D"/>
                </a:solidFill>
                <a:latin typeface="Palatino"/>
                <a:cs typeface="Palatino"/>
              </a:rPr>
              <a:t>wobbling</a:t>
            </a:r>
            <a:r>
              <a:rPr lang="en-US" sz="2000" dirty="0">
                <a:solidFill>
                  <a:srgbClr val="1F497D"/>
                </a:solidFill>
                <a:latin typeface="Palatino"/>
                <a:cs typeface="Palatino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5631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>
                <a:latin typeface="Palatino"/>
                <a:cs typeface="Palatino"/>
              </a:rPr>
              <a:pPr>
                <a:defRPr/>
              </a:pPr>
              <a:t>2</a:t>
            </a:fld>
            <a:endParaRPr lang="en-US">
              <a:latin typeface="Palatino"/>
              <a:cs typeface="Palatino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85813" y="36513"/>
            <a:ext cx="6689725" cy="5159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Tungsten HCAL prototype</a:t>
            </a:r>
            <a:endParaRPr lang="en-US" dirty="0"/>
          </a:p>
        </p:txBody>
      </p:sp>
      <p:pic>
        <p:nvPicPr>
          <p:cNvPr id="14" name="Picture 13" descr="Screen shot 2011-03-20 at 10.13.5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43" y="1889709"/>
            <a:ext cx="3014464" cy="39426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083" y="2596518"/>
            <a:ext cx="5072569" cy="38044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2285" y="5843793"/>
            <a:ext cx="4059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Scintillator tiles 3</a:t>
            </a:r>
            <a:r>
              <a:rPr lang="en-US" dirty="0">
                <a:latin typeface="Palatino"/>
                <a:cs typeface="Palatino"/>
              </a:rPr>
              <a:t>x</a:t>
            </a:r>
            <a:r>
              <a:rPr lang="en-US" dirty="0" smtClean="0">
                <a:latin typeface="Palatino"/>
                <a:cs typeface="Palatino"/>
              </a:rPr>
              <a:t>3 cm</a:t>
            </a:r>
            <a:r>
              <a:rPr lang="en-US" baseline="30000" dirty="0" smtClean="0">
                <a:latin typeface="Palatino"/>
                <a:cs typeface="Palatino"/>
              </a:rPr>
              <a:t>2</a:t>
            </a:r>
            <a:r>
              <a:rPr lang="en-US" dirty="0" smtClean="0">
                <a:latin typeface="Palatino"/>
                <a:cs typeface="Palatino"/>
              </a:rPr>
              <a:t> (in </a:t>
            </a:r>
            <a:r>
              <a:rPr lang="en-US" dirty="0" err="1" smtClean="0">
                <a:latin typeface="Palatino"/>
                <a:cs typeface="Palatino"/>
              </a:rPr>
              <a:t>centre</a:t>
            </a:r>
            <a:r>
              <a:rPr lang="en-US" dirty="0" smtClean="0">
                <a:latin typeface="Palatino"/>
                <a:cs typeface="Palatino"/>
              </a:rPr>
              <a:t>)</a:t>
            </a:r>
          </a:p>
          <a:p>
            <a:r>
              <a:rPr lang="en-US" dirty="0" smtClean="0">
                <a:latin typeface="Palatino"/>
                <a:cs typeface="Palatino"/>
              </a:rPr>
              <a:t>Read out by </a:t>
            </a:r>
            <a:r>
              <a:rPr lang="en-US" dirty="0" err="1" smtClean="0">
                <a:latin typeface="Palatino"/>
                <a:cs typeface="Palatino"/>
              </a:rPr>
              <a:t>SiPM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0837" y="822909"/>
            <a:ext cx="6673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Palatino"/>
                <a:cs typeface="Palatino"/>
              </a:rPr>
              <a:t>Main purpose: Validation of Geant4 simulation for </a:t>
            </a:r>
            <a:r>
              <a:rPr lang="en-US" sz="2000" dirty="0" err="1" smtClean="0">
                <a:solidFill>
                  <a:srgbClr val="FF0000"/>
                </a:solidFill>
                <a:latin typeface="Palatino"/>
                <a:cs typeface="Palatino"/>
              </a:rPr>
              <a:t>hadronic</a:t>
            </a:r>
            <a:r>
              <a:rPr lang="en-US" sz="2000" dirty="0" smtClean="0">
                <a:solidFill>
                  <a:srgbClr val="FF0000"/>
                </a:solidFill>
                <a:latin typeface="Palatino"/>
                <a:cs typeface="Palatino"/>
              </a:rPr>
              <a:t> showers in tungsten</a:t>
            </a:r>
            <a:endParaRPr lang="en-US" sz="2000" dirty="0">
              <a:solidFill>
                <a:srgbClr val="FF0000"/>
              </a:solidFill>
              <a:latin typeface="Palatino"/>
              <a:cs typeface="Palatin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8287" y="2661638"/>
            <a:ext cx="341823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Palatino"/>
                <a:cs typeface="Palatino"/>
              </a:rPr>
              <a:t>While being installed in SPS H8</a:t>
            </a:r>
            <a:endParaRPr lang="en-US" dirty="0">
              <a:solidFill>
                <a:schemeClr val="tx2"/>
              </a:solidFill>
              <a:latin typeface="Palatino"/>
              <a:cs typeface="Palatin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04740" y="1806638"/>
            <a:ext cx="4611709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Palatino"/>
                <a:cs typeface="Palatino"/>
              </a:rPr>
              <a:t>Current HCAL setup has 38 W layers.</a:t>
            </a:r>
          </a:p>
          <a:p>
            <a:pPr algn="ctr"/>
            <a:r>
              <a:rPr lang="en-US" sz="2000" dirty="0" smtClean="0">
                <a:latin typeface="Palatino"/>
                <a:cs typeface="Palatino"/>
              </a:rPr>
              <a:t>Including active material this is ~4.8 </a:t>
            </a:r>
            <a:r>
              <a:rPr lang="en-US" sz="2000" dirty="0" err="1" smtClean="0">
                <a:latin typeface="Palatino"/>
                <a:cs typeface="Palatino"/>
              </a:rPr>
              <a:t>λ</a:t>
            </a:r>
            <a:endParaRPr lang="en-US" sz="2000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3459011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H8 secondary 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56752" y="723370"/>
            <a:ext cx="9021736" cy="5642317"/>
            <a:chOff x="256752" y="723370"/>
            <a:chExt cx="9021736" cy="564231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752" y="723370"/>
              <a:ext cx="8769773" cy="5642317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1192611" y="5328407"/>
              <a:ext cx="975774" cy="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016273" y="1827768"/>
              <a:ext cx="1979276" cy="0"/>
            </a:xfrm>
            <a:prstGeom prst="line">
              <a:avLst/>
            </a:prstGeom>
            <a:ln>
              <a:solidFill>
                <a:srgbClr val="1F497D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330022" y="5359382"/>
              <a:ext cx="635027" cy="36933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     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9573923">
              <a:off x="4428042" y="2590723"/>
              <a:ext cx="1634168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        </a:t>
              </a: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 rot="3566223">
              <a:off x="2992544" y="4451839"/>
              <a:ext cx="511119" cy="2105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rot="4168894" flipV="1">
              <a:off x="3066491" y="4938498"/>
              <a:ext cx="742438" cy="258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2168385" y="1812278"/>
              <a:ext cx="4847888" cy="3516129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 rot="20021563">
              <a:off x="3554205" y="3975642"/>
              <a:ext cx="5724283" cy="73081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 rot="4168894" flipV="1">
              <a:off x="8283615" y="2721695"/>
              <a:ext cx="742438" cy="258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 rot="4168894" flipV="1">
              <a:off x="3469926" y="5065596"/>
              <a:ext cx="742438" cy="258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019800" y="4674648"/>
            <a:ext cx="297574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Collimators C3 &amp; C9 (horizontal slits, move vertically) are in the focal points of lenses along the same </a:t>
            </a:r>
            <a:r>
              <a:rPr lang="en-US" dirty="0" err="1" smtClean="0">
                <a:latin typeface="Palatino"/>
                <a:cs typeface="Palatino"/>
              </a:rPr>
              <a:t>beamline</a:t>
            </a:r>
            <a:r>
              <a:rPr lang="en-US" dirty="0" smtClean="0">
                <a:latin typeface="Palatino"/>
                <a:cs typeface="Palatino"/>
              </a:rPr>
              <a:t>: act as </a:t>
            </a:r>
            <a:r>
              <a:rPr lang="en-US" dirty="0" err="1" smtClean="0">
                <a:latin typeface="Palatino"/>
                <a:cs typeface="Palatino"/>
              </a:rPr>
              <a:t>Δp</a:t>
            </a:r>
            <a:r>
              <a:rPr lang="en-US" dirty="0" smtClean="0">
                <a:latin typeface="Palatino"/>
                <a:cs typeface="Palatino"/>
              </a:rPr>
              <a:t> slits.</a:t>
            </a:r>
            <a:endParaRPr lang="en-US" dirty="0">
              <a:latin typeface="Palatino"/>
              <a:cs typeface="Palatino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8255350" y="2745029"/>
            <a:ext cx="148501" cy="16849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3965049" y="4801746"/>
            <a:ext cx="1906250" cy="1268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56753" y="858272"/>
            <a:ext cx="49163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Palatino"/>
                <a:cs typeface="Palatino"/>
              </a:rPr>
              <a:t>Side </a:t>
            </a:r>
            <a:r>
              <a:rPr lang="en-US" sz="2000" dirty="0">
                <a:solidFill>
                  <a:srgbClr val="FF0000"/>
                </a:solidFill>
                <a:latin typeface="Palatino"/>
                <a:cs typeface="Palatino"/>
              </a:rPr>
              <a:t>view </a:t>
            </a:r>
            <a:r>
              <a:rPr lang="en-US" sz="2000" dirty="0">
                <a:solidFill>
                  <a:srgbClr val="1F497D"/>
                </a:solidFill>
                <a:latin typeface="Palatino"/>
                <a:cs typeface="Palatino"/>
              </a:rPr>
              <a:t>of the deflection of the </a:t>
            </a:r>
            <a:r>
              <a:rPr lang="en-US" sz="2000" dirty="0" smtClean="0">
                <a:solidFill>
                  <a:srgbClr val="1F497D"/>
                </a:solidFill>
                <a:latin typeface="Palatino"/>
                <a:cs typeface="Palatino"/>
              </a:rPr>
              <a:t>beam to the surface.</a:t>
            </a:r>
            <a:endParaRPr lang="en-US" sz="2000" dirty="0" smtClean="0">
              <a:solidFill>
                <a:schemeClr val="tx2"/>
              </a:solidFill>
              <a:latin typeface="Palatino"/>
              <a:cs typeface="Palatino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Palatino"/>
                <a:cs typeface="Palatino"/>
              </a:rPr>
              <a:t>Bending magnets B1,B2,B3 and B4, and </a:t>
            </a:r>
            <a:r>
              <a:rPr lang="en-US" sz="2000" dirty="0" err="1" smtClean="0">
                <a:solidFill>
                  <a:schemeClr val="tx2"/>
                </a:solidFill>
                <a:latin typeface="Palatino"/>
                <a:cs typeface="Palatino"/>
              </a:rPr>
              <a:t>quadrupoles</a:t>
            </a:r>
            <a:r>
              <a:rPr lang="en-US" sz="2000" dirty="0" smtClean="0">
                <a:solidFill>
                  <a:schemeClr val="tx2"/>
                </a:solidFill>
                <a:latin typeface="Palatino"/>
                <a:cs typeface="Palatino"/>
              </a:rPr>
              <a:t> must be set to </a:t>
            </a:r>
            <a:r>
              <a:rPr lang="en-US" sz="2000" dirty="0" err="1" smtClean="0">
                <a:solidFill>
                  <a:schemeClr val="tx2"/>
                </a:solidFill>
                <a:latin typeface="Palatino"/>
                <a:cs typeface="Palatino"/>
              </a:rPr>
              <a:t>E</a:t>
            </a:r>
            <a:r>
              <a:rPr lang="en-US" sz="2000" baseline="-25000" dirty="0" err="1" smtClean="0">
                <a:solidFill>
                  <a:schemeClr val="tx2"/>
                </a:solidFill>
                <a:latin typeface="Palatino"/>
                <a:cs typeface="Palatino"/>
              </a:rPr>
              <a:t>wobbling</a:t>
            </a:r>
            <a:r>
              <a:rPr lang="en-US" sz="2000" dirty="0" smtClean="0">
                <a:solidFill>
                  <a:schemeClr val="tx2"/>
                </a:solidFill>
                <a:latin typeface="Palatino"/>
                <a:cs typeface="Palatino"/>
              </a:rPr>
              <a:t> to propagate particles up to the North Hall.</a:t>
            </a:r>
            <a:endParaRPr lang="en-US" sz="2000" dirty="0">
              <a:solidFill>
                <a:schemeClr val="tx2"/>
              </a:solidFill>
              <a:latin typeface="Palatino"/>
              <a:cs typeface="Palatino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71723" y="4515869"/>
            <a:ext cx="1" cy="5801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-30976" y="4138131"/>
            <a:ext cx="1108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wobbling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6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H8 tertiary 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52" y="723370"/>
            <a:ext cx="8769773" cy="56423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117" y="1153068"/>
            <a:ext cx="43324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1F497D"/>
                </a:solidFill>
                <a:latin typeface="Palatino"/>
                <a:cs typeface="Palatino"/>
              </a:rPr>
              <a:t>Adding a target creates a new spectrometer at lower energies.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1F497D"/>
                </a:solidFill>
                <a:latin typeface="Palatino"/>
                <a:cs typeface="Palatino"/>
              </a:rPr>
              <a:t>Intensity is however 10x too low for us. Would never take enough events in 1 week.</a:t>
            </a:r>
            <a:endParaRPr lang="en-US" sz="2000" dirty="0">
              <a:solidFill>
                <a:srgbClr val="1F497D"/>
              </a:solidFill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642598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H8 spectrometer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56752" y="723370"/>
            <a:ext cx="8649065" cy="5642317"/>
            <a:chOff x="256752" y="723370"/>
            <a:chExt cx="9021736" cy="564231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752" y="723370"/>
              <a:ext cx="8769773" cy="5642317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1192611" y="5328407"/>
              <a:ext cx="975774" cy="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016273" y="1827768"/>
              <a:ext cx="1979276" cy="0"/>
            </a:xfrm>
            <a:prstGeom prst="line">
              <a:avLst/>
            </a:prstGeom>
            <a:ln>
              <a:solidFill>
                <a:srgbClr val="1F497D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330022" y="5359382"/>
              <a:ext cx="635027" cy="36933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     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9573923">
              <a:off x="4428042" y="2590723"/>
              <a:ext cx="1634168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        </a:t>
              </a: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 rot="3566223">
              <a:off x="2992544" y="4451839"/>
              <a:ext cx="511119" cy="2105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rot="4168894" flipV="1">
              <a:off x="3066491" y="4938498"/>
              <a:ext cx="742438" cy="258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2168385" y="1812278"/>
              <a:ext cx="4847888" cy="3516129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 rot="20021563">
              <a:off x="3554205" y="3975642"/>
              <a:ext cx="5724283" cy="73081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 rot="4168894" flipV="1">
              <a:off x="8283615" y="2721695"/>
              <a:ext cx="742438" cy="258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 rot="4168894" flipV="1">
              <a:off x="3469926" y="5065596"/>
              <a:ext cx="742438" cy="258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43540" y="812383"/>
            <a:ext cx="51421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Palatino"/>
                <a:cs typeface="Palatino"/>
              </a:rPr>
              <a:t>What we did: set B1, B2, B3 and B4 and </a:t>
            </a:r>
            <a:r>
              <a:rPr lang="en-US" sz="2000" dirty="0" err="1" smtClean="0">
                <a:solidFill>
                  <a:schemeClr val="tx2"/>
                </a:solidFill>
                <a:latin typeface="Palatino"/>
                <a:cs typeface="Palatino"/>
              </a:rPr>
              <a:t>quadrupoles</a:t>
            </a:r>
            <a:r>
              <a:rPr lang="en-US" sz="2000" dirty="0" smtClean="0">
                <a:solidFill>
                  <a:schemeClr val="tx2"/>
                </a:solidFill>
                <a:latin typeface="Palatino"/>
                <a:cs typeface="Palatino"/>
              </a:rPr>
              <a:t>  to settings for particles with energies different than </a:t>
            </a:r>
            <a:r>
              <a:rPr lang="en-US" sz="2000" dirty="0" err="1" smtClean="0">
                <a:solidFill>
                  <a:schemeClr val="tx2"/>
                </a:solidFill>
                <a:latin typeface="Palatino"/>
                <a:cs typeface="Palatino"/>
              </a:rPr>
              <a:t>E</a:t>
            </a:r>
            <a:r>
              <a:rPr lang="en-US" sz="2000" baseline="-25000" dirty="0" err="1" smtClean="0">
                <a:solidFill>
                  <a:schemeClr val="tx2"/>
                </a:solidFill>
                <a:latin typeface="Palatino"/>
                <a:cs typeface="Palatino"/>
              </a:rPr>
              <a:t>wobbling</a:t>
            </a:r>
            <a:r>
              <a:rPr lang="en-US" sz="2000" dirty="0" smtClean="0">
                <a:solidFill>
                  <a:schemeClr val="tx2"/>
                </a:solidFill>
                <a:latin typeface="Palatino"/>
                <a:cs typeface="Palatino"/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Palatino"/>
                <a:cs typeface="Palatino"/>
              </a:rPr>
              <a:t>We do see particles, yet it’s not sure where they originate from. </a:t>
            </a:r>
            <a:br>
              <a:rPr lang="en-US" sz="2000" dirty="0" smtClean="0">
                <a:solidFill>
                  <a:schemeClr val="tx2"/>
                </a:solidFill>
                <a:latin typeface="Palatino"/>
                <a:cs typeface="Palatino"/>
              </a:rPr>
            </a:br>
            <a:r>
              <a:rPr lang="en-US" sz="2000" dirty="0" smtClean="0">
                <a:solidFill>
                  <a:schemeClr val="tx2"/>
                </a:solidFill>
                <a:latin typeface="Palatino"/>
                <a:cs typeface="Palatino"/>
              </a:rPr>
              <a:t>(primary target? TAX?)</a:t>
            </a:r>
            <a:endParaRPr lang="en-US" sz="2000" dirty="0">
              <a:solidFill>
                <a:schemeClr val="tx2"/>
              </a:solidFill>
              <a:latin typeface="Palatino"/>
              <a:cs typeface="Palatino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95250" y="4515869"/>
            <a:ext cx="276473" cy="3911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-30976" y="4138131"/>
            <a:ext cx="1108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wobbling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65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taken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3"/>
            <p:extLst>
              <p:ext uri="{D42A27DB-BD31-4B8C-83A1-F6EECF244321}">
                <p14:modId xmlns:p14="http://schemas.microsoft.com/office/powerpoint/2010/main" val="2664634193"/>
              </p:ext>
            </p:extLst>
          </p:nvPr>
        </p:nvGraphicFramePr>
        <p:xfrm>
          <a:off x="4873625" y="1074672"/>
          <a:ext cx="4038600" cy="513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650"/>
                <a:gridCol w="1009650"/>
                <a:gridCol w="1009650"/>
                <a:gridCol w="1009650"/>
              </a:tblGrid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E[</a:t>
                      </a:r>
                      <a:r>
                        <a:rPr lang="en-US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GeV</a:t>
                      </a:r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]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# </a:t>
                      </a:r>
                      <a:r>
                        <a:rPr lang="en-US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evts</a:t>
                      </a:r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[k]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# </a:t>
                      </a:r>
                      <a:r>
                        <a:rPr lang="en-US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evts</a:t>
                      </a:r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[k]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# </a:t>
                      </a:r>
                      <a:r>
                        <a:rPr lang="en-US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evts</a:t>
                      </a:r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Palatino"/>
                          <a:cs typeface="Palatino"/>
                        </a:rPr>
                        <a:t>[k]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June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July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total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π</a:t>
                      </a:r>
                      <a:r>
                        <a:rPr lang="el-GR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+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237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232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25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221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221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30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305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305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40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1716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1716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50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261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261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Total </a:t>
                      </a:r>
                      <a:r>
                        <a:rPr lang="el-GR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π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+</a:t>
                      </a:r>
                      <a:endParaRPr lang="el-GR" sz="1200" b="1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2735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e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-10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200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-15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220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-20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200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-25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200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-30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200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-40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201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Total e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-</a:t>
                      </a:r>
                      <a:endParaRPr lang="el-GR" sz="1200" b="1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1221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μ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10x10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417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80x80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2110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lower</a:t>
                      </a:r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 1/3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299</a:t>
                      </a:r>
                    </a:p>
                  </a:txBody>
                  <a:tcPr marL="12700" marR="12700" marT="12700" marB="0" anchor="ctr" anchorCtr="1"/>
                </a:tc>
              </a:tr>
              <a:tr h="213940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Total </a:t>
                      </a:r>
                      <a:r>
                        <a:rPr lang="el-GR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μ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2826</a:t>
                      </a:r>
                    </a:p>
                  </a:txBody>
                  <a:tcPr marL="12700" marR="12700" marT="12700" marB="0" anchor="ctr" anchorCtr="1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69384219"/>
              </p:ext>
            </p:extLst>
          </p:nvPr>
        </p:nvGraphicFramePr>
        <p:xfrm>
          <a:off x="340197" y="1074672"/>
          <a:ext cx="4038600" cy="513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650"/>
                <a:gridCol w="1009650"/>
                <a:gridCol w="1009650"/>
                <a:gridCol w="1009650"/>
              </a:tblGrid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E[</a:t>
                      </a:r>
                      <a:r>
                        <a:rPr lang="en-US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GeV</a:t>
                      </a: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]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# </a:t>
                      </a:r>
                      <a:r>
                        <a:rPr lang="en-US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evts</a:t>
                      </a: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[k]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# </a:t>
                      </a:r>
                      <a:r>
                        <a:rPr lang="en-US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evts</a:t>
                      </a: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[k]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# </a:t>
                      </a:r>
                      <a:r>
                        <a:rPr lang="en-US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evts</a:t>
                      </a: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Palatino"/>
                          <a:cs typeface="Palatino"/>
                        </a:rPr>
                        <a:t>[k]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June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July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total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π</a:t>
                      </a:r>
                      <a:r>
                        <a:rPr lang="el-GR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-10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212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100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312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-15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202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-20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517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243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760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-25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240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240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-30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630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630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-40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200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200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-50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490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1465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1955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-60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403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403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-80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804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804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-100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604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604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-120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604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604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-150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1476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1476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-180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602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602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-200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840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840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-250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892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892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-300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813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"/>
                          <a:cs typeface="Palatino"/>
                        </a:rPr>
                        <a:t>813</a:t>
                      </a:r>
                    </a:p>
                  </a:txBody>
                  <a:tcPr marL="12700" marR="12700" marT="12700" marB="0" anchor="ctr" anchorCtr="1"/>
                </a:tc>
              </a:tr>
              <a:tr h="256728"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Total </a:t>
                      </a:r>
                      <a:r>
                        <a:rPr lang="el-GR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π</a:t>
                      </a:r>
                      <a:r>
                        <a:rPr lang="el-GR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-</a:t>
                      </a: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"/>
                        <a:cs typeface="Palatino"/>
                      </a:endParaRPr>
                    </a:p>
                  </a:txBody>
                  <a:tcPr marL="12700" marR="12700" marT="1270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Palatino"/>
                          <a:cs typeface="Palatino"/>
                        </a:rPr>
                        <a:t>11337</a:t>
                      </a:r>
                    </a:p>
                  </a:txBody>
                  <a:tcPr marL="12700" marR="12700" marT="12700" marB="0" anchor="ctr" anchorCtr="1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370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0859" y="1489591"/>
            <a:ext cx="6676620" cy="38008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Beam profile: 20 </a:t>
            </a:r>
            <a:r>
              <a:rPr lang="en-US" sz="2400" dirty="0" err="1"/>
              <a:t>GeV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586531" y="5400186"/>
            <a:ext cx="823662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Very </a:t>
            </a:r>
            <a:r>
              <a:rPr lang="en-US" dirty="0">
                <a:solidFill>
                  <a:srgbClr val="FF0000"/>
                </a:solidFill>
                <a:latin typeface="Palatino"/>
                <a:cs typeface="Palatino"/>
              </a:rPr>
              <a:t>broad </a:t>
            </a:r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&amp; low intensity beam</a:t>
            </a:r>
            <a:r>
              <a:rPr lang="en-US" dirty="0">
                <a:solidFill>
                  <a:srgbClr val="FF0000"/>
                </a:solidFill>
                <a:latin typeface="Palatino"/>
                <a:cs typeface="Palatino"/>
              </a:rPr>
              <a:t>,</a:t>
            </a:r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 </a:t>
            </a:r>
            <a:r>
              <a:rPr lang="en-US" dirty="0">
                <a:solidFill>
                  <a:srgbClr val="FF0000"/>
                </a:solidFill>
                <a:latin typeface="Palatino"/>
                <a:cs typeface="Palatino"/>
              </a:rPr>
              <a:t>we could not get it more </a:t>
            </a:r>
            <a: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  <a:t>focused. </a:t>
            </a:r>
            <a:br>
              <a:rPr lang="en-US" dirty="0" smtClean="0">
                <a:solidFill>
                  <a:srgbClr val="FF0000"/>
                </a:solidFill>
                <a:latin typeface="Palatino"/>
                <a:cs typeface="Palatino"/>
              </a:rPr>
            </a:br>
            <a:endParaRPr lang="en-US" dirty="0">
              <a:solidFill>
                <a:srgbClr val="FF0000"/>
              </a:solidFill>
              <a:latin typeface="Palatino"/>
              <a:cs typeface="Palatin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165" y="2383346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3553" y="4437414"/>
            <a:ext cx="3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46155" y="805787"/>
            <a:ext cx="1621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Wire chamber </a:t>
            </a:r>
          </a:p>
          <a:p>
            <a:pPr algn="ctr"/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58263" y="805787"/>
            <a:ext cx="1621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Wire chamber </a:t>
            </a:r>
          </a:p>
          <a:p>
            <a:pPr algn="ctr"/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25732" y="801388"/>
            <a:ext cx="1621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Wire chamber </a:t>
            </a:r>
          </a:p>
          <a:p>
            <a:pPr algn="ctr"/>
            <a:r>
              <a:rPr lang="en-US" dirty="0" smtClean="0"/>
              <a:t>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328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3" y="36513"/>
            <a:ext cx="7727656" cy="515937"/>
          </a:xfrm>
        </p:spPr>
        <p:txBody>
          <a:bodyPr/>
          <a:lstStyle/>
          <a:p>
            <a:r>
              <a:rPr lang="en-US" dirty="0" smtClean="0"/>
              <a:t>Particle identification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290627" y="1146807"/>
            <a:ext cx="8517572" cy="119520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2 Cherenkov threshold counters</a:t>
            </a:r>
          </a:p>
          <a:p>
            <a:pPr marL="0" indent="0">
              <a:buNone/>
            </a:pPr>
            <a:r>
              <a:rPr lang="en-US" sz="2000" dirty="0" smtClean="0"/>
              <a:t>Absorber : 4mm, 8mm,  and 18mm </a:t>
            </a:r>
            <a:r>
              <a:rPr lang="en-US" sz="2000" dirty="0" err="1" smtClean="0"/>
              <a:t>Pb</a:t>
            </a:r>
            <a:r>
              <a:rPr lang="en-US" sz="2000" dirty="0" smtClean="0"/>
              <a:t>  (strip </a:t>
            </a:r>
            <a:r>
              <a:rPr lang="en-US" sz="2000" smtClean="0"/>
              <a:t>of electrons)</a:t>
            </a:r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746" y="2035332"/>
            <a:ext cx="2839760" cy="15973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98390" y="3737587"/>
            <a:ext cx="23531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Cherenkov B 70m up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150" y="2117180"/>
            <a:ext cx="2873424" cy="16163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37101" y="3759556"/>
            <a:ext cx="258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Cherenkov A  130m  up</a:t>
            </a:r>
            <a:endParaRPr lang="en-US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928011429"/>
              </p:ext>
            </p:extLst>
          </p:nvPr>
        </p:nvGraphicFramePr>
        <p:xfrm>
          <a:off x="290627" y="4106919"/>
          <a:ext cx="8048243" cy="2412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7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The T3B </a:t>
            </a:r>
            <a:r>
              <a:rPr lang="de-DE" dirty="0" err="1" smtClean="0"/>
              <a:t>experiment</a:t>
            </a:r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2300" y="876268"/>
            <a:ext cx="4117225" cy="55221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/>
              <a:t>T3B is positioned behind the CALICE W-H</a:t>
            </a:r>
            <a:r>
              <a:rPr lang="en-US" sz="2000" dirty="0" smtClean="0"/>
              <a:t>CAL </a:t>
            </a:r>
          </a:p>
          <a:p>
            <a:r>
              <a:rPr lang="en-US" sz="2000" dirty="0" smtClean="0"/>
              <a:t>Measures time development in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shower</a:t>
            </a:r>
            <a:endParaRPr lang="en-US" sz="2000" b="1" dirty="0" smtClean="0">
              <a:solidFill>
                <a:srgbClr val="025E0D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New trigger system enables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high rate standalone acquisition (10kEv/Spill)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sym typeface="Wingdings" pitchFamily="2" charset="2"/>
              </a:rPr>
              <a:t>stable oscilloscope synchronization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sym typeface="Wingdings" pitchFamily="2" charset="2"/>
              </a:rPr>
              <a:t>Quite some leakage for &gt; 40GeV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sym typeface="Wingdings" pitchFamily="2" charset="2"/>
              </a:rPr>
              <a:t> nice for T3B</a:t>
            </a:r>
          </a:p>
          <a:p>
            <a:pPr>
              <a:buFontTx/>
              <a:buChar char="-"/>
            </a:pP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9455" y="876267"/>
            <a:ext cx="4782634" cy="109966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366" y="3228451"/>
            <a:ext cx="4631723" cy="32387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475099"/>
            <a:ext cx="4650394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indent="0" algn="r">
              <a:buNone/>
            </a:pPr>
            <a:r>
              <a:rPr lang="de-DE" dirty="0" err="1">
                <a:latin typeface="Palatino"/>
                <a:cs typeface="Palatino"/>
              </a:rPr>
              <a:t>Fraction</a:t>
            </a:r>
            <a:r>
              <a:rPr lang="de-DE" dirty="0">
                <a:latin typeface="Palatino"/>
                <a:cs typeface="Palatino"/>
              </a:rPr>
              <a:t> </a:t>
            </a:r>
            <a:r>
              <a:rPr lang="de-DE" dirty="0" err="1">
                <a:latin typeface="Palatino"/>
                <a:cs typeface="Palatino"/>
              </a:rPr>
              <a:t>of</a:t>
            </a:r>
            <a:r>
              <a:rPr lang="de-DE" dirty="0">
                <a:latin typeface="Palatino"/>
                <a:cs typeface="Palatino"/>
              </a:rPr>
              <a:t> Events in </a:t>
            </a:r>
            <a:r>
              <a:rPr lang="de-DE" dirty="0" err="1">
                <a:latin typeface="Palatino"/>
                <a:cs typeface="Palatino"/>
              </a:rPr>
              <a:t>which</a:t>
            </a:r>
            <a:r>
              <a:rPr lang="de-DE" dirty="0">
                <a:latin typeface="Palatino"/>
                <a:cs typeface="Palatino"/>
              </a:rPr>
              <a:t> T3B was Hit. </a:t>
            </a:r>
          </a:p>
          <a:p>
            <a:pPr marL="0" indent="0" algn="r">
              <a:buNone/>
            </a:pPr>
            <a:r>
              <a:rPr lang="de-DE" dirty="0">
                <a:latin typeface="Palatino"/>
                <a:cs typeface="Palatino"/>
              </a:rPr>
              <a:t>All </a:t>
            </a:r>
            <a:r>
              <a:rPr lang="de-DE" dirty="0" err="1">
                <a:latin typeface="Palatino"/>
                <a:cs typeface="Palatino"/>
              </a:rPr>
              <a:t>Energies</a:t>
            </a:r>
            <a:r>
              <a:rPr lang="de-DE" dirty="0">
                <a:latin typeface="Palatino"/>
                <a:cs typeface="Palatino"/>
              </a:rPr>
              <a:t>: 10(pink) </a:t>
            </a:r>
            <a:r>
              <a:rPr lang="de-DE" dirty="0" err="1">
                <a:latin typeface="Palatino"/>
                <a:cs typeface="Palatino"/>
              </a:rPr>
              <a:t>to</a:t>
            </a:r>
            <a:r>
              <a:rPr lang="de-DE" dirty="0">
                <a:latin typeface="Palatino"/>
                <a:cs typeface="Palatino"/>
              </a:rPr>
              <a:t> 300GeV(</a:t>
            </a:r>
            <a:r>
              <a:rPr lang="de-DE" dirty="0" err="1">
                <a:latin typeface="Palatino"/>
                <a:cs typeface="Palatino"/>
              </a:rPr>
              <a:t>dark</a:t>
            </a:r>
            <a:r>
              <a:rPr lang="de-DE" dirty="0">
                <a:latin typeface="Palatino"/>
                <a:cs typeface="Palatino"/>
              </a:rPr>
              <a:t> </a:t>
            </a:r>
            <a:r>
              <a:rPr lang="de-DE" dirty="0" err="1">
                <a:latin typeface="Palatino"/>
                <a:cs typeface="Palatino"/>
              </a:rPr>
              <a:t>blue</a:t>
            </a:r>
            <a:r>
              <a:rPr lang="de-DE" dirty="0">
                <a:latin typeface="Palatino"/>
                <a:cs typeface="Palatino"/>
              </a:rPr>
              <a:t>)</a:t>
            </a:r>
          </a:p>
          <a:p>
            <a:pPr algn="r">
              <a:buFont typeface="Wingdings"/>
              <a:buChar char="à"/>
            </a:pPr>
            <a:r>
              <a:rPr lang="en-US" dirty="0">
                <a:solidFill>
                  <a:srgbClr val="025E0D"/>
                </a:solidFill>
                <a:latin typeface="Palatino"/>
                <a:cs typeface="Palatino"/>
                <a:sym typeface="Wingdings" pitchFamily="2" charset="2"/>
              </a:rPr>
              <a:t>T3B took a nice Data </a:t>
            </a:r>
            <a:r>
              <a:rPr lang="en-US" dirty="0" smtClean="0">
                <a:solidFill>
                  <a:srgbClr val="025E0D"/>
                </a:solidFill>
                <a:latin typeface="Palatino"/>
                <a:cs typeface="Palatino"/>
                <a:sym typeface="Wingdings" pitchFamily="2" charset="2"/>
              </a:rPr>
              <a:t>Sample</a:t>
            </a:r>
            <a:endParaRPr lang="en-US" dirty="0">
              <a:solidFill>
                <a:srgbClr val="025E0D"/>
              </a:solidFill>
              <a:latin typeface="Palatino"/>
              <a:cs typeface="Palatino"/>
              <a:sym typeface="Wingdings" pitchFamily="2" charset="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82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Tailcatcher</a:t>
            </a:r>
            <a:r>
              <a:rPr lang="en-US" dirty="0" smtClean="0"/>
              <a:t> for high energies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3"/>
          </p:nvPr>
        </p:nvSpPr>
        <p:spPr>
          <a:xfrm>
            <a:off x="575884" y="880248"/>
            <a:ext cx="8336341" cy="5289206"/>
          </a:xfrm>
        </p:spPr>
        <p:txBody>
          <a:bodyPr/>
          <a:lstStyle/>
          <a:p>
            <a:r>
              <a:rPr lang="en-US" sz="2000" dirty="0" smtClean="0"/>
              <a:t>Installation started immediately after the end of June run.</a:t>
            </a:r>
          </a:p>
          <a:p>
            <a:pPr lvl="1"/>
            <a:r>
              <a:rPr lang="en-US" sz="2000" dirty="0" smtClean="0"/>
              <a:t>Installed and commissioned in 10 days available before July run. </a:t>
            </a:r>
          </a:p>
          <a:p>
            <a:pPr lvl="1"/>
            <a:r>
              <a:rPr lang="en-US" sz="2000" dirty="0" smtClean="0"/>
              <a:t>Only the LED system for calibration does not function </a:t>
            </a:r>
            <a:br>
              <a:rPr lang="en-US" sz="2000" dirty="0" smtClean="0"/>
            </a:br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3" name="Picture 2" descr="_V5X050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2461745"/>
            <a:ext cx="5561563" cy="37077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054" y="3339821"/>
            <a:ext cx="30571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Tx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Palatino"/>
                <a:cs typeface="Palatino"/>
              </a:rPr>
              <a:t>Steel/scintillator-strip sandwich calorimeter with 16 layers (~5.5 </a:t>
            </a:r>
            <a:r>
              <a:rPr lang="en-US" sz="2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λ</a:t>
            </a:r>
            <a:r>
              <a:rPr lang="en-US" sz="2000" dirty="0" smtClean="0">
                <a:solidFill>
                  <a:srgbClr val="FF0000"/>
                </a:solidFill>
                <a:latin typeface="Palatino"/>
                <a:cs typeface="Palatino"/>
              </a:rPr>
              <a:t>)</a:t>
            </a:r>
            <a:endParaRPr lang="en-US" sz="2000" dirty="0">
              <a:solidFill>
                <a:srgbClr val="FF0000"/>
              </a:solidFill>
              <a:latin typeface="Palatino"/>
              <a:cs typeface="Palatino"/>
            </a:endParaRPr>
          </a:p>
          <a:p>
            <a:pPr marL="0" indent="0">
              <a:buFontTx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Palatino"/>
                <a:cs typeface="Palatino"/>
              </a:rPr>
              <a:t>   </a:t>
            </a:r>
          </a:p>
          <a:p>
            <a:endParaRPr lang="en-US" sz="2000" dirty="0">
              <a:solidFill>
                <a:srgbClr val="FF0000"/>
              </a:solidFill>
              <a:latin typeface="Palatino"/>
              <a:cs typeface="Palatino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994435" y="3857258"/>
            <a:ext cx="1552089" cy="3292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639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3" y="36513"/>
            <a:ext cx="7922531" cy="515937"/>
          </a:xfrm>
        </p:spPr>
        <p:txBody>
          <a:bodyPr/>
          <a:lstStyle/>
          <a:p>
            <a:r>
              <a:rPr lang="en-US" dirty="0" smtClean="0"/>
              <a:t>Containment and leakage for 250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0597" y="879795"/>
            <a:ext cx="3955931" cy="27103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597" y="3702188"/>
            <a:ext cx="3955931" cy="26716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87351" y="907273"/>
            <a:ext cx="2831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Energy sum only AHCAL</a:t>
            </a:r>
            <a:endParaRPr lang="en-US" dirty="0">
              <a:solidFill>
                <a:srgbClr val="1F497D"/>
              </a:solidFill>
              <a:latin typeface="Palatino"/>
              <a:cs typeface="Palatin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4286" y="3720546"/>
            <a:ext cx="348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  <a:latin typeface="Palatino"/>
                <a:cs typeface="Palatino"/>
              </a:rPr>
              <a:t>Energy sum AHCAL and TMCT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3" name="Content Placeholder 9"/>
          <p:cNvSpPr>
            <a:spLocks noGrp="1"/>
          </p:cNvSpPr>
          <p:nvPr>
            <p:ph sz="half" idx="13"/>
          </p:nvPr>
        </p:nvSpPr>
        <p:spPr>
          <a:xfrm>
            <a:off x="185725" y="5068081"/>
            <a:ext cx="3977704" cy="130579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Here we see clearly that for high energies the </a:t>
            </a:r>
            <a:r>
              <a:rPr lang="en-US" sz="1800" dirty="0" err="1" smtClean="0"/>
              <a:t>tailcatcher</a:t>
            </a:r>
            <a:r>
              <a:rPr lang="en-US" sz="1800" dirty="0" smtClean="0"/>
              <a:t> is needed to contain the leakage beyond the HCAL.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8588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731" y="791972"/>
            <a:ext cx="8608001" cy="162557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Two 80x80 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/>
              <a:t>scintillators, one before and one after the calorimeter, are also mounted. Unfortunately not efficient at lower part of detector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Extended with two </a:t>
            </a:r>
            <a:r>
              <a:rPr lang="en-US" sz="2000" dirty="0"/>
              <a:t>30x30 cm</a:t>
            </a:r>
            <a:r>
              <a:rPr lang="en-US" sz="2000" baseline="30000" dirty="0"/>
              <a:t>2</a:t>
            </a:r>
            <a:r>
              <a:rPr lang="en-US" sz="2000" dirty="0" smtClean="0"/>
              <a:t> to scan over full surface for </a:t>
            </a:r>
            <a:r>
              <a:rPr lang="en-US" sz="2000" dirty="0" err="1" smtClean="0"/>
              <a:t>muons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785813" y="5535008"/>
            <a:ext cx="8098919" cy="799599"/>
          </a:xfrm>
        </p:spPr>
        <p:txBody>
          <a:bodyPr/>
          <a:lstStyle/>
          <a:p>
            <a:pPr marL="0" indent="0" algn="r">
              <a:buNone/>
            </a:pPr>
            <a:r>
              <a:rPr lang="en-US" sz="2000" dirty="0" smtClean="0"/>
              <a:t>20x20 cm</a:t>
            </a:r>
            <a:r>
              <a:rPr lang="en-US" sz="2000" baseline="30000" dirty="0" smtClean="0"/>
              <a:t>2</a:t>
            </a:r>
            <a:r>
              <a:rPr lang="en-US" sz="2000" baseline="30000" dirty="0"/>
              <a:t> </a:t>
            </a:r>
            <a:r>
              <a:rPr lang="en-US" sz="2000" dirty="0" smtClean="0"/>
              <a:t>with a hole of 8 </a:t>
            </a:r>
            <a:r>
              <a:rPr lang="en-US" sz="2000" dirty="0" smtClean="0"/>
              <a:t>cm for </a:t>
            </a:r>
            <a:r>
              <a:rPr lang="en-US" sz="2000" dirty="0" smtClean="0"/>
              <a:t>vetoing, </a:t>
            </a:r>
            <a:br>
              <a:rPr lang="en-US" sz="2000" dirty="0" smtClean="0"/>
            </a:br>
            <a:r>
              <a:rPr lang="en-US" sz="2000" dirty="0" smtClean="0"/>
              <a:t>to be used in the offline analysis.</a:t>
            </a:r>
            <a:endParaRPr lang="en-US" sz="2000" dirty="0"/>
          </a:p>
        </p:txBody>
      </p:sp>
      <p:pic>
        <p:nvPicPr>
          <p:cNvPr id="4" name="Picture 3" descr="_V5X07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850" y="2311713"/>
            <a:ext cx="3120651" cy="4022894"/>
          </a:xfrm>
          <a:prstGeom prst="rect">
            <a:avLst/>
          </a:prstGeom>
        </p:spPr>
      </p:pic>
      <p:pic>
        <p:nvPicPr>
          <p:cNvPr id="9" name="Picture 8" descr="_V5X0690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0969" y="2311713"/>
            <a:ext cx="4505556" cy="300852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7311844" y="4414519"/>
            <a:ext cx="1" cy="1182911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280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3" y="36513"/>
            <a:ext cx="7438988" cy="515937"/>
          </a:xfrm>
        </p:spPr>
        <p:txBody>
          <a:bodyPr/>
          <a:lstStyle/>
          <a:p>
            <a:r>
              <a:rPr lang="en-US" sz="2400" dirty="0" smtClean="0"/>
              <a:t>Hold scan - New fitting procedure by J. Dietrich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7906" y="552450"/>
            <a:ext cx="8454409" cy="965782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Iterative procedure in which a useful range is found to be fitted: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>
                <a:latin typeface="Palatino"/>
                <a:cs typeface="Palatino"/>
              </a:rPr>
              <a:pPr>
                <a:defRPr/>
              </a:pPr>
              <a:t>6</a:t>
            </a:fld>
            <a:endParaRPr lang="en-US">
              <a:latin typeface="Palatino"/>
              <a:cs typeface="Palatino"/>
            </a:endParaRPr>
          </a:p>
        </p:txBody>
      </p:sp>
      <p:pic>
        <p:nvPicPr>
          <p:cNvPr id="9" name="Picture 8" descr="HoldScan_run361217_mod9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411" y="552450"/>
            <a:ext cx="7355904" cy="56841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48352" y="5870401"/>
            <a:ext cx="3148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Example: run361217 mod #9</a:t>
            </a:r>
          </a:p>
        </p:txBody>
      </p:sp>
    </p:spTree>
    <p:extLst>
      <p:ext uri="{BB962C8B-B14F-4D97-AF65-F5344CB8AC3E}">
        <p14:creationId xmlns:p14="http://schemas.microsoft.com/office/powerpoint/2010/main" val="3932720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68" y="880248"/>
            <a:ext cx="8364737" cy="1687687"/>
          </a:xfrm>
        </p:spPr>
        <p:txBody>
          <a:bodyPr/>
          <a:lstStyle/>
          <a:p>
            <a:r>
              <a:rPr lang="en-US" sz="2000" dirty="0" smtClean="0"/>
              <a:t>At the PS-T9, we shifted all </a:t>
            </a:r>
            <a:r>
              <a:rPr lang="en-US" sz="2000" dirty="0" err="1" smtClean="0"/>
              <a:t>holdvalues</a:t>
            </a:r>
            <a:r>
              <a:rPr lang="en-US" sz="2000" dirty="0" smtClean="0"/>
              <a:t> by -8 ticks (see ‘</a:t>
            </a:r>
            <a:r>
              <a:rPr lang="en-US" sz="2000" dirty="0" smtClean="0">
                <a:solidFill>
                  <a:schemeClr val="tx1"/>
                </a:solidFill>
              </a:rPr>
              <a:t>old hold</a:t>
            </a:r>
            <a:r>
              <a:rPr lang="en-US" sz="2000" dirty="0" smtClean="0"/>
              <a:t>’)</a:t>
            </a:r>
          </a:p>
          <a:p>
            <a:r>
              <a:rPr lang="en-US" sz="2000" dirty="0" smtClean="0"/>
              <a:t>With the new scan that shift seems to have been too much </a:t>
            </a:r>
            <a:br>
              <a:rPr lang="en-US" sz="2000" dirty="0" smtClean="0"/>
            </a:br>
            <a:r>
              <a:rPr lang="en-US" sz="2000" dirty="0" smtClean="0"/>
              <a:t>(see ‘</a:t>
            </a:r>
            <a:r>
              <a:rPr lang="en-US" sz="2000" dirty="0" smtClean="0">
                <a:solidFill>
                  <a:srgbClr val="FF0000"/>
                </a:solidFill>
              </a:rPr>
              <a:t>new hold</a:t>
            </a:r>
            <a:r>
              <a:rPr lang="en-US" sz="2000" dirty="0" smtClean="0"/>
              <a:t>’).</a:t>
            </a:r>
          </a:p>
          <a:p>
            <a:r>
              <a:rPr lang="en-US" sz="2000" dirty="0"/>
              <a:t>N</a:t>
            </a:r>
            <a:r>
              <a:rPr lang="en-US" sz="2000" dirty="0" smtClean="0"/>
              <a:t>ew fit results seem more stable, implemented ‘</a:t>
            </a:r>
            <a:r>
              <a:rPr lang="en-US" sz="2000" dirty="0" smtClean="0">
                <a:solidFill>
                  <a:srgbClr val="FF0000"/>
                </a:solidFill>
              </a:rPr>
              <a:t>new hold</a:t>
            </a:r>
            <a:r>
              <a:rPr lang="en-US" sz="2000" dirty="0" smtClean="0"/>
              <a:t>’ values for each module. 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25" y="2567935"/>
            <a:ext cx="5629275" cy="377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8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a beam in SPS-H8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487" y="811523"/>
            <a:ext cx="8306619" cy="201086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SPS aims 400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primary</a:t>
            </a:r>
            <a:r>
              <a:rPr lang="en-US" sz="2000" dirty="0" smtClean="0"/>
              <a:t> beam at a target.</a:t>
            </a:r>
          </a:p>
          <a:p>
            <a:r>
              <a:rPr lang="en-US" sz="2000" dirty="0" smtClean="0"/>
              <a:t>Both H6 and H8 beam start after this target. These two </a:t>
            </a:r>
            <a:r>
              <a:rPr lang="en-US" sz="2000" dirty="0" smtClean="0">
                <a:solidFill>
                  <a:srgbClr val="FF0000"/>
                </a:solidFill>
              </a:rPr>
              <a:t>secondary</a:t>
            </a:r>
            <a:r>
              <a:rPr lang="en-US" sz="2000" dirty="0" smtClean="0"/>
              <a:t> beams are linked in energy by the wobbling magnet settings.</a:t>
            </a:r>
            <a:endParaRPr lang="en-US" sz="2000" dirty="0" smtClean="0"/>
          </a:p>
          <a:p>
            <a:r>
              <a:rPr lang="en-US" sz="2000" dirty="0" smtClean="0"/>
              <a:t>Most of the time we ran with </a:t>
            </a:r>
            <a:r>
              <a:rPr lang="en-US" sz="2000" dirty="0" smtClean="0"/>
              <a:t>wobbling</a:t>
            </a:r>
            <a:r>
              <a:rPr lang="en-US" sz="2000" dirty="0" smtClean="0"/>
              <a:t> </a:t>
            </a:r>
            <a:r>
              <a:rPr lang="en-US" sz="2000" dirty="0" smtClean="0"/>
              <a:t>of </a:t>
            </a:r>
            <a:r>
              <a:rPr lang="en-US" sz="2000" dirty="0" smtClean="0"/>
              <a:t>+</a:t>
            </a:r>
            <a:r>
              <a:rPr lang="en-US" sz="2000" dirty="0" smtClean="0"/>
              <a:t>180, -180 or -300 </a:t>
            </a:r>
            <a:r>
              <a:rPr lang="en-US" sz="2000" dirty="0" err="1" smtClean="0"/>
              <a:t>GeV</a:t>
            </a:r>
            <a:r>
              <a:rPr lang="en-US" sz="20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CD579-53C6-BF43-80D6-B47506BC737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971" y="2822384"/>
            <a:ext cx="2669503" cy="355933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27402" y="1881589"/>
            <a:ext cx="5692398" cy="4500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600" kern="1200">
                <a:solidFill>
                  <a:srgbClr val="1F497D"/>
                </a:solidFill>
                <a:latin typeface="Palatino"/>
                <a:ea typeface="ＭＳ Ｐゴシック" charset="-128"/>
                <a:cs typeface="Palatin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en-US" sz="2000" dirty="0" smtClean="0"/>
          </a:p>
          <a:p>
            <a:pPr marL="0" indent="0">
              <a:buFont typeface="Arial" charset="0"/>
              <a:buNone/>
            </a:pPr>
            <a:endParaRPr lang="en-US" sz="2000" dirty="0" smtClean="0"/>
          </a:p>
          <a:p>
            <a:pPr marL="0" indent="0">
              <a:buFont typeface="Arial" charset="0"/>
              <a:buNone/>
            </a:pPr>
            <a:r>
              <a:rPr lang="en-US" sz="2000" dirty="0" smtClean="0"/>
              <a:t>In </a:t>
            </a:r>
            <a:r>
              <a:rPr lang="en-US" sz="2000" dirty="0" smtClean="0"/>
              <a:t>the beam line we can produce a </a:t>
            </a:r>
            <a:r>
              <a:rPr lang="en-US" sz="2000" dirty="0" smtClean="0">
                <a:solidFill>
                  <a:srgbClr val="FF0000"/>
                </a:solidFill>
              </a:rPr>
              <a:t>tertiary</a:t>
            </a:r>
            <a:r>
              <a:rPr lang="en-US" sz="2000" dirty="0" smtClean="0"/>
              <a:t> beam at lower energy by inserting </a:t>
            </a:r>
            <a:r>
              <a:rPr lang="en-US" sz="2000" dirty="0" smtClean="0"/>
              <a:t>secondary </a:t>
            </a:r>
            <a:r>
              <a:rPr lang="en-US" sz="2000" dirty="0" smtClean="0"/>
              <a:t>target:</a:t>
            </a:r>
          </a:p>
          <a:p>
            <a:r>
              <a:rPr lang="en-US" sz="2000" dirty="0" smtClean="0"/>
              <a:t>400 mm Cu target for hadron production</a:t>
            </a:r>
          </a:p>
          <a:p>
            <a:r>
              <a:rPr lang="en-US" sz="2000" dirty="0" smtClean="0"/>
              <a:t>6 mm </a:t>
            </a:r>
            <a:r>
              <a:rPr lang="en-US" sz="2000" dirty="0" err="1" smtClean="0"/>
              <a:t>Pb</a:t>
            </a:r>
            <a:r>
              <a:rPr lang="en-US" sz="2000" dirty="0" smtClean="0"/>
              <a:t> target for e+- production.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The "hadron" beam is actually a mixed beam consisting of e+, mu+, pi+, p+</a:t>
            </a:r>
          </a:p>
          <a:p>
            <a:r>
              <a:rPr lang="en-US" sz="2000" dirty="0"/>
              <a:t>Can be stripped of the e+ with an absorber of 4 mm, 8 mm or 18 mm thick </a:t>
            </a:r>
            <a:r>
              <a:rPr lang="en-US" sz="2000" dirty="0" err="1"/>
              <a:t>Pb</a:t>
            </a:r>
            <a:r>
              <a:rPr lang="en-US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13138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identification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290627" y="1146807"/>
            <a:ext cx="8517572" cy="242821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H8 beam line has two Cherenkov chambers for particle ID.</a:t>
            </a:r>
          </a:p>
          <a:p>
            <a:r>
              <a:rPr lang="en-US" sz="2000" dirty="0" smtClean="0"/>
              <a:t>The information </a:t>
            </a:r>
            <a:r>
              <a:rPr lang="en-US" sz="2000" dirty="0"/>
              <a:t>was that they are 100% efficient from </a:t>
            </a:r>
            <a:r>
              <a:rPr lang="en-US" sz="2000" dirty="0" smtClean="0"/>
              <a:t>30 </a:t>
            </a:r>
            <a:r>
              <a:rPr lang="en-US" sz="2000" dirty="0" err="1" smtClean="0"/>
              <a:t>mb</a:t>
            </a:r>
            <a:r>
              <a:rPr lang="en-US" sz="2000" dirty="0" smtClean="0"/>
              <a:t> </a:t>
            </a:r>
            <a:r>
              <a:rPr lang="en-US" sz="2000" dirty="0"/>
              <a:t>onwards. </a:t>
            </a:r>
            <a:endParaRPr lang="en-US" sz="2000" dirty="0" smtClean="0"/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his </a:t>
            </a:r>
            <a:r>
              <a:rPr lang="en-US" sz="2000" dirty="0"/>
              <a:t>unfortunately turned out to be </a:t>
            </a:r>
            <a:r>
              <a:rPr lang="en-US" sz="2000" dirty="0" smtClean="0"/>
              <a:t>wrong. We </a:t>
            </a:r>
            <a:r>
              <a:rPr lang="en-US" sz="2000" dirty="0"/>
              <a:t>put the pressure slightly above the </a:t>
            </a:r>
            <a:r>
              <a:rPr lang="en-US" sz="2000" dirty="0" smtClean="0"/>
              <a:t>pion threshold, to </a:t>
            </a:r>
            <a:r>
              <a:rPr lang="en-US" sz="2000" dirty="0"/>
              <a:t>be efficient for electrons (no electrons in the pi sample</a:t>
            </a:r>
            <a:r>
              <a:rPr lang="en-US" sz="2000" dirty="0" smtClean="0"/>
              <a:t>).  </a:t>
            </a:r>
          </a:p>
          <a:p>
            <a:pPr lvl="1">
              <a:buFont typeface="Wingdings" charset="2"/>
              <a:buChar char="Ø"/>
            </a:pPr>
            <a:r>
              <a:rPr lang="en-US" sz="2000" dirty="0" smtClean="0"/>
              <a:t>Some </a:t>
            </a:r>
            <a:r>
              <a:rPr lang="en-US" sz="2000" dirty="0"/>
              <a:t>10%-30% of pi in the e-+ </a:t>
            </a:r>
            <a:r>
              <a:rPr lang="en-US" sz="2000" dirty="0" smtClean="0"/>
              <a:t>sample. </a:t>
            </a:r>
          </a:p>
          <a:p>
            <a:pPr lvl="1">
              <a:buFont typeface="Wingdings" charset="2"/>
              <a:buChar char="Ø"/>
            </a:pPr>
            <a:r>
              <a:rPr lang="en-US" sz="2000" dirty="0" smtClean="0">
                <a:sym typeface="Wingdings"/>
              </a:rPr>
              <a:t>We had </a:t>
            </a:r>
            <a:r>
              <a:rPr lang="en-US" sz="2000" dirty="0">
                <a:sym typeface="Wingdings"/>
              </a:rPr>
              <a:t>d</a:t>
            </a:r>
            <a:r>
              <a:rPr lang="en-US" sz="2000" dirty="0" smtClean="0"/>
              <a:t>edicated electron runs in July period.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Erik van der Kraaij, CERN LCD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39D00EB-7C71-4848-BC94-F7BEBE9B06F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746" y="4272477"/>
            <a:ext cx="3562358" cy="20038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61341" y="5663269"/>
            <a:ext cx="13521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Chamber B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73" y="4282859"/>
            <a:ext cx="3543899" cy="19934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7432" y="373348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Chamber A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95627" y="4078839"/>
            <a:ext cx="339470" cy="6586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48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riksTemplat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50545</TotalTime>
  <Words>1872</Words>
  <Application>Microsoft Macintosh PowerPoint</Application>
  <PresentationFormat>On-screen Show (4:3)</PresentationFormat>
  <Paragraphs>386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EriksTemplate2</vt:lpstr>
      <vt:lpstr>2011 WHCAL testbeams at SPS H8 </vt:lpstr>
      <vt:lpstr>Tungsten HCAL prototype</vt:lpstr>
      <vt:lpstr>Tailcatcher for high energies</vt:lpstr>
      <vt:lpstr>Containment and leakage for 250 GeV</vt:lpstr>
      <vt:lpstr>Trigger setup</vt:lpstr>
      <vt:lpstr>Hold scan - New fitting procedure by J. Dietrich</vt:lpstr>
      <vt:lpstr>Hold scan</vt:lpstr>
      <vt:lpstr>Setting up a beam in SPS-H8 </vt:lpstr>
      <vt:lpstr>Particle identification</vt:lpstr>
      <vt:lpstr>Material and air along the beam</vt:lpstr>
      <vt:lpstr>Low energy scan – June run</vt:lpstr>
      <vt:lpstr>High energy scan – July run</vt:lpstr>
      <vt:lpstr>Tertiary vs secondary beam</vt:lpstr>
      <vt:lpstr>Tertiary vs secondary beam</vt:lpstr>
      <vt:lpstr>Data taken</vt:lpstr>
      <vt:lpstr>Program for September/October run</vt:lpstr>
      <vt:lpstr>Conclusion &amp; outlook</vt:lpstr>
      <vt:lpstr>Backup</vt:lpstr>
      <vt:lpstr>Wobbling</vt:lpstr>
      <vt:lpstr>H8 secondary beam</vt:lpstr>
      <vt:lpstr>H8 tertiary beam</vt:lpstr>
      <vt:lpstr>H8 spectrometer</vt:lpstr>
      <vt:lpstr>Data taken</vt:lpstr>
      <vt:lpstr>Beam profile: 20 GeV</vt:lpstr>
      <vt:lpstr>Particle identification</vt:lpstr>
      <vt:lpstr>The T3B experiment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Erik van der Kraaij</dc:creator>
  <cp:lastModifiedBy>Erik van der Kraaij</cp:lastModifiedBy>
  <cp:revision>383</cp:revision>
  <cp:lastPrinted>2010-05-31T08:54:07Z</cp:lastPrinted>
  <dcterms:created xsi:type="dcterms:W3CDTF">2011-01-05T19:39:28Z</dcterms:created>
  <dcterms:modified xsi:type="dcterms:W3CDTF">2011-09-15T10:04:47Z</dcterms:modified>
</cp:coreProperties>
</file>