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theme/theme4.xml" ContentType="application/vnd.openxmlformats-officedocument.theme+xml"/>
  <Override PartName="/ppt/slideMasters/slideMaster3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78" r:id="rId2"/>
    <p:sldMasterId id="2147483680" r:id="rId3"/>
  </p:sldMasterIdLst>
  <p:notesMasterIdLst>
    <p:notesMasterId r:id="rId12"/>
  </p:notesMasterIdLst>
  <p:sldIdLst>
    <p:sldId id="256" r:id="rId4"/>
    <p:sldId id="279" r:id="rId5"/>
    <p:sldId id="280" r:id="rId6"/>
    <p:sldId id="293" r:id="rId7"/>
    <p:sldId id="298" r:id="rId8"/>
    <p:sldId id="294" r:id="rId9"/>
    <p:sldId id="297" r:id="rId10"/>
    <p:sldId id="296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27FA6-27DE-1140-8DF4-A6770EE8038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2FD1B-C7CD-6748-9077-66E320E2322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4CF22A5-14CE-B74A-9280-1B9B3E56A66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AD2C2-06D9-E24C-B65D-B44A454FF831}" type="datetimeFigureOut">
              <a:rPr lang="ja-JP" altLang="en-US" smtClean="0"/>
              <a:pPr/>
              <a:t>11.6.21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B86EE-9057-5F42-A86C-FFC87AF5774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66675"/>
            <a:ext cx="698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850312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57150" cmpd="thinThick">
            <a:solidFill>
              <a:srgbClr val="00336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0" y="6669088"/>
            <a:ext cx="9144000" cy="0"/>
          </a:xfrm>
          <a:prstGeom prst="line">
            <a:avLst/>
          </a:prstGeom>
          <a:noFill/>
          <a:ln w="57150" cmpd="thickThin">
            <a:solidFill>
              <a:srgbClr val="00336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149225"/>
            <a:ext cx="1782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28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5988" y="6292850"/>
            <a:ext cx="549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947188B-DA19-DD41-ACF3-E9B992A40317}" type="slidenum">
              <a:rPr lang="en-US" altLang="ja-JP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advClick="0"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66675"/>
            <a:ext cx="698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850312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57150" cmpd="thinThick">
            <a:solidFill>
              <a:srgbClr val="00336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0" y="6669088"/>
            <a:ext cx="9144000" cy="0"/>
          </a:xfrm>
          <a:prstGeom prst="line">
            <a:avLst/>
          </a:prstGeom>
          <a:noFill/>
          <a:ln w="57150" cmpd="thickThin">
            <a:solidFill>
              <a:srgbClr val="00336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49225"/>
            <a:ext cx="1782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28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5988" y="6292850"/>
            <a:ext cx="549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947188B-DA19-DD41-ACF3-E9B992A40317}" type="slidenum">
              <a:rPr lang="en-US" altLang="ja-JP">
                <a:solidFill>
                  <a:srgbClr val="000000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 advClick="0"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81445"/>
            <a:ext cx="7772400" cy="1470025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dirty="0" smtClean="0"/>
              <a:t>Study of </a:t>
            </a:r>
            <a:br>
              <a:rPr lang="en-US" altLang="ja-JP" dirty="0" smtClean="0"/>
            </a:br>
            <a:r>
              <a:rPr lang="en-US" altLang="ja-JP" dirty="0" smtClean="0"/>
              <a:t>SC </a:t>
            </a:r>
            <a:r>
              <a:rPr lang="en-US" altLang="ja-JP" dirty="0" err="1" smtClean="0"/>
              <a:t>Quadrople</a:t>
            </a:r>
            <a:r>
              <a:rPr lang="en-US" altLang="ja-JP" dirty="0" smtClean="0"/>
              <a:t> in 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Reported by </a:t>
            </a:r>
          </a:p>
          <a:p>
            <a:r>
              <a:rPr lang="en-US" altLang="ja-JP" dirty="0" smtClean="0"/>
              <a:t>Akira Yamamoto </a:t>
            </a:r>
          </a:p>
          <a:p>
            <a:endParaRPr lang="en-US" altLang="ja-JP" dirty="0" smtClean="0"/>
          </a:p>
          <a:p>
            <a:r>
              <a:rPr lang="en-US" altLang="ja-JP" dirty="0" err="1" smtClean="0"/>
              <a:t>Cryomodule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</a:t>
            </a:r>
            <a:r>
              <a:rPr lang="en-US" altLang="ja-JP" dirty="0" smtClean="0"/>
              <a:t>M</a:t>
            </a:r>
            <a:r>
              <a:rPr lang="en-US" altLang="ja-JP" dirty="0" smtClean="0"/>
              <a:t>eeting, </a:t>
            </a:r>
            <a:r>
              <a:rPr lang="en-US" altLang="ja-JP" dirty="0" smtClean="0"/>
              <a:t>June</a:t>
            </a:r>
            <a:r>
              <a:rPr lang="en-US" altLang="ja-JP" dirty="0" smtClean="0"/>
              <a:t> </a:t>
            </a:r>
            <a:r>
              <a:rPr lang="en-US" altLang="ja-JP" dirty="0" smtClean="0"/>
              <a:t>20</a:t>
            </a:r>
            <a:r>
              <a:rPr lang="en-US" altLang="ja-JP" dirty="0" smtClean="0"/>
              <a:t>, </a:t>
            </a:r>
            <a:r>
              <a:rPr lang="en-US" altLang="ja-JP" dirty="0" smtClean="0"/>
              <a:t>2011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Conduction-Cooled </a:t>
            </a:r>
            <a:r>
              <a:rPr lang="en-US" altLang="ja-JP" dirty="0" err="1" smtClean="0"/>
              <a:t>Quadrupole</a:t>
            </a:r>
            <a:r>
              <a:rPr lang="en-US" altLang="ja-JP" dirty="0" err="1"/>
              <a:t>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139836"/>
            <a:ext cx="8229600" cy="41918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Magnet itself, originally designed by V. </a:t>
            </a:r>
            <a:r>
              <a:rPr lang="en-US" altLang="ja-JP" dirty="0" err="1" smtClean="0"/>
              <a:t>Kasikhin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) 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888" y="1923322"/>
            <a:ext cx="3772488" cy="364169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616" y="1417637"/>
            <a:ext cx="5368326" cy="4480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Conduction Cooling Concept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027531"/>
            <a:ext cx="8229600" cy="664421"/>
          </a:xfrm>
        </p:spPr>
        <p:txBody>
          <a:bodyPr/>
          <a:lstStyle/>
          <a:p>
            <a:r>
              <a:rPr lang="en-US" altLang="ja-JP" dirty="0" smtClean="0"/>
              <a:t>Cooled through pure-Al strip from 2K 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line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3" y="1669517"/>
            <a:ext cx="2064308" cy="2448365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572" y="1664413"/>
            <a:ext cx="3164490" cy="4160147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382" y="1694175"/>
            <a:ext cx="3377586" cy="29908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342" y="4241757"/>
            <a:ext cx="1725259" cy="1574141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 </a:t>
            </a:r>
            <a:r>
              <a:rPr lang="en-US" altLang="ja-JP" dirty="0" err="1" smtClean="0"/>
              <a:t>Quadrupole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Cryomodule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93155" y="4897103"/>
            <a:ext cx="3921056" cy="1006162"/>
          </a:xfrm>
        </p:spPr>
        <p:txBody>
          <a:bodyPr/>
          <a:lstStyle/>
          <a:p>
            <a:r>
              <a:rPr lang="en-US" altLang="ja-JP" dirty="0" smtClean="0"/>
              <a:t>Suspended by GRP 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139" y="1679841"/>
            <a:ext cx="4186002" cy="2659944"/>
          </a:xfrm>
          <a:prstGeom prst="rect">
            <a:avLst/>
          </a:prstGeom>
          <a:ln>
            <a:solidFill>
              <a:srgbClr val="00CC99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95" y="1556282"/>
            <a:ext cx="3966128" cy="4346983"/>
          </a:xfrm>
          <a:prstGeom prst="rect">
            <a:avLst/>
          </a:prstGeom>
          <a:ln>
            <a:solidFill>
              <a:srgbClr val="00CC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Current design for connection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5686687"/>
            <a:ext cx="8229600" cy="534046"/>
          </a:xfrm>
        </p:spPr>
        <p:txBody>
          <a:bodyPr>
            <a:normAutofit lnSpcReduction="10000"/>
          </a:bodyPr>
          <a:lstStyle/>
          <a:p>
            <a:r>
              <a:rPr lang="en-US" altLang="ja-JP" dirty="0" err="1" smtClean="0"/>
              <a:t>Quadrupole</a:t>
            </a:r>
            <a:r>
              <a:rPr lang="en-US" altLang="ja-JP" dirty="0" smtClean="0"/>
              <a:t> package located at axial center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19" y="1377108"/>
            <a:ext cx="6903456" cy="421500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Proposal / Revival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38658"/>
            <a:ext cx="8229600" cy="1189766"/>
          </a:xfrm>
          <a:ln>
            <a:solidFill>
              <a:srgbClr val="008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Independent stand-off at bottom, mechanically free from GRP, </a:t>
            </a:r>
          </a:p>
          <a:p>
            <a:r>
              <a:rPr lang="en-US" altLang="ja-JP" dirty="0" smtClean="0"/>
              <a:t>Solid pipe work (without bellows) at down stream end </a:t>
            </a:r>
          </a:p>
          <a:p>
            <a:r>
              <a:rPr lang="en-US" altLang="ja-JP" dirty="0" smtClean="0"/>
              <a:t>Minimize additional piping work </a:t>
            </a:r>
          </a:p>
          <a:p>
            <a:pPr lvl="1"/>
            <a:r>
              <a:rPr lang="en-US" altLang="ja-JP" dirty="0" smtClean="0"/>
              <a:t>Not full additional interconnect :  not (3 +1 full) but (3 + alpha) interconnect, </a:t>
            </a:r>
          </a:p>
          <a:p>
            <a:endParaRPr lang="ja-JP" altLang="en-US" dirty="0"/>
          </a:p>
        </p:txBody>
      </p:sp>
      <p:sp>
        <p:nvSpPr>
          <p:cNvPr id="4" name="円柱 3"/>
          <p:cNvSpPr/>
          <p:nvPr/>
        </p:nvSpPr>
        <p:spPr>
          <a:xfrm rot="16200000">
            <a:off x="1535071" y="1077997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柱 4"/>
          <p:cNvSpPr/>
          <p:nvPr/>
        </p:nvSpPr>
        <p:spPr>
          <a:xfrm rot="16200000">
            <a:off x="4259690" y="1077997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柱 5"/>
          <p:cNvSpPr/>
          <p:nvPr/>
        </p:nvSpPr>
        <p:spPr>
          <a:xfrm rot="16200000">
            <a:off x="6984309" y="1077995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柱 6"/>
          <p:cNvSpPr/>
          <p:nvPr/>
        </p:nvSpPr>
        <p:spPr>
          <a:xfrm rot="16200000">
            <a:off x="4477394" y="364922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柱 7"/>
          <p:cNvSpPr/>
          <p:nvPr/>
        </p:nvSpPr>
        <p:spPr>
          <a:xfrm rot="16200000">
            <a:off x="1401647" y="2743414"/>
            <a:ext cx="589174" cy="217745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柱 10"/>
          <p:cNvSpPr/>
          <p:nvPr/>
        </p:nvSpPr>
        <p:spPr>
          <a:xfrm rot="16200000">
            <a:off x="3789713" y="2705340"/>
            <a:ext cx="589173" cy="225360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柱 11"/>
          <p:cNvSpPr/>
          <p:nvPr/>
        </p:nvSpPr>
        <p:spPr>
          <a:xfrm rot="16200000">
            <a:off x="7130801" y="2756483"/>
            <a:ext cx="589175" cy="215131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柱 9"/>
          <p:cNvSpPr/>
          <p:nvPr/>
        </p:nvSpPr>
        <p:spPr>
          <a:xfrm rot="16200000">
            <a:off x="5643379" y="3420378"/>
            <a:ext cx="589173" cy="8235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柱 12"/>
          <p:cNvSpPr/>
          <p:nvPr/>
        </p:nvSpPr>
        <p:spPr>
          <a:xfrm rot="16200000">
            <a:off x="5889897" y="3792490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柱 13"/>
          <p:cNvSpPr/>
          <p:nvPr/>
        </p:nvSpPr>
        <p:spPr>
          <a:xfrm rot="16200000">
            <a:off x="1720660" y="894500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柱 14"/>
          <p:cNvSpPr/>
          <p:nvPr/>
        </p:nvSpPr>
        <p:spPr>
          <a:xfrm rot="16200000">
            <a:off x="4437668" y="894501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柱 15"/>
          <p:cNvSpPr/>
          <p:nvPr/>
        </p:nvSpPr>
        <p:spPr>
          <a:xfrm rot="16200000">
            <a:off x="7154676" y="894502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柱 16"/>
          <p:cNvSpPr/>
          <p:nvPr/>
        </p:nvSpPr>
        <p:spPr>
          <a:xfrm rot="16200000">
            <a:off x="5754173" y="2201062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柱 17"/>
          <p:cNvSpPr/>
          <p:nvPr/>
        </p:nvSpPr>
        <p:spPr>
          <a:xfrm rot="16200000">
            <a:off x="3028028" y="2207281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柱 18"/>
          <p:cNvSpPr/>
          <p:nvPr/>
        </p:nvSpPr>
        <p:spPr>
          <a:xfrm rot="16200000">
            <a:off x="8510304" y="2201062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柱 20"/>
          <p:cNvSpPr/>
          <p:nvPr/>
        </p:nvSpPr>
        <p:spPr>
          <a:xfrm rot="16200000">
            <a:off x="4593246" y="225552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柱 21"/>
          <p:cNvSpPr/>
          <p:nvPr/>
        </p:nvSpPr>
        <p:spPr>
          <a:xfrm rot="16200000">
            <a:off x="1628194" y="2583999"/>
            <a:ext cx="167097" cy="2376018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柱 22"/>
          <p:cNvSpPr/>
          <p:nvPr/>
        </p:nvSpPr>
        <p:spPr>
          <a:xfrm rot="16200000">
            <a:off x="4018671" y="2606082"/>
            <a:ext cx="130553" cy="2368397"/>
          </a:xfrm>
          <a:prstGeom prst="can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柱 23"/>
          <p:cNvSpPr/>
          <p:nvPr/>
        </p:nvSpPr>
        <p:spPr>
          <a:xfrm rot="16200000">
            <a:off x="5771075" y="3222078"/>
            <a:ext cx="130551" cy="1136406"/>
          </a:xfrm>
          <a:prstGeom prst="can">
            <a:avLst/>
          </a:prstGeom>
          <a:solidFill>
            <a:srgbClr val="CCFFCC">
              <a:alpha val="48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柱 24"/>
          <p:cNvSpPr/>
          <p:nvPr/>
        </p:nvSpPr>
        <p:spPr>
          <a:xfrm rot="16200000">
            <a:off x="5179363" y="3738926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柱 25"/>
          <p:cNvSpPr/>
          <p:nvPr/>
        </p:nvSpPr>
        <p:spPr>
          <a:xfrm rot="16200000">
            <a:off x="2753568" y="3740699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柱 26"/>
          <p:cNvSpPr/>
          <p:nvPr/>
        </p:nvSpPr>
        <p:spPr>
          <a:xfrm rot="16200000">
            <a:off x="8494603" y="3768107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柱 27"/>
          <p:cNvSpPr/>
          <p:nvPr/>
        </p:nvSpPr>
        <p:spPr>
          <a:xfrm rot="16200000">
            <a:off x="7436547" y="2693012"/>
            <a:ext cx="130550" cy="2194535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08641" y="1562322"/>
            <a:ext cx="593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9 					4 + Q +4						9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08641" y="3025673"/>
            <a:ext cx="593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 					8				Q	</a:t>
            </a:r>
            <a:r>
              <a:rPr kumimoji="1" lang="en-US" altLang="ja-JP" dirty="0" smtClean="0"/>
              <a:t>		8</a:t>
            </a:r>
            <a:endParaRPr kumimoji="1" lang="ja-JP" altLang="en-US" dirty="0"/>
          </a:p>
        </p:txBody>
      </p:sp>
      <p:sp>
        <p:nvSpPr>
          <p:cNvPr id="34" name="円柱 33"/>
          <p:cNvSpPr/>
          <p:nvPr/>
        </p:nvSpPr>
        <p:spPr>
          <a:xfrm>
            <a:off x="895440" y="2594733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柱 34"/>
          <p:cNvSpPr/>
          <p:nvPr/>
        </p:nvSpPr>
        <p:spPr>
          <a:xfrm>
            <a:off x="1676660" y="2614656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柱 35"/>
          <p:cNvSpPr/>
          <p:nvPr/>
        </p:nvSpPr>
        <p:spPr>
          <a:xfrm>
            <a:off x="2521841" y="2594733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柱 36"/>
          <p:cNvSpPr/>
          <p:nvPr/>
        </p:nvSpPr>
        <p:spPr>
          <a:xfrm>
            <a:off x="1107231" y="4126729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柱 38"/>
          <p:cNvSpPr/>
          <p:nvPr/>
        </p:nvSpPr>
        <p:spPr>
          <a:xfrm>
            <a:off x="2266012" y="4135865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柱 39"/>
          <p:cNvSpPr/>
          <p:nvPr/>
        </p:nvSpPr>
        <p:spPr>
          <a:xfrm rot="16200000">
            <a:off x="5012378" y="3505285"/>
            <a:ext cx="727718" cy="643073"/>
          </a:xfrm>
          <a:prstGeom prst="can">
            <a:avLst/>
          </a:prstGeom>
          <a:solidFill>
            <a:srgbClr val="CCFF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柱 40"/>
          <p:cNvSpPr/>
          <p:nvPr/>
        </p:nvSpPr>
        <p:spPr>
          <a:xfrm>
            <a:off x="6132774" y="4135865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/>
          <p:cNvCxnSpPr/>
          <p:nvPr/>
        </p:nvCxnSpPr>
        <p:spPr>
          <a:xfrm rot="10800000" flipV="1">
            <a:off x="3951389" y="3998602"/>
            <a:ext cx="1842969" cy="568052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二等辺三角形 44"/>
          <p:cNvSpPr/>
          <p:nvPr/>
        </p:nvSpPr>
        <p:spPr>
          <a:xfrm>
            <a:off x="3989875" y="4489687"/>
            <a:ext cx="243755" cy="17958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Thinking about a cost-effective connection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698" y="4796040"/>
            <a:ext cx="8457102" cy="1688747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We could eliminate flexible/bellows connection one-side, with simple extension of solid pipes</a:t>
            </a:r>
          </a:p>
          <a:p>
            <a:r>
              <a:rPr lang="en-US" altLang="ja-JP" dirty="0" smtClean="0"/>
              <a:t>We would like to seek for a smart/sophisticated solution with expert’s contribution.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Another possibility is to place Q in every </a:t>
            </a:r>
            <a:r>
              <a:rPr lang="en-US" altLang="ja-JP" dirty="0" smtClean="0"/>
              <a:t>4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cryomodules</a:t>
            </a:r>
            <a:r>
              <a:rPr lang="en-US" altLang="ja-JP" dirty="0" smtClean="0"/>
              <a:t> (instead of every 3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381" y="1600200"/>
            <a:ext cx="3722419" cy="250683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4182602" cy="2845663"/>
          </a:xfrm>
          <a:prstGeom prst="rect">
            <a:avLst/>
          </a:prstGeom>
          <a:ln>
            <a:solidFill>
              <a:srgbClr val="3366FF"/>
            </a:solidFill>
          </a:ln>
        </p:spPr>
      </p:pic>
      <p:cxnSp>
        <p:nvCxnSpPr>
          <p:cNvPr id="7" name="直線コネクタ 6"/>
          <p:cNvCxnSpPr/>
          <p:nvPr/>
        </p:nvCxnSpPr>
        <p:spPr>
          <a:xfrm>
            <a:off x="2594236" y="2701995"/>
            <a:ext cx="125658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94236" y="3092196"/>
            <a:ext cx="125658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78050" y="2430207"/>
            <a:ext cx="1256582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378050" y="3605575"/>
            <a:ext cx="1256582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2787172" y="3286714"/>
            <a:ext cx="509668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831476" y="3481232"/>
            <a:ext cx="509668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878117" y="3273204"/>
            <a:ext cx="716119" cy="196106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>
            <a:off x="6066725" y="3092196"/>
            <a:ext cx="729628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6084005" y="3136516"/>
            <a:ext cx="729628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円柱 20"/>
          <p:cNvSpPr/>
          <p:nvPr/>
        </p:nvSpPr>
        <p:spPr>
          <a:xfrm>
            <a:off x="6593687" y="3809813"/>
            <a:ext cx="256721" cy="378279"/>
          </a:xfrm>
          <a:prstGeom prst="can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/>
          <p:nvPr/>
        </p:nvCxnSpPr>
        <p:spPr>
          <a:xfrm rot="5400000">
            <a:off x="6045173" y="3990820"/>
            <a:ext cx="1313220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円柱 23"/>
          <p:cNvSpPr/>
          <p:nvPr/>
        </p:nvSpPr>
        <p:spPr>
          <a:xfrm>
            <a:off x="2121329" y="3482820"/>
            <a:ext cx="256721" cy="378279"/>
          </a:xfrm>
          <a:prstGeom prst="can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Advantage/Disadvantage and </a:t>
            </a:r>
            <a:br>
              <a:rPr lang="en-US" altLang="ja-JP" dirty="0" smtClean="0"/>
            </a:br>
            <a:r>
              <a:rPr lang="en-US" altLang="ja-JP" dirty="0" smtClean="0"/>
              <a:t>Necessary Study/Work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Advantage: </a:t>
            </a:r>
          </a:p>
          <a:p>
            <a:pPr lvl="1"/>
            <a:r>
              <a:rPr lang="en-US" altLang="ja-JP" dirty="0" smtClean="0"/>
              <a:t>Single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design and manufacturing</a:t>
            </a:r>
          </a:p>
          <a:p>
            <a:pPr lvl="1"/>
            <a:r>
              <a:rPr lang="en-US" altLang="ja-JP" dirty="0" smtClean="0"/>
              <a:t>Independent work between RF and Magnet</a:t>
            </a:r>
          </a:p>
          <a:p>
            <a:pPr lvl="1"/>
            <a:r>
              <a:rPr lang="en-US" altLang="ja-JP" dirty="0" smtClean="0"/>
              <a:t>Easier and direct alignment including BPM, in installation in case of keeping conductive cooling magnet, </a:t>
            </a:r>
          </a:p>
          <a:p>
            <a:r>
              <a:rPr lang="en-US" altLang="ja-JP" dirty="0" smtClean="0"/>
              <a:t>Disadvantage:</a:t>
            </a:r>
          </a:p>
          <a:p>
            <a:pPr lvl="1"/>
            <a:r>
              <a:rPr lang="en-US" altLang="ja-JP" dirty="0" smtClean="0"/>
              <a:t>Additional interconnect work</a:t>
            </a:r>
          </a:p>
          <a:p>
            <a:r>
              <a:rPr lang="en-US" altLang="ja-JP" dirty="0" smtClean="0"/>
              <a:t>Necessary study/work/communication</a:t>
            </a:r>
          </a:p>
          <a:p>
            <a:pPr lvl="1"/>
            <a:r>
              <a:rPr lang="en-US" altLang="ja-JP" dirty="0" smtClean="0"/>
              <a:t>Smart and sophisticated interconnect design and work including connection of beam-pipe,  </a:t>
            </a:r>
          </a:p>
          <a:p>
            <a:pPr lvl="1"/>
            <a:r>
              <a:rPr lang="en-US" altLang="ja-JP" dirty="0" smtClean="0"/>
              <a:t>Discussions and consensus in ILC-GDE SCRF group</a:t>
            </a:r>
          </a:p>
          <a:p>
            <a:pPr lvl="1"/>
            <a:r>
              <a:rPr lang="en-US" altLang="ja-JP" dirty="0" smtClean="0"/>
              <a:t>Visit and discussion with key persons</a:t>
            </a:r>
          </a:p>
          <a:p>
            <a:pPr lvl="2"/>
            <a:r>
              <a:rPr lang="en-US" altLang="ja-JP" dirty="0" smtClean="0"/>
              <a:t>7/5: INFN (Milano), 7/22: 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, 7/24, Workshop, 7/25 ~ SRF, </a:t>
            </a:r>
          </a:p>
          <a:p>
            <a:pPr lvl="1"/>
            <a:endParaRPr lang="en-US" altLang="ja-JP" dirty="0" smtClean="0"/>
          </a:p>
          <a:p>
            <a:pPr lvl="1"/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標準デザイン">
  <a:themeElements>
    <a:clrScheme name="3_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3_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標準デザイン">
  <a:themeElements>
    <a:clrScheme name="3_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標準デザイン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00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3_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312</Words>
  <Application>Microsoft Macintosh PowerPoint</Application>
  <PresentationFormat>画面に合わせる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3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Office テーマ</vt:lpstr>
      <vt:lpstr>3_標準デザイン</vt:lpstr>
      <vt:lpstr>4_標準デザイン</vt:lpstr>
      <vt:lpstr>Study of  SC Quadrople in  Cryomodule </vt:lpstr>
      <vt:lpstr>Conduction-Cooled Quadrupoles</vt:lpstr>
      <vt:lpstr>Conduction Cooling Concept</vt:lpstr>
      <vt:lpstr>SC Quadrupole in Cryomodule</vt:lpstr>
      <vt:lpstr>Current design for connection </vt:lpstr>
      <vt:lpstr>A Proposal / Revival </vt:lpstr>
      <vt:lpstr>Thinking about a cost-effective connection</vt:lpstr>
      <vt:lpstr>Advantage/Disadvantage and  Necessary Study/Work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SCRF Cavity/Cryomodule Industrialization for the ILC </dc:title>
  <dc:creator>Yamamoto Akira</dc:creator>
  <cp:lastModifiedBy>Yamamoto Akira</cp:lastModifiedBy>
  <cp:revision>15</cp:revision>
  <dcterms:created xsi:type="dcterms:W3CDTF">2011-06-21T12:30:46Z</dcterms:created>
  <dcterms:modified xsi:type="dcterms:W3CDTF">2011-06-21T14:28:05Z</dcterms:modified>
</cp:coreProperties>
</file>