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10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4EAD0A-17E6-634C-947A-F5AFE70A16CE}" type="datetimeFigureOut">
              <a:rPr lang="en-US" smtClean="0"/>
              <a:t>24.10.11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0C5864-2387-CE41-BD11-B00743E2AC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926086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2B4416-632C-CE4D-89F2-8B8ACEC2454C}" type="datetimeFigureOut">
              <a:rPr lang="en-US" smtClean="0"/>
              <a:t>24.10.11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D5FC72-9B48-1D41-974E-B4CCF766F6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466815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7E30B92-CBBD-9B4B-8AD2-C58C4DBA57E2}" type="slidenum">
              <a:rPr lang="en-US"/>
              <a:pPr/>
              <a:t>10</a:t>
            </a:fld>
            <a:endParaRPr lang="en-US"/>
          </a:p>
        </p:txBody>
      </p:sp>
      <p:sp>
        <p:nvSpPr>
          <p:cNvPr id="21505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4588" y="685800"/>
            <a:ext cx="4570412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1506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6098" y="4343703"/>
            <a:ext cx="5485805" cy="4029226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1D82E17-8BCE-FA40-A1BE-EEC6EA32EABC}" type="slidenum">
              <a:rPr lang="en-US"/>
              <a:pPr/>
              <a:t>11</a:t>
            </a:fld>
            <a:endParaRPr lang="en-US"/>
          </a:p>
        </p:txBody>
      </p:sp>
      <p:sp>
        <p:nvSpPr>
          <p:cNvPr id="22529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4588" y="685800"/>
            <a:ext cx="4570412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2530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6098" y="4343703"/>
            <a:ext cx="5485805" cy="4029226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lccolo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pic>
        <p:nvPicPr>
          <p:cNvPr id="8" name="Picture 11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24.10.2011</a:t>
            </a:r>
            <a:endParaRPr lang="en-US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N. Walker DESY</a:t>
            </a:r>
            <a:endParaRPr lang="en-US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24.10.2011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N. Walker DESY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24.10.2011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N. Walker DESY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716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 Box 18"/>
          <p:cNvSpPr txBox="1">
            <a:spLocks noChangeArrowheads="1"/>
          </p:cNvSpPr>
          <p:nvPr userDrawn="1"/>
        </p:nvSpPr>
        <p:spPr bwMode="auto">
          <a:xfrm>
            <a:off x="1295400" y="533400"/>
            <a:ext cx="282160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i="1" dirty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Global Design Effort  - CFS</a:t>
            </a:r>
          </a:p>
        </p:txBody>
      </p:sp>
      <p:sp>
        <p:nvSpPr>
          <p:cNvPr id="13" name="Text Box 21"/>
          <p:cNvSpPr txBox="1">
            <a:spLocks noChangeArrowheads="1"/>
          </p:cNvSpPr>
          <p:nvPr userDrawn="1"/>
        </p:nvSpPr>
        <p:spPr bwMode="auto">
          <a:xfrm>
            <a:off x="457200" y="6400800"/>
            <a:ext cx="65594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10-24-11</a:t>
            </a:r>
            <a:endParaRPr lang="en-US" sz="1000" b="1" i="1" dirty="0">
              <a:solidFill>
                <a:srgbClr val="0099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04800" y="6248400"/>
            <a:ext cx="8534400" cy="1588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lide Number Placeholder 1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000" b="1" i="1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2894297" y="6385410"/>
            <a:ext cx="30063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baseline="0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Baseline Review  -  DESY  -  October 24, 2011</a:t>
            </a:r>
            <a:endParaRPr lang="en-US" sz="1200" b="1" i="1" dirty="0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381000" y="914400"/>
            <a:ext cx="8534400" cy="1588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8960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24.10.2011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N. Walker DESY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24.10.2011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N. Walker DESY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24.10.2011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N. Walker DESY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24.10.2011</a:t>
            </a:r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N. Walker DESY</a:t>
            </a:r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24.10.2011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N. Walker DESY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24.10.2011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N. Walker DESY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24.10.2011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N. Walker DESY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24.10.2011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N. Walker DESY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eg"/><Relationship Id="rId1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en-US" smtClean="0"/>
              <a:t>24.10.2011</a:t>
            </a:r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600" b="1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N. Walker DESY</a:t>
            </a: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2057" name="Picture 9" descr="1024_greendot_divider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ilccolor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1024_greendot_divider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 xmlns:p14="http://schemas.microsoft.com/office/powerpoint/2010/main">
    <p:fade/>
  </p:transition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ilcagenda.linearcollider.org/materialDisplay.py?materialId=slides&amp;confId=5222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Nick Walker for the project management</a:t>
            </a:r>
          </a:p>
          <a:p>
            <a:r>
              <a:rPr lang="en-GB" dirty="0" smtClean="0"/>
              <a:t>DESY BTR 24.10.11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470329" y="1207353"/>
            <a:ext cx="8293487" cy="2508785"/>
          </a:xfrm>
        </p:spPr>
        <p:txBody>
          <a:bodyPr/>
          <a:lstStyle/>
          <a:p>
            <a:pPr algn="r"/>
            <a:r>
              <a:rPr lang="en-GB" sz="4400" b="1" dirty="0"/>
              <a:t>Establishing the TDR </a:t>
            </a:r>
            <a:r>
              <a:rPr lang="en-GB" sz="4400" b="1" dirty="0" smtClean="0"/>
              <a:t>Baseline</a:t>
            </a:r>
            <a:br>
              <a:rPr lang="en-GB" sz="4400" b="1" dirty="0" smtClean="0"/>
            </a:br>
            <a:r>
              <a:rPr lang="en-GB" sz="4400" b="1" dirty="0" smtClean="0"/>
              <a:t>Goals </a:t>
            </a:r>
            <a:r>
              <a:rPr lang="en-GB" sz="4400" b="1" dirty="0"/>
              <a:t>for the Workshop</a:t>
            </a:r>
            <a:endParaRPr lang="en-GB" sz="4400" dirty="0"/>
          </a:p>
        </p:txBody>
      </p:sp>
    </p:spTree>
    <p:extLst>
      <p:ext uri="{BB962C8B-B14F-4D97-AF65-F5344CB8AC3E}">
        <p14:creationId xmlns:p14="http://schemas.microsoft.com/office/powerpoint/2010/main" val="3245642483"/>
      </p:ext>
    </p:extLst>
  </p:cSld>
  <p:clrMapOvr>
    <a:masterClrMapping/>
  </p:clrMapOvr>
  <p:transition xmlns:p14="http://schemas.microsoft.com/office/powerpoint/2010/main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24.10.2011</a:t>
            </a:r>
            <a:endParaRPr lang="de-DE"/>
          </a:p>
        </p:txBody>
      </p:sp>
      <p:sp>
        <p:nvSpPr>
          <p:cNvPr id="1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de-DE" smtClean="0"/>
              <a:t>N. Walker DESY</a:t>
            </a:r>
            <a:endParaRPr lang="de-DE"/>
          </a:p>
        </p:txBody>
      </p:sp>
      <p:sp>
        <p:nvSpPr>
          <p:cNvPr id="1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84743CC8-0C2D-054D-B93C-BC11FE3AF166}" type="slidenum">
              <a:rPr lang="de-DE"/>
              <a:pPr/>
              <a:t>10</a:t>
            </a:fld>
            <a:endParaRPr lang="de-DE"/>
          </a:p>
        </p:txBody>
      </p:sp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xfrm>
            <a:off x="1295400" y="44450"/>
            <a:ext cx="7086600" cy="825500"/>
          </a:xfrm>
          <a:ln/>
        </p:spPr>
        <p:txBody>
          <a:bodyPr tIns="28224"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/>
              <a:t>PLTR Area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488" y="1111250"/>
            <a:ext cx="8742362" cy="5032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1267" name="Line 3"/>
          <p:cNvSpPr>
            <a:spLocks noChangeShapeType="1"/>
          </p:cNvSpPr>
          <p:nvPr/>
        </p:nvSpPr>
        <p:spPr bwMode="auto">
          <a:xfrm flipV="1">
            <a:off x="6102350" y="2235200"/>
            <a:ext cx="847725" cy="1924050"/>
          </a:xfrm>
          <a:prstGeom prst="line">
            <a:avLst/>
          </a:prstGeom>
          <a:noFill/>
          <a:ln w="5472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5662613" y="2351088"/>
            <a:ext cx="1165225" cy="455612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r>
              <a:rPr lang="de-DE"/>
              <a:t>e- to IP</a:t>
            </a:r>
          </a:p>
        </p:txBody>
      </p:sp>
      <p:sp>
        <p:nvSpPr>
          <p:cNvPr id="11269" name="Line 5"/>
          <p:cNvSpPr>
            <a:spLocks noChangeShapeType="1"/>
          </p:cNvSpPr>
          <p:nvPr/>
        </p:nvSpPr>
        <p:spPr bwMode="auto">
          <a:xfrm flipH="1">
            <a:off x="6935788" y="2287588"/>
            <a:ext cx="242887" cy="1908175"/>
          </a:xfrm>
          <a:prstGeom prst="line">
            <a:avLst/>
          </a:prstGeom>
          <a:noFill/>
          <a:ln w="5472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7204075" y="3387725"/>
            <a:ext cx="1768475" cy="455613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r>
              <a:rPr lang="de-DE"/>
              <a:t>e+ to Dump</a:t>
            </a:r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2049463" y="2111375"/>
            <a:ext cx="619125" cy="455613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r>
              <a:rPr lang="de-DE"/>
              <a:t>DR</a:t>
            </a:r>
          </a:p>
        </p:txBody>
      </p:sp>
      <p:sp>
        <p:nvSpPr>
          <p:cNvPr id="11272" name="Line 8"/>
          <p:cNvSpPr>
            <a:spLocks noChangeShapeType="1"/>
          </p:cNvSpPr>
          <p:nvPr/>
        </p:nvSpPr>
        <p:spPr bwMode="auto">
          <a:xfrm flipH="1" flipV="1">
            <a:off x="3789363" y="3119438"/>
            <a:ext cx="1646237" cy="736600"/>
          </a:xfrm>
          <a:prstGeom prst="line">
            <a:avLst/>
          </a:prstGeom>
          <a:noFill/>
          <a:ln w="5472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3059113" y="3652838"/>
            <a:ext cx="1392237" cy="455612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r>
              <a:rPr lang="de-DE"/>
              <a:t>e+ to DR</a:t>
            </a:r>
          </a:p>
        </p:txBody>
      </p:sp>
      <p:sp>
        <p:nvSpPr>
          <p:cNvPr id="11274" name="Line 10"/>
          <p:cNvSpPr>
            <a:spLocks noChangeShapeType="1"/>
          </p:cNvSpPr>
          <p:nvPr/>
        </p:nvSpPr>
        <p:spPr bwMode="auto">
          <a:xfrm>
            <a:off x="4157663" y="2792413"/>
            <a:ext cx="1579562" cy="506412"/>
          </a:xfrm>
          <a:prstGeom prst="line">
            <a:avLst/>
          </a:prstGeom>
          <a:noFill/>
          <a:ln w="5472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4475163" y="2439988"/>
            <a:ext cx="1011237" cy="455612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r>
              <a:rPr lang="de-DE"/>
              <a:t>RTML</a:t>
            </a:r>
          </a:p>
        </p:txBody>
      </p:sp>
    </p:spTree>
    <p:extLst>
      <p:ext uri="{BB962C8B-B14F-4D97-AF65-F5344CB8AC3E}">
        <p14:creationId xmlns:p14="http://schemas.microsoft.com/office/powerpoint/2010/main" val="96228245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24.10.2011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de-DE" smtClean="0"/>
              <a:t>N. Walker DESY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87A2E0B5-859F-7A45-A034-520E193E6BF8}" type="slidenum">
              <a:rPr lang="de-DE"/>
              <a:pPr/>
              <a:t>11</a:t>
            </a:fld>
            <a:endParaRPr lang="de-DE"/>
          </a:p>
        </p:txBody>
      </p:sp>
      <p:sp>
        <p:nvSpPr>
          <p:cNvPr id="12289" name="Rectangle 1"/>
          <p:cNvSpPr>
            <a:spLocks noGrp="1" noChangeArrowheads="1"/>
          </p:cNvSpPr>
          <p:nvPr>
            <p:ph type="title"/>
          </p:nvPr>
        </p:nvSpPr>
        <p:spPr>
          <a:xfrm>
            <a:off x="1295400" y="0"/>
            <a:ext cx="7086600" cy="914400"/>
          </a:xfrm>
          <a:ln/>
        </p:spPr>
        <p:txBody>
          <a:bodyPr tIns="28224"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/>
              <a:t>Design Integration</a:t>
            </a:r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990600"/>
            <a:ext cx="7772400" cy="5211704"/>
          </a:xfrm>
          <a:ln/>
        </p:spPr>
        <p:txBody>
          <a:bodyPr>
            <a:normAutofit fontScale="92500" lnSpcReduction="10000"/>
          </a:bodyPr>
          <a:lstStyle/>
          <a:p>
            <a:pPr marL="341313" indent="-341313">
              <a:buClr>
                <a:srgbClr val="23346C"/>
              </a:buClr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de-DE" dirty="0"/>
              <a:t>Design Integration </a:t>
            </a:r>
            <a:r>
              <a:rPr lang="de-DE" dirty="0" err="1"/>
              <a:t>at</a:t>
            </a:r>
            <a:r>
              <a:rPr lang="de-DE" dirty="0"/>
              <a:t> DESY </a:t>
            </a:r>
            <a:r>
              <a:rPr lang="de-DE" dirty="0" err="1"/>
              <a:t>has</a:t>
            </a:r>
            <a:r>
              <a:rPr lang="de-DE" dirty="0"/>
              <a:t> </a:t>
            </a:r>
            <a:r>
              <a:rPr lang="de-DE" dirty="0" err="1"/>
              <a:t>started</a:t>
            </a:r>
            <a:endParaRPr lang="de-DE" dirty="0"/>
          </a:p>
          <a:p>
            <a:pPr marL="341313" indent="-341313">
              <a:buClr>
                <a:srgbClr val="23346C"/>
              </a:buClr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de-DE" dirty="0"/>
              <a:t>Goal: </a:t>
            </a:r>
            <a:r>
              <a:rPr lang="de-DE" dirty="0" err="1"/>
              <a:t>Complete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Consistent</a:t>
            </a:r>
            <a:r>
              <a:rPr lang="de-DE" dirty="0"/>
              <a:t> </a:t>
            </a:r>
            <a:r>
              <a:rPr lang="de-DE" dirty="0" err="1"/>
              <a:t>Lattice</a:t>
            </a:r>
            <a:endParaRPr lang="de-DE" dirty="0"/>
          </a:p>
          <a:p>
            <a:pPr marL="741363" lvl="1" indent="-284163">
              <a:buClr>
                <a:srgbClr val="99CC00"/>
              </a:buClr>
              <a:buFont typeface="Arial" charset="0"/>
              <a:buChar char="–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de-DE" dirty="0" err="1"/>
              <a:t>available</a:t>
            </a:r>
            <a:r>
              <a:rPr lang="de-DE" dirty="0"/>
              <a:t> </a:t>
            </a:r>
            <a:r>
              <a:rPr lang="de-DE" dirty="0" err="1"/>
              <a:t>during</a:t>
            </a:r>
            <a:r>
              <a:rPr lang="de-DE" dirty="0"/>
              <a:t> TDP2, i.e., </a:t>
            </a:r>
            <a:r>
              <a:rPr lang="de-DE" dirty="0" err="1"/>
              <a:t>now</a:t>
            </a:r>
            <a:endParaRPr lang="de-DE" dirty="0"/>
          </a:p>
          <a:p>
            <a:pPr marL="741363" lvl="1" indent="-284163">
              <a:buClr>
                <a:srgbClr val="99CC00"/>
              </a:buClr>
              <a:buFont typeface="Arial" charset="0"/>
              <a:buChar char="–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input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Tunnel Layout </a:t>
            </a:r>
            <a:r>
              <a:rPr lang="de-DE" dirty="0" err="1"/>
              <a:t>and</a:t>
            </a:r>
            <a:r>
              <a:rPr lang="de-DE" dirty="0"/>
              <a:t> CFS Design</a:t>
            </a:r>
          </a:p>
          <a:p>
            <a:pPr marL="741363" lvl="1" indent="-284163">
              <a:buClr>
                <a:srgbClr val="99CC00"/>
              </a:buClr>
              <a:buFont typeface="Arial" charset="0"/>
              <a:buChar char="–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feedback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CFS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optimization</a:t>
            </a:r>
            <a:r>
              <a:rPr lang="de-DE" dirty="0"/>
              <a:t> (e.g. </a:t>
            </a:r>
            <a:r>
              <a:rPr lang="de-DE" dirty="0" err="1"/>
              <a:t>tunnel</a:t>
            </a:r>
            <a:r>
              <a:rPr lang="de-DE" dirty="0"/>
              <a:t> </a:t>
            </a:r>
            <a:r>
              <a:rPr lang="de-DE" dirty="0" err="1"/>
              <a:t>diameters</a:t>
            </a:r>
            <a:r>
              <a:rPr lang="de-DE" dirty="0"/>
              <a:t>)</a:t>
            </a:r>
          </a:p>
          <a:p>
            <a:pPr marL="341313" indent="-341313">
              <a:buClr>
                <a:srgbClr val="23346C"/>
              </a:buClr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de-DE" dirty="0"/>
              <a:t>The </a:t>
            </a:r>
            <a:r>
              <a:rPr lang="de-DE" dirty="0" err="1"/>
              <a:t>key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a design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consistent</a:t>
            </a:r>
            <a:endParaRPr lang="de-DE" dirty="0"/>
          </a:p>
          <a:p>
            <a:pPr marL="741363" lvl="1" indent="-284163">
              <a:buClr>
                <a:srgbClr val="99CC00"/>
              </a:buClr>
              <a:buFont typeface="Arial" charset="0"/>
              <a:buChar char="–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de-DE" dirty="0" err="1"/>
              <a:t>Accelerator</a:t>
            </a:r>
            <a:r>
              <a:rPr lang="de-DE" dirty="0"/>
              <a:t> Design</a:t>
            </a:r>
          </a:p>
          <a:p>
            <a:pPr marL="741363" lvl="1" indent="-284163">
              <a:buClr>
                <a:srgbClr val="99CC00"/>
              </a:buClr>
              <a:buFont typeface="Arial" charset="0"/>
              <a:buChar char="–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de-DE" dirty="0" err="1"/>
              <a:t>Conventional</a:t>
            </a:r>
            <a:r>
              <a:rPr lang="de-DE" dirty="0"/>
              <a:t> </a:t>
            </a:r>
            <a:r>
              <a:rPr lang="de-DE" dirty="0" err="1"/>
              <a:t>Facilities</a:t>
            </a:r>
            <a:r>
              <a:rPr lang="de-DE" dirty="0"/>
              <a:t> Design</a:t>
            </a:r>
          </a:p>
          <a:p>
            <a:pPr marL="741363" lvl="1" indent="-284163">
              <a:buClr>
                <a:srgbClr val="99CC00"/>
              </a:buClr>
              <a:buFont typeface="Arial" charset="0"/>
              <a:buChar char="–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de-DE" dirty="0" err="1"/>
              <a:t>Cost</a:t>
            </a:r>
            <a:r>
              <a:rPr lang="de-DE" dirty="0"/>
              <a:t> </a:t>
            </a:r>
            <a:r>
              <a:rPr lang="de-DE" dirty="0" err="1"/>
              <a:t>Estimate</a:t>
            </a:r>
            <a:r>
              <a:rPr lang="de-DE" dirty="0"/>
              <a:t>#</a:t>
            </a:r>
          </a:p>
          <a:p>
            <a:pPr marL="341313" indent="-341313">
              <a:buClr>
                <a:srgbClr val="23346C"/>
              </a:buClr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de-DE" dirty="0"/>
              <a:t>Virtual Reality </a:t>
            </a:r>
            <a:r>
              <a:rPr lang="de-DE" dirty="0" err="1"/>
              <a:t>Room</a:t>
            </a:r>
            <a:r>
              <a:rPr lang="de-DE" dirty="0"/>
              <a:t> Demonstration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complete</a:t>
            </a:r>
            <a:r>
              <a:rPr lang="de-DE" dirty="0"/>
              <a:t> ILC </a:t>
            </a:r>
            <a:r>
              <a:rPr lang="de-DE" dirty="0" err="1"/>
              <a:t>model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arranged</a:t>
            </a:r>
            <a:r>
              <a:rPr lang="de-DE" dirty="0"/>
              <a:t> → Benno List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746148" y="5832972"/>
            <a:ext cx="2108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Benno</a:t>
            </a:r>
            <a:r>
              <a:rPr lang="en-GB" dirty="0" smtClean="0"/>
              <a:t> List - DESY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225086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Towards the TDR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4909" y="1371600"/>
            <a:ext cx="8403229" cy="4800600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Importance of establishing community consensus for the TDR baseline</a:t>
            </a:r>
          </a:p>
          <a:p>
            <a:pPr lvl="1"/>
            <a:r>
              <a:rPr lang="en-GB" dirty="0" smtClean="0"/>
              <a:t>similar to 2005 process for the RDR</a:t>
            </a:r>
          </a:p>
          <a:p>
            <a:endParaRPr lang="en-GB" dirty="0"/>
          </a:p>
          <a:p>
            <a:r>
              <a:rPr lang="en-GB" dirty="0" smtClean="0"/>
              <a:t>Strongly based on seven proposals made in SB2009 document Dec. 2009.</a:t>
            </a:r>
          </a:p>
          <a:p>
            <a:endParaRPr lang="en-GB" dirty="0" smtClean="0"/>
          </a:p>
          <a:p>
            <a:r>
              <a:rPr lang="en-GB" dirty="0" smtClean="0"/>
              <a:t>Builds on the high-level decisions made (four themes) identified for Top-Level Change Control</a:t>
            </a:r>
          </a:p>
          <a:p>
            <a:pPr lvl="1"/>
            <a:r>
              <a:rPr lang="en-GB" dirty="0" smtClean="0"/>
              <a:t>September 2010 BAW (KEK)</a:t>
            </a:r>
          </a:p>
          <a:p>
            <a:pPr lvl="1"/>
            <a:r>
              <a:rPr lang="en-GB" dirty="0" smtClean="0"/>
              <a:t>January 2011 BAW (SLAC</a:t>
            </a:r>
          </a:p>
          <a:p>
            <a:endParaRPr lang="en-GB" dirty="0" smtClean="0"/>
          </a:p>
          <a:p>
            <a:r>
              <a:rPr lang="en-GB" dirty="0" smtClean="0"/>
              <a:t>Decisions (by Director):</a:t>
            </a:r>
          </a:p>
          <a:p>
            <a:pPr lvl="1"/>
            <a:r>
              <a:rPr lang="en-GB" dirty="0" smtClean="0"/>
              <a:t>Average gradient and support of gradient spread</a:t>
            </a:r>
          </a:p>
          <a:p>
            <a:pPr lvl="1"/>
            <a:r>
              <a:rPr lang="en-GB" dirty="0" smtClean="0"/>
              <a:t>Single ML tunnel and associated HLRF solutions</a:t>
            </a:r>
          </a:p>
          <a:p>
            <a:pPr lvl="1"/>
            <a:r>
              <a:rPr lang="en-GB" dirty="0" smtClean="0"/>
              <a:t>Reduce beam-power parameter set (smaller DR etc.)</a:t>
            </a:r>
          </a:p>
          <a:p>
            <a:pPr lvl="1"/>
            <a:r>
              <a:rPr lang="en-GB" dirty="0" smtClean="0"/>
              <a:t>Relocation of e+ source to central campus (including low-energy running)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24.10.2011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Walker DESY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128922"/>
      </p:ext>
    </p:extLst>
  </p:cSld>
  <p:clrMapOvr>
    <a:masterClrMapping/>
  </p:clrMapOvr>
  <p:transition xmlns:p14="http://schemas.microsoft.com/office/powerpoint/2010/main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Beyond TLCC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14801"/>
            <a:ext cx="7772400" cy="4800600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Next-level of change control</a:t>
            </a:r>
          </a:p>
          <a:p>
            <a:pPr lvl="1"/>
            <a:r>
              <a:rPr lang="en-GB" dirty="0" smtClean="0"/>
              <a:t>design changes have been proposed since the RDR</a:t>
            </a:r>
          </a:p>
          <a:p>
            <a:pPr lvl="1"/>
            <a:r>
              <a:rPr lang="en-GB" dirty="0" smtClean="0"/>
              <a:t>results of on-going R&amp;D</a:t>
            </a:r>
          </a:p>
          <a:p>
            <a:pPr lvl="1"/>
            <a:r>
              <a:rPr lang="en-GB" dirty="0" smtClean="0"/>
              <a:t>results of TLCC decisions (SB2009)</a:t>
            </a:r>
          </a:p>
          <a:p>
            <a:endParaRPr lang="en-GB" dirty="0" smtClean="0"/>
          </a:p>
          <a:p>
            <a:r>
              <a:rPr lang="en-GB" dirty="0" smtClean="0"/>
              <a:t>Need to comprehensively review these changes and </a:t>
            </a:r>
            <a:r>
              <a:rPr lang="en-GB" u="sng" dirty="0" smtClean="0"/>
              <a:t>formally</a:t>
            </a:r>
            <a:r>
              <a:rPr lang="en-GB" dirty="0" smtClean="0"/>
              <a:t> accept them as baseline</a:t>
            </a:r>
          </a:p>
          <a:p>
            <a:pPr lvl="1"/>
            <a:r>
              <a:rPr lang="en-GB" dirty="0" smtClean="0"/>
              <a:t>cost impact</a:t>
            </a:r>
          </a:p>
          <a:p>
            <a:pPr lvl="1"/>
            <a:r>
              <a:rPr lang="en-GB" dirty="0" smtClean="0"/>
              <a:t>performance impact</a:t>
            </a:r>
          </a:p>
          <a:p>
            <a:endParaRPr lang="en-GB" u="sng" dirty="0"/>
          </a:p>
          <a:p>
            <a:r>
              <a:rPr lang="en-GB" dirty="0" smtClean="0"/>
              <a:t>Final decision rests with the PMs</a:t>
            </a:r>
          </a:p>
          <a:p>
            <a:pPr lvl="1"/>
            <a:r>
              <a:rPr lang="en-GB" dirty="0" smtClean="0"/>
              <a:t>after consultation with the community</a:t>
            </a:r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24.10.2011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Walker DESY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t>3</a:t>
            </a:fld>
            <a:endParaRPr lang="en-US"/>
          </a:p>
        </p:txBody>
      </p:sp>
      <p:sp>
        <p:nvSpPr>
          <p:cNvPr id="7" name="Right Brace 6"/>
          <p:cNvSpPr/>
          <p:nvPr/>
        </p:nvSpPr>
        <p:spPr bwMode="auto">
          <a:xfrm>
            <a:off x="4239026" y="3859947"/>
            <a:ext cx="214425" cy="758792"/>
          </a:xfrm>
          <a:prstGeom prst="rightBrac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34886" y="4024907"/>
            <a:ext cx="607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risk!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5810559"/>
      </p:ext>
    </p:extLst>
  </p:cSld>
  <p:clrMapOvr>
    <a:masterClrMapping/>
  </p:clrMapOvr>
  <p:transition xmlns:p14="http://schemas.microsoft.com/office/powerpoint/2010/main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BTRs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July 2011 INFN </a:t>
            </a:r>
            <a:r>
              <a:rPr lang="en-GB" dirty="0" err="1" smtClean="0"/>
              <a:t>Frascati</a:t>
            </a:r>
            <a:endParaRPr lang="en-GB" dirty="0" smtClean="0"/>
          </a:p>
          <a:p>
            <a:pPr lvl="1"/>
            <a:r>
              <a:rPr lang="en-GB" dirty="0" smtClean="0"/>
              <a:t>Damping Ring</a:t>
            </a:r>
          </a:p>
          <a:p>
            <a:pPr lvl="1"/>
            <a:endParaRPr lang="en-GB" dirty="0"/>
          </a:p>
          <a:p>
            <a:r>
              <a:rPr lang="en-GB" dirty="0" smtClean="0"/>
              <a:t>October 2011 DESY</a:t>
            </a:r>
          </a:p>
          <a:p>
            <a:pPr lvl="1"/>
            <a:r>
              <a:rPr lang="en-GB" dirty="0" smtClean="0"/>
              <a:t>Electron source</a:t>
            </a:r>
          </a:p>
          <a:p>
            <a:pPr lvl="1"/>
            <a:r>
              <a:rPr lang="en-GB" dirty="0" smtClean="0"/>
              <a:t>Positron source</a:t>
            </a:r>
          </a:p>
          <a:p>
            <a:pPr lvl="1"/>
            <a:r>
              <a:rPr lang="en-GB" dirty="0" smtClean="0"/>
              <a:t>RTML (including bunch compressor)</a:t>
            </a:r>
          </a:p>
          <a:p>
            <a:pPr lvl="1"/>
            <a:r>
              <a:rPr lang="en-GB" dirty="0" smtClean="0"/>
              <a:t>BDS / MDI</a:t>
            </a:r>
          </a:p>
          <a:p>
            <a:pPr lvl="1"/>
            <a:r>
              <a:rPr lang="en-GB" dirty="0" smtClean="0"/>
              <a:t>Central region integration (general)</a:t>
            </a:r>
          </a:p>
          <a:p>
            <a:endParaRPr lang="en-GB" dirty="0"/>
          </a:p>
          <a:p>
            <a:r>
              <a:rPr lang="en-GB" dirty="0" smtClean="0"/>
              <a:t>January 2012 KEK</a:t>
            </a:r>
          </a:p>
          <a:p>
            <a:pPr lvl="1"/>
            <a:r>
              <a:rPr lang="en-GB" dirty="0" smtClean="0"/>
              <a:t>Main linac and SCRF technology</a:t>
            </a:r>
          </a:p>
          <a:p>
            <a:endParaRPr lang="en-GB" dirty="0" smtClean="0"/>
          </a:p>
          <a:p>
            <a:r>
              <a:rPr lang="en-GB" dirty="0" smtClean="0"/>
              <a:t>March 2012 CERN</a:t>
            </a:r>
          </a:p>
          <a:p>
            <a:pPr lvl="1"/>
            <a:r>
              <a:rPr lang="en-GB" dirty="0" smtClean="0"/>
              <a:t>CFS (global)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24.10.2011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Walker DESY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110217"/>
      </p:ext>
    </p:extLst>
  </p:cSld>
  <p:clrMapOvr>
    <a:masterClrMapping/>
  </p:clrMapOvr>
  <p:transition xmlns:p14="http://schemas.microsoft.com/office/powerpoint/2010/main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Key aspects to BTRs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Comprehensive review of proposed design</a:t>
            </a:r>
          </a:p>
          <a:p>
            <a:endParaRPr lang="en-GB" dirty="0"/>
          </a:p>
          <a:p>
            <a:r>
              <a:rPr lang="en-GB" dirty="0" smtClean="0"/>
              <a:t>Focus on changes with respect to RDR</a:t>
            </a:r>
          </a:p>
          <a:p>
            <a:pPr lvl="1"/>
            <a:r>
              <a:rPr lang="en-GB" dirty="0" smtClean="0"/>
              <a:t>“change control”</a:t>
            </a:r>
          </a:p>
          <a:p>
            <a:pPr lvl="1"/>
            <a:r>
              <a:rPr lang="en-GB" dirty="0" smtClean="0"/>
              <a:t>Attempt to make key design decisions where necessary</a:t>
            </a:r>
          </a:p>
          <a:p>
            <a:endParaRPr lang="en-GB" dirty="0"/>
          </a:p>
          <a:p>
            <a:r>
              <a:rPr lang="en-GB" dirty="0" smtClean="0"/>
              <a:t>Review CFS requirements</a:t>
            </a:r>
          </a:p>
          <a:p>
            <a:endParaRPr lang="en-GB" dirty="0"/>
          </a:p>
          <a:p>
            <a:r>
              <a:rPr lang="en-GB" dirty="0" smtClean="0"/>
              <a:t>Review of cost</a:t>
            </a:r>
          </a:p>
          <a:p>
            <a:endParaRPr lang="en-GB" dirty="0"/>
          </a:p>
          <a:p>
            <a:r>
              <a:rPr lang="en-GB" dirty="0" smtClean="0"/>
              <a:t>Prepare baseline documents for EDMS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24.10.2011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Walker DESY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80973"/>
      </p:ext>
    </p:extLst>
  </p:cSld>
  <p:clrMapOvr>
    <a:masterClrMapping/>
  </p:clrMapOvr>
  <p:transition xmlns:p14="http://schemas.microsoft.com/office/powerpoint/2010/main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Focus points for this review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PM generated list of RDR modifications</a:t>
            </a:r>
          </a:p>
          <a:p>
            <a:pPr lvl="1"/>
            <a:r>
              <a:rPr lang="en-GB" dirty="0">
                <a:hlinkClick r:id="rId2"/>
              </a:rPr>
              <a:t>http://ilcagenda.linearcollider.org/materialDisplay.py?materialId=slides&amp;confId=</a:t>
            </a:r>
            <a:r>
              <a:rPr lang="en-GB" dirty="0" smtClean="0">
                <a:hlinkClick r:id="rId2"/>
              </a:rPr>
              <a:t>5222</a:t>
            </a:r>
            <a:endParaRPr lang="en-GB" dirty="0" smtClean="0"/>
          </a:p>
          <a:p>
            <a:pPr lvl="1"/>
            <a:r>
              <a:rPr lang="en-GB" dirty="0" smtClean="0"/>
              <a:t>(goes beyond just this review)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Quite comprehensive but not exhaustive</a:t>
            </a:r>
          </a:p>
          <a:p>
            <a:pPr lvl="1"/>
            <a:r>
              <a:rPr lang="en-GB" dirty="0" smtClean="0"/>
              <a:t>Attempt (by PMs) to capture a list of issues that need attention</a:t>
            </a:r>
          </a:p>
          <a:p>
            <a:pPr lvl="1"/>
            <a:r>
              <a:rPr lang="en-GB" dirty="0" smtClean="0"/>
              <a:t>Not all of equal weight</a:t>
            </a:r>
          </a:p>
          <a:p>
            <a:endParaRPr lang="en-GB" dirty="0"/>
          </a:p>
          <a:p>
            <a:r>
              <a:rPr lang="en-GB" dirty="0" smtClean="0"/>
              <a:t>Our hope is this list will be covered during this workshop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24.10.2011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Walker DESY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000401"/>
      </p:ext>
    </p:extLst>
  </p:cSld>
  <p:clrMapOvr>
    <a:masterClrMapping/>
  </p:clrMapOvr>
  <p:transition xmlns:p14="http://schemas.microsoft.com/office/powerpoint/2010/main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Review Deliverables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Documents !! which reflect our decision decisions</a:t>
            </a:r>
          </a:p>
          <a:p>
            <a:pPr lvl="1"/>
            <a:r>
              <a:rPr lang="en-GB" dirty="0" smtClean="0"/>
              <a:t>parameter tables, tables, drawings etc.</a:t>
            </a:r>
          </a:p>
          <a:p>
            <a:endParaRPr lang="en-GB" dirty="0"/>
          </a:p>
          <a:p>
            <a:r>
              <a:rPr lang="en-GB" dirty="0" smtClean="0"/>
              <a:t>Action items for remaining work</a:t>
            </a:r>
          </a:p>
          <a:p>
            <a:pPr lvl="1"/>
            <a:r>
              <a:rPr lang="en-GB" dirty="0" smtClean="0"/>
              <a:t>Hopefully mostly documentation</a:t>
            </a:r>
          </a:p>
          <a:p>
            <a:pPr lvl="1"/>
            <a:r>
              <a:rPr lang="en-GB" dirty="0" smtClean="0"/>
              <a:t>Plans for dealing with remaining issues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24.10.2011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Walker DESY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852062"/>
      </p:ext>
    </p:extLst>
  </p:cSld>
  <p:clrMapOvr>
    <a:masterClrMapping/>
  </p:clrMapOvr>
  <p:transition xmlns:p14="http://schemas.microsoft.com/office/powerpoint/2010/main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Review Structure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3037645"/>
            <a:ext cx="7772400" cy="657345"/>
          </a:xfrm>
        </p:spPr>
        <p:txBody>
          <a:bodyPr/>
          <a:lstStyle/>
          <a:p>
            <a:r>
              <a:rPr lang="en-GB" dirty="0" smtClean="0"/>
              <a:t>Basic format for each AS</a:t>
            </a:r>
          </a:p>
          <a:p>
            <a:pPr lvl="1"/>
            <a:r>
              <a:rPr lang="en-GB" dirty="0" smtClean="0"/>
              <a:t>Comprehensive review of design</a:t>
            </a:r>
          </a:p>
          <a:p>
            <a:pPr lvl="1"/>
            <a:r>
              <a:rPr lang="en-GB" dirty="0" smtClean="0"/>
              <a:t>Focus on identified key aspects</a:t>
            </a:r>
          </a:p>
          <a:p>
            <a:pPr lvl="1"/>
            <a:r>
              <a:rPr lang="en-GB" dirty="0" smtClean="0"/>
              <a:t>CFS requirements</a:t>
            </a:r>
          </a:p>
          <a:p>
            <a:pPr lvl="1"/>
            <a:r>
              <a:rPr lang="en-GB" dirty="0" smtClean="0"/>
              <a:t>Costs</a:t>
            </a:r>
          </a:p>
          <a:p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469" y="1226642"/>
            <a:ext cx="9003991" cy="1363154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24.10.2011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Walker DESY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42580"/>
      </p:ext>
    </p:extLst>
  </p:cSld>
  <p:clrMapOvr>
    <a:masterClrMapping/>
  </p:clrMapOvr>
  <p:transition xmlns:p14="http://schemas.microsoft.com/office/powerpoint/2010/main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609600" y="1066800"/>
            <a:ext cx="777240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b="1" i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CFS BTR contributions</a:t>
            </a:r>
            <a:endParaRPr lang="en-US" sz="2800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lvl="1">
              <a:defRPr/>
            </a:pPr>
            <a:endParaRPr lang="en-US" sz="800" b="1" i="1" dirty="0" smtClean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  <a:p>
            <a:pPr lvl="1">
              <a:buSzPct val="100000"/>
              <a:buFont typeface="Arial" pitchFamily="34" charset="0"/>
              <a:buChar char="•"/>
            </a:pP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6 (!) each talks; one for each of the four AS, one on central region integration and a summary</a:t>
            </a:r>
          </a:p>
          <a:p>
            <a:pPr>
              <a:buSzPct val="100000"/>
              <a:buFont typeface="Arial" pitchFamily="34" charset="0"/>
              <a:buChar char="•"/>
            </a:pP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Each AS talk will cover:</a:t>
            </a:r>
          </a:p>
          <a:p>
            <a:pPr lvl="1">
              <a:buSzPct val="100000"/>
              <a:buFont typeface="Arial" pitchFamily="34" charset="0"/>
              <a:buChar char="•"/>
            </a:pP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layout for each sub-section, shaft/surface criteria, mechanical / electrical criteria</a:t>
            </a:r>
          </a:p>
          <a:p>
            <a:pPr lvl="1">
              <a:buSzPct val="100000"/>
              <a:buFont typeface="Arial" pitchFamily="34" charset="0"/>
              <a:buChar char="•"/>
            </a:pPr>
            <a:r>
              <a:rPr lang="en-US" sz="2400" b="1" i="1" dirty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</a:t>
            </a: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e.g. BDS doglegs, aborts, muon, detector hall, service tunnel, shafts…</a:t>
            </a:r>
          </a:p>
          <a:p>
            <a:pPr>
              <a:buSzPct val="100000"/>
              <a:buFont typeface="Arial" pitchFamily="34" charset="0"/>
              <a:buChar char="•"/>
            </a:pPr>
            <a:r>
              <a:rPr lang="en-US" sz="2400" b="1" i="1" dirty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</a:t>
            </a: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Central Region integration talk (Thursday AM) </a:t>
            </a:r>
          </a:p>
          <a:p>
            <a:pPr lvl="1">
              <a:buSzPct val="100000"/>
              <a:buFont typeface="Arial" pitchFamily="34" charset="0"/>
              <a:buChar char="•"/>
            </a:pP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Central region CFS region criteria derived by combining criteria from each AS</a:t>
            </a:r>
          </a:p>
          <a:p>
            <a:pPr lvl="1">
              <a:buSzPct val="100000"/>
              <a:buFont typeface="Arial" pitchFamily="34" charset="0"/>
              <a:buChar char="•"/>
            </a:pP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to include overall tunnel / beamline locations, shafts, support areas, primary </a:t>
            </a:r>
            <a:r>
              <a:rPr lang="en-US" sz="2400" b="1" i="1" dirty="0" err="1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mech</a:t>
            </a: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/electrical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 rot="1002502">
            <a:off x="6185342" y="676315"/>
            <a:ext cx="2559314" cy="52322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2800" dirty="0" smtClean="0"/>
              <a:t>Key cost driver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8590633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43</TotalTime>
  <Words>642</Words>
  <Application>Microsoft Macintosh PowerPoint</Application>
  <PresentationFormat>On-screen Show (4:3)</PresentationFormat>
  <Paragraphs>140</Paragraphs>
  <Slides>11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Default Theme</vt:lpstr>
      <vt:lpstr>Establishing the TDR Baseline Goals for the Workshop</vt:lpstr>
      <vt:lpstr>Towards the TDR</vt:lpstr>
      <vt:lpstr>Beyond TLCC</vt:lpstr>
      <vt:lpstr>BTRs</vt:lpstr>
      <vt:lpstr>Key aspects to BTRs</vt:lpstr>
      <vt:lpstr>Focus points for this review</vt:lpstr>
      <vt:lpstr>Review Deliverables</vt:lpstr>
      <vt:lpstr>Review Structure</vt:lpstr>
      <vt:lpstr>PowerPoint Presentation</vt:lpstr>
      <vt:lpstr>PLTR Area</vt:lpstr>
      <vt:lpstr>Design Integration</vt:lpstr>
    </vt:vector>
  </TitlesOfParts>
  <Company>DESY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Establishing the TDR Baseline Goals for the Workshop</dc:title>
  <dc:creator>Nicholas Walker</dc:creator>
  <cp:lastModifiedBy>Nicholas Walker</cp:lastModifiedBy>
  <cp:revision>6</cp:revision>
  <dcterms:created xsi:type="dcterms:W3CDTF">2011-10-23T19:20:18Z</dcterms:created>
  <dcterms:modified xsi:type="dcterms:W3CDTF">2011-10-24T06:57:14Z</dcterms:modified>
</cp:coreProperties>
</file>