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801600" cy="9601200" type="A3"/>
  <p:notesSz cx="9926638" cy="1435258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33CC"/>
    <a:srgbClr val="008000"/>
    <a:srgbClr val="99009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7087" autoAdjust="0"/>
  </p:normalViewPr>
  <p:slideViewPr>
    <p:cSldViewPr>
      <p:cViewPr varScale="1">
        <p:scale>
          <a:sx n="52" d="100"/>
          <a:sy n="52" d="100"/>
        </p:scale>
        <p:origin x="-738" y="-90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17629"/>
          </a:xfrm>
          <a:prstGeom prst="rect">
            <a:avLst/>
          </a:prstGeom>
        </p:spPr>
        <p:txBody>
          <a:bodyPr vert="horz" lIns="138733" tIns="69366" rIns="138733" bIns="69366" rtlCol="0"/>
          <a:lstStyle>
            <a:lvl1pPr algn="l">
              <a:defRPr sz="1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17629"/>
          </a:xfrm>
          <a:prstGeom prst="rect">
            <a:avLst/>
          </a:prstGeom>
        </p:spPr>
        <p:txBody>
          <a:bodyPr vert="horz" lIns="138733" tIns="69366" rIns="138733" bIns="69366" rtlCol="0"/>
          <a:lstStyle>
            <a:lvl1pPr algn="r">
              <a:defRPr sz="1800"/>
            </a:lvl1pPr>
          </a:lstStyle>
          <a:p>
            <a:fld id="{237D0CB2-ED43-4892-8AE6-56484D879134}" type="datetimeFigureOut">
              <a:rPr lang="en-GB" smtClean="0"/>
              <a:pPr/>
              <a:t>21/06/2011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6363" y="1076325"/>
            <a:ext cx="7173912" cy="5381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33" tIns="69366" rIns="138733" bIns="6936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817479"/>
            <a:ext cx="7941310" cy="6458665"/>
          </a:xfrm>
          <a:prstGeom prst="rect">
            <a:avLst/>
          </a:prstGeom>
        </p:spPr>
        <p:txBody>
          <a:bodyPr vert="horz" lIns="138733" tIns="69366" rIns="138733" bIns="6936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2468"/>
            <a:ext cx="4301543" cy="717629"/>
          </a:xfrm>
          <a:prstGeom prst="rect">
            <a:avLst/>
          </a:prstGeom>
        </p:spPr>
        <p:txBody>
          <a:bodyPr vert="horz" lIns="138733" tIns="69366" rIns="138733" bIns="69366" rtlCol="0" anchor="b"/>
          <a:lstStyle>
            <a:lvl1pPr algn="l">
              <a:defRPr sz="18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2468"/>
            <a:ext cx="4301543" cy="717629"/>
          </a:xfrm>
          <a:prstGeom prst="rect">
            <a:avLst/>
          </a:prstGeom>
        </p:spPr>
        <p:txBody>
          <a:bodyPr vert="horz" lIns="138733" tIns="69366" rIns="138733" bIns="69366" rtlCol="0" anchor="b"/>
          <a:lstStyle>
            <a:lvl1pPr algn="r">
              <a:defRPr sz="1800"/>
            </a:lvl1pPr>
          </a:lstStyle>
          <a:p>
            <a:fld id="{CAA105C5-7FAB-463B-8FA6-799A00BC9C8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105C5-7FAB-463B-8FA6-799A00BC9C8E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7E3D7-CEBF-40AA-89D0-2644866D963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0D448-390C-41B4-B7CD-F81BDE0ACC6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78BE7-2E19-4F23-A943-169FE6F5B1C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9DF11-479F-4C25-A372-1874FA1E232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B3E7C-94B6-4979-AC9A-C4205D7E634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85768-8583-4DB7-8227-65EE93286E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46529-3ADF-43E3-AB28-4934396B06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3EE22-7506-4633-8031-AECB8A4AD9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FE8C7-69AF-43DC-BBB6-BAEBDA6D45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1FB89-786C-41FE-8F99-2E7E69CBD48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AE27E-DEC6-4495-9192-F00C6F0834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defTabSz="1279525">
              <a:defRPr sz="20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ctr" defTabSz="1279525">
              <a:defRPr sz="20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r" defTabSz="1279525">
              <a:defRPr sz="2000"/>
            </a:lvl1pPr>
          </a:lstStyle>
          <a:p>
            <a:fld id="{99A10E0C-E99D-418B-A75E-EE0DDF885F94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fontAlgn="base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fontAlgn="base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fontAlgn="base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19088" algn="l" defTabSz="1279525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97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Line 663"/>
          <p:cNvSpPr>
            <a:spLocks noChangeShapeType="1"/>
          </p:cNvSpPr>
          <p:nvPr/>
        </p:nvSpPr>
        <p:spPr bwMode="auto">
          <a:xfrm flipH="1">
            <a:off x="2800400" y="4944616"/>
            <a:ext cx="0" cy="396044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95" name="Line 725"/>
          <p:cNvSpPr>
            <a:spLocks noChangeShapeType="1"/>
          </p:cNvSpPr>
          <p:nvPr/>
        </p:nvSpPr>
        <p:spPr bwMode="auto">
          <a:xfrm flipH="1" flipV="1">
            <a:off x="10145216" y="8689032"/>
            <a:ext cx="0" cy="504056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8" name="Line 1026"/>
          <p:cNvSpPr>
            <a:spLocks noChangeShapeType="1"/>
          </p:cNvSpPr>
          <p:nvPr/>
        </p:nvSpPr>
        <p:spPr bwMode="auto">
          <a:xfrm flipV="1">
            <a:off x="5176664" y="4656583"/>
            <a:ext cx="0" cy="388843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737" name="Straight Connector 736"/>
          <p:cNvCxnSpPr/>
          <p:nvPr/>
        </p:nvCxnSpPr>
        <p:spPr bwMode="auto">
          <a:xfrm rot="10800000">
            <a:off x="9713168" y="3792488"/>
            <a:ext cx="273630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2" name="Straight Connector 731"/>
          <p:cNvCxnSpPr/>
          <p:nvPr/>
        </p:nvCxnSpPr>
        <p:spPr bwMode="auto">
          <a:xfrm rot="5400000">
            <a:off x="8741060" y="4908612"/>
            <a:ext cx="7776864" cy="7200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5" name="Straight Connector 734"/>
          <p:cNvCxnSpPr/>
          <p:nvPr/>
        </p:nvCxnSpPr>
        <p:spPr bwMode="auto">
          <a:xfrm rot="5400000">
            <a:off x="8957084" y="5124636"/>
            <a:ext cx="7200800" cy="7200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42" name="Line 1194"/>
          <p:cNvSpPr>
            <a:spLocks noChangeShapeType="1"/>
          </p:cNvSpPr>
          <p:nvPr/>
        </p:nvSpPr>
        <p:spPr bwMode="auto">
          <a:xfrm>
            <a:off x="6256785" y="7824936"/>
            <a:ext cx="0" cy="136815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3" name="Rectangle 1361"/>
          <p:cNvSpPr>
            <a:spLocks noChangeArrowheads="1"/>
          </p:cNvSpPr>
          <p:nvPr/>
        </p:nvSpPr>
        <p:spPr bwMode="auto">
          <a:xfrm>
            <a:off x="5968752" y="8040960"/>
            <a:ext cx="360040" cy="14401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12" name="Text Box 1306"/>
          <p:cNvSpPr txBox="1">
            <a:spLocks noChangeArrowheads="1"/>
          </p:cNvSpPr>
          <p:nvPr/>
        </p:nvSpPr>
        <p:spPr bwMode="auto">
          <a:xfrm>
            <a:off x="5889601" y="7981088"/>
            <a:ext cx="43204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1279525"/>
            <a:r>
              <a:rPr lang="en-GB" sz="1100" dirty="0" smtClean="0">
                <a:cs typeface="Arial" charset="0"/>
              </a:rPr>
              <a:t>90°</a:t>
            </a:r>
            <a:endParaRPr lang="el-GR" sz="1600" dirty="0">
              <a:cs typeface="Arial" charset="0"/>
            </a:endParaRPr>
          </a:p>
        </p:txBody>
      </p:sp>
      <p:sp>
        <p:nvSpPr>
          <p:cNvPr id="614" name="Line 1429"/>
          <p:cNvSpPr>
            <a:spLocks noChangeShapeType="1"/>
          </p:cNvSpPr>
          <p:nvPr/>
        </p:nvSpPr>
        <p:spPr bwMode="auto">
          <a:xfrm>
            <a:off x="8056984" y="6638904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617" name="Straight Connector 616"/>
          <p:cNvCxnSpPr/>
          <p:nvPr/>
        </p:nvCxnSpPr>
        <p:spPr bwMode="auto">
          <a:xfrm rot="10800000">
            <a:off x="7552929" y="6571405"/>
            <a:ext cx="360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5" name="Line 1203"/>
          <p:cNvSpPr>
            <a:spLocks noChangeShapeType="1"/>
          </p:cNvSpPr>
          <p:nvPr/>
        </p:nvSpPr>
        <p:spPr bwMode="auto">
          <a:xfrm>
            <a:off x="11153328" y="5304656"/>
            <a:ext cx="0" cy="7920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4" name="Line 1203"/>
          <p:cNvSpPr>
            <a:spLocks noChangeShapeType="1"/>
          </p:cNvSpPr>
          <p:nvPr/>
        </p:nvSpPr>
        <p:spPr bwMode="auto">
          <a:xfrm>
            <a:off x="10145216" y="5304656"/>
            <a:ext cx="0" cy="64807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3" name="Line 1203"/>
          <p:cNvSpPr>
            <a:spLocks noChangeShapeType="1"/>
          </p:cNvSpPr>
          <p:nvPr/>
        </p:nvSpPr>
        <p:spPr bwMode="auto">
          <a:xfrm>
            <a:off x="6472808" y="6096744"/>
            <a:ext cx="0" cy="172819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2" name="Line 1203"/>
          <p:cNvSpPr>
            <a:spLocks noChangeShapeType="1"/>
          </p:cNvSpPr>
          <p:nvPr/>
        </p:nvSpPr>
        <p:spPr bwMode="auto">
          <a:xfrm>
            <a:off x="6328792" y="5952728"/>
            <a:ext cx="0" cy="57606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9" name="Line 1203"/>
          <p:cNvSpPr>
            <a:spLocks noChangeShapeType="1"/>
          </p:cNvSpPr>
          <p:nvPr/>
        </p:nvSpPr>
        <p:spPr bwMode="auto">
          <a:xfrm>
            <a:off x="9137104" y="5304656"/>
            <a:ext cx="0" cy="50405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7" name="Line 1203"/>
          <p:cNvSpPr>
            <a:spLocks noChangeShapeType="1"/>
          </p:cNvSpPr>
          <p:nvPr/>
        </p:nvSpPr>
        <p:spPr bwMode="auto">
          <a:xfrm>
            <a:off x="6184776" y="5808712"/>
            <a:ext cx="0" cy="72008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3" name="Line 1203"/>
          <p:cNvSpPr>
            <a:spLocks noChangeShapeType="1"/>
          </p:cNvSpPr>
          <p:nvPr/>
        </p:nvSpPr>
        <p:spPr bwMode="auto">
          <a:xfrm>
            <a:off x="6328792" y="6600800"/>
            <a:ext cx="0" cy="122413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4" name="Line 510"/>
          <p:cNvSpPr>
            <a:spLocks noChangeShapeType="1"/>
          </p:cNvSpPr>
          <p:nvPr/>
        </p:nvSpPr>
        <p:spPr bwMode="auto">
          <a:xfrm flipH="1">
            <a:off x="9497144" y="7104857"/>
            <a:ext cx="36004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562" name="Straight Connector 561"/>
          <p:cNvCxnSpPr/>
          <p:nvPr/>
        </p:nvCxnSpPr>
        <p:spPr bwMode="auto">
          <a:xfrm rot="5400000">
            <a:off x="11405356" y="4764596"/>
            <a:ext cx="3600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4" name="Straight Connector 553"/>
          <p:cNvCxnSpPr/>
          <p:nvPr/>
        </p:nvCxnSpPr>
        <p:spPr bwMode="auto">
          <a:xfrm rot="5400000" flipH="1" flipV="1">
            <a:off x="10361240" y="4656584"/>
            <a:ext cx="43204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1" name="Straight Connector 550"/>
          <p:cNvCxnSpPr/>
          <p:nvPr/>
        </p:nvCxnSpPr>
        <p:spPr bwMode="auto">
          <a:xfrm rot="5400000" flipH="1" flipV="1">
            <a:off x="9353128" y="4584576"/>
            <a:ext cx="43204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" name="Straight Connector 511"/>
          <p:cNvCxnSpPr/>
          <p:nvPr/>
        </p:nvCxnSpPr>
        <p:spPr bwMode="auto">
          <a:xfrm rot="16200000" flipH="1">
            <a:off x="8741910" y="4403706"/>
            <a:ext cx="792088" cy="17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6" name="Straight Connector 525"/>
          <p:cNvCxnSpPr/>
          <p:nvPr/>
        </p:nvCxnSpPr>
        <p:spPr bwMode="auto">
          <a:xfrm rot="16200000" flipH="1">
            <a:off x="10866146" y="4583726"/>
            <a:ext cx="576064" cy="17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8" name="Straight Connector 517"/>
          <p:cNvCxnSpPr/>
          <p:nvPr/>
        </p:nvCxnSpPr>
        <p:spPr bwMode="auto">
          <a:xfrm rot="16200000" flipH="1">
            <a:off x="9858034" y="4799750"/>
            <a:ext cx="576064" cy="17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74" name="Line 1026"/>
          <p:cNvSpPr>
            <a:spLocks noChangeShapeType="1"/>
          </p:cNvSpPr>
          <p:nvPr/>
        </p:nvSpPr>
        <p:spPr bwMode="auto">
          <a:xfrm flipH="1">
            <a:off x="1287462" y="4656584"/>
            <a:ext cx="3889202" cy="64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481" name="Straight Connector 480"/>
          <p:cNvCxnSpPr/>
          <p:nvPr/>
        </p:nvCxnSpPr>
        <p:spPr bwMode="auto">
          <a:xfrm rot="5400000">
            <a:off x="11189331" y="3540461"/>
            <a:ext cx="122413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/>
          <p:cNvCxnSpPr/>
          <p:nvPr/>
        </p:nvCxnSpPr>
        <p:spPr bwMode="auto">
          <a:xfrm>
            <a:off x="6551978" y="2136304"/>
            <a:ext cx="79208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1" name="Line 1394"/>
          <p:cNvSpPr>
            <a:spLocks noChangeShapeType="1"/>
          </p:cNvSpPr>
          <p:nvPr/>
        </p:nvSpPr>
        <p:spPr bwMode="auto">
          <a:xfrm>
            <a:off x="7552928" y="408112"/>
            <a:ext cx="1520552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59" name="Line 511"/>
          <p:cNvSpPr>
            <a:spLocks noChangeShapeType="1"/>
          </p:cNvSpPr>
          <p:nvPr/>
        </p:nvSpPr>
        <p:spPr bwMode="auto">
          <a:xfrm>
            <a:off x="1216224" y="4223842"/>
            <a:ext cx="2016224" cy="694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43" name="Line 2075"/>
          <p:cNvSpPr>
            <a:spLocks noChangeShapeType="1"/>
          </p:cNvSpPr>
          <p:nvPr/>
        </p:nvSpPr>
        <p:spPr bwMode="auto">
          <a:xfrm>
            <a:off x="391554" y="7104856"/>
            <a:ext cx="43204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842" name="Straight Connector 841"/>
          <p:cNvCxnSpPr/>
          <p:nvPr/>
        </p:nvCxnSpPr>
        <p:spPr bwMode="auto">
          <a:xfrm>
            <a:off x="4600600" y="1776262"/>
            <a:ext cx="360040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4" name="Straight Connector 843"/>
          <p:cNvCxnSpPr/>
          <p:nvPr/>
        </p:nvCxnSpPr>
        <p:spPr bwMode="auto">
          <a:xfrm>
            <a:off x="4024536" y="2136304"/>
            <a:ext cx="122413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3" name="Straight Connector 762"/>
          <p:cNvCxnSpPr/>
          <p:nvPr/>
        </p:nvCxnSpPr>
        <p:spPr bwMode="auto">
          <a:xfrm rot="5400000">
            <a:off x="712168" y="1200200"/>
            <a:ext cx="100811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9" name="Straight Connector 758"/>
          <p:cNvCxnSpPr/>
          <p:nvPr/>
        </p:nvCxnSpPr>
        <p:spPr bwMode="auto">
          <a:xfrm rot="5400000">
            <a:off x="460140" y="1524236"/>
            <a:ext cx="64807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0" name="Straight Connector 759"/>
          <p:cNvCxnSpPr/>
          <p:nvPr/>
        </p:nvCxnSpPr>
        <p:spPr bwMode="auto">
          <a:xfrm rot="5400000">
            <a:off x="1432248" y="1560240"/>
            <a:ext cx="576064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1" name="Straight Connector 760"/>
          <p:cNvCxnSpPr/>
          <p:nvPr/>
        </p:nvCxnSpPr>
        <p:spPr bwMode="auto">
          <a:xfrm rot="5400000">
            <a:off x="2436168" y="1772072"/>
            <a:ext cx="44043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4" name="Straight Connector 733"/>
          <p:cNvCxnSpPr/>
          <p:nvPr/>
        </p:nvCxnSpPr>
        <p:spPr bwMode="auto">
          <a:xfrm rot="5400000">
            <a:off x="4178586" y="1354249"/>
            <a:ext cx="84402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58" name="Line 510"/>
          <p:cNvSpPr>
            <a:spLocks noChangeShapeType="1"/>
          </p:cNvSpPr>
          <p:nvPr/>
        </p:nvSpPr>
        <p:spPr bwMode="auto">
          <a:xfrm flipH="1">
            <a:off x="352128" y="4296544"/>
            <a:ext cx="3024336" cy="32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43" name="Line 495"/>
          <p:cNvSpPr>
            <a:spLocks noChangeShapeType="1"/>
          </p:cNvSpPr>
          <p:nvPr/>
        </p:nvSpPr>
        <p:spPr bwMode="auto">
          <a:xfrm flipH="1">
            <a:off x="422896" y="4080520"/>
            <a:ext cx="2017464" cy="447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37" name="Line 489"/>
          <p:cNvSpPr>
            <a:spLocks noChangeShapeType="1"/>
          </p:cNvSpPr>
          <p:nvPr/>
        </p:nvSpPr>
        <p:spPr bwMode="auto">
          <a:xfrm flipH="1">
            <a:off x="784176" y="3864496"/>
            <a:ext cx="720080" cy="571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8" name="Line 1314"/>
          <p:cNvSpPr>
            <a:spLocks noChangeShapeType="1"/>
          </p:cNvSpPr>
          <p:nvPr/>
        </p:nvSpPr>
        <p:spPr bwMode="auto">
          <a:xfrm>
            <a:off x="1720280" y="2208312"/>
            <a:ext cx="0" cy="86409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7" name="Line 1314"/>
          <p:cNvSpPr>
            <a:spLocks noChangeShapeType="1"/>
          </p:cNvSpPr>
          <p:nvPr/>
        </p:nvSpPr>
        <p:spPr bwMode="auto">
          <a:xfrm>
            <a:off x="2656384" y="2136304"/>
            <a:ext cx="0" cy="7920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63" name="Line 1315"/>
          <p:cNvSpPr>
            <a:spLocks noChangeShapeType="1"/>
          </p:cNvSpPr>
          <p:nvPr/>
        </p:nvSpPr>
        <p:spPr bwMode="auto">
          <a:xfrm flipH="1">
            <a:off x="5895972" y="3072408"/>
            <a:ext cx="771" cy="396021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62" name="Line 1314"/>
          <p:cNvSpPr>
            <a:spLocks noChangeShapeType="1"/>
          </p:cNvSpPr>
          <p:nvPr/>
        </p:nvSpPr>
        <p:spPr bwMode="auto">
          <a:xfrm>
            <a:off x="5752728" y="3216424"/>
            <a:ext cx="372" cy="3816201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5" name="Line 1197"/>
          <p:cNvSpPr>
            <a:spLocks noChangeShapeType="1"/>
          </p:cNvSpPr>
          <p:nvPr/>
        </p:nvSpPr>
        <p:spPr bwMode="auto">
          <a:xfrm flipH="1">
            <a:off x="6040760" y="2928392"/>
            <a:ext cx="0" cy="489654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57" name="Text Box 1309"/>
          <p:cNvSpPr txBox="1">
            <a:spLocks noChangeArrowheads="1"/>
          </p:cNvSpPr>
          <p:nvPr/>
        </p:nvSpPr>
        <p:spPr bwMode="auto">
          <a:xfrm>
            <a:off x="5869781" y="6312768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2400" name="Rectangle 352"/>
          <p:cNvSpPr>
            <a:spLocks noChangeArrowheads="1"/>
          </p:cNvSpPr>
          <p:nvPr/>
        </p:nvSpPr>
        <p:spPr bwMode="auto">
          <a:xfrm>
            <a:off x="279400" y="3649167"/>
            <a:ext cx="1008063" cy="14097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/>
              <a:t>F1</a:t>
            </a:r>
          </a:p>
        </p:txBody>
      </p:sp>
      <p:sp>
        <p:nvSpPr>
          <p:cNvPr id="2534" name="Line 486"/>
          <p:cNvSpPr>
            <a:spLocks noChangeShapeType="1"/>
          </p:cNvSpPr>
          <p:nvPr/>
        </p:nvSpPr>
        <p:spPr bwMode="auto">
          <a:xfrm flipH="1" flipV="1">
            <a:off x="1287462" y="3792042"/>
            <a:ext cx="72778" cy="446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40" name="Line 492"/>
          <p:cNvSpPr>
            <a:spLocks noChangeShapeType="1"/>
          </p:cNvSpPr>
          <p:nvPr/>
        </p:nvSpPr>
        <p:spPr bwMode="auto">
          <a:xfrm flipH="1" flipV="1">
            <a:off x="1287462" y="4007942"/>
            <a:ext cx="1008881" cy="57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63" name="Rectangle 515"/>
          <p:cNvSpPr>
            <a:spLocks noChangeArrowheads="1"/>
          </p:cNvSpPr>
          <p:nvPr/>
        </p:nvSpPr>
        <p:spPr bwMode="auto">
          <a:xfrm>
            <a:off x="8633048" y="6888832"/>
            <a:ext cx="1006475" cy="14097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/>
              <a:t>F2</a:t>
            </a:r>
          </a:p>
        </p:txBody>
      </p:sp>
      <p:sp>
        <p:nvSpPr>
          <p:cNvPr id="2707" name="Line 659"/>
          <p:cNvSpPr>
            <a:spLocks noChangeShapeType="1"/>
          </p:cNvSpPr>
          <p:nvPr/>
        </p:nvSpPr>
        <p:spPr bwMode="auto">
          <a:xfrm>
            <a:off x="9713168" y="8184976"/>
            <a:ext cx="0" cy="504056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09" name="Rectangle 661"/>
          <p:cNvSpPr>
            <a:spLocks noChangeArrowheads="1"/>
          </p:cNvSpPr>
          <p:nvPr/>
        </p:nvSpPr>
        <p:spPr bwMode="auto">
          <a:xfrm>
            <a:off x="2729087" y="8905626"/>
            <a:ext cx="287337" cy="71438"/>
          </a:xfrm>
          <a:prstGeom prst="rect">
            <a:avLst/>
          </a:prstGeom>
          <a:solidFill>
            <a:srgbClr val="FF00FF"/>
          </a:solidFill>
          <a:ln w="254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11" name="Line 663"/>
          <p:cNvSpPr>
            <a:spLocks noChangeShapeType="1"/>
          </p:cNvSpPr>
          <p:nvPr/>
        </p:nvSpPr>
        <p:spPr bwMode="auto">
          <a:xfrm>
            <a:off x="2872408" y="8905057"/>
            <a:ext cx="0" cy="288032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13" name="Line 665"/>
          <p:cNvSpPr>
            <a:spLocks noChangeShapeType="1"/>
          </p:cNvSpPr>
          <p:nvPr/>
        </p:nvSpPr>
        <p:spPr bwMode="auto">
          <a:xfrm>
            <a:off x="9639152" y="8184232"/>
            <a:ext cx="7302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14" name="Text Box 666"/>
          <p:cNvSpPr txBox="1">
            <a:spLocks noChangeArrowheads="1"/>
          </p:cNvSpPr>
          <p:nvPr/>
        </p:nvSpPr>
        <p:spPr bwMode="auto">
          <a:xfrm>
            <a:off x="856184" y="4831854"/>
            <a:ext cx="5004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 smtClean="0"/>
              <a:t>FST CLK</a:t>
            </a:r>
            <a:endParaRPr lang="en-GB" sz="600"/>
          </a:p>
        </p:txBody>
      </p:sp>
      <p:sp>
        <p:nvSpPr>
          <p:cNvPr id="2715" name="Text Box 667"/>
          <p:cNvSpPr txBox="1">
            <a:spLocks noChangeArrowheads="1"/>
          </p:cNvSpPr>
          <p:nvPr/>
        </p:nvSpPr>
        <p:spPr bwMode="auto">
          <a:xfrm>
            <a:off x="9211719" y="8071519"/>
            <a:ext cx="5004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 dirty="0" smtClean="0"/>
              <a:t>FST CLK</a:t>
            </a:r>
            <a:endParaRPr lang="en-GB" sz="600" dirty="0"/>
          </a:p>
        </p:txBody>
      </p:sp>
      <p:sp>
        <p:nvSpPr>
          <p:cNvPr id="2718" name="Text Box 670"/>
          <p:cNvSpPr txBox="1">
            <a:spLocks noChangeArrowheads="1"/>
          </p:cNvSpPr>
          <p:nvPr/>
        </p:nvSpPr>
        <p:spPr bwMode="auto">
          <a:xfrm>
            <a:off x="2210346" y="9152061"/>
            <a:ext cx="14541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>
                <a:solidFill>
                  <a:srgbClr val="FF33CC"/>
                </a:solidFill>
              </a:rPr>
              <a:t>357 MHz</a:t>
            </a:r>
          </a:p>
        </p:txBody>
      </p:sp>
      <p:sp>
        <p:nvSpPr>
          <p:cNvPr id="2719" name="Rectangle 671"/>
          <p:cNvSpPr>
            <a:spLocks noChangeArrowheads="1"/>
          </p:cNvSpPr>
          <p:nvPr/>
        </p:nvSpPr>
        <p:spPr bwMode="auto">
          <a:xfrm>
            <a:off x="5681663" y="7825506"/>
            <a:ext cx="1150937" cy="71438"/>
          </a:xfrm>
          <a:prstGeom prst="rect">
            <a:avLst/>
          </a:prstGeom>
          <a:solidFill>
            <a:srgbClr val="FF0000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40" name="Text Box 692"/>
          <p:cNvSpPr txBox="1">
            <a:spLocks noChangeArrowheads="1"/>
          </p:cNvSpPr>
          <p:nvPr/>
        </p:nvSpPr>
        <p:spPr bwMode="auto">
          <a:xfrm>
            <a:off x="5968752" y="9151366"/>
            <a:ext cx="60801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dirty="0">
                <a:solidFill>
                  <a:srgbClr val="FF3300"/>
                </a:solidFill>
              </a:rPr>
              <a:t>LO</a:t>
            </a:r>
          </a:p>
        </p:txBody>
      </p:sp>
      <p:sp>
        <p:nvSpPr>
          <p:cNvPr id="2744" name="Text Box 696"/>
          <p:cNvSpPr txBox="1">
            <a:spLocks noChangeArrowheads="1"/>
          </p:cNvSpPr>
          <p:nvPr/>
        </p:nvSpPr>
        <p:spPr bwMode="auto">
          <a:xfrm>
            <a:off x="849313" y="4698504"/>
            <a:ext cx="509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AUX IN B</a:t>
            </a:r>
          </a:p>
        </p:txBody>
      </p:sp>
      <p:sp>
        <p:nvSpPr>
          <p:cNvPr id="2745" name="Text Box 697"/>
          <p:cNvSpPr txBox="1">
            <a:spLocks noChangeArrowheads="1"/>
          </p:cNvSpPr>
          <p:nvPr/>
        </p:nvSpPr>
        <p:spPr bwMode="auto">
          <a:xfrm>
            <a:off x="849313" y="4555629"/>
            <a:ext cx="509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AUX IN A</a:t>
            </a:r>
          </a:p>
        </p:txBody>
      </p:sp>
      <p:sp>
        <p:nvSpPr>
          <p:cNvPr id="2748" name="Text Box 700"/>
          <p:cNvSpPr txBox="1">
            <a:spLocks noChangeArrowheads="1"/>
          </p:cNvSpPr>
          <p:nvPr/>
        </p:nvSpPr>
        <p:spPr bwMode="auto">
          <a:xfrm>
            <a:off x="9202961" y="7795294"/>
            <a:ext cx="509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AUX IN A</a:t>
            </a:r>
          </a:p>
        </p:txBody>
      </p:sp>
      <p:sp>
        <p:nvSpPr>
          <p:cNvPr id="2749" name="Text Box 701"/>
          <p:cNvSpPr txBox="1">
            <a:spLocks noChangeArrowheads="1"/>
          </p:cNvSpPr>
          <p:nvPr/>
        </p:nvSpPr>
        <p:spPr bwMode="auto">
          <a:xfrm>
            <a:off x="9202961" y="7938169"/>
            <a:ext cx="509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AUX IN B</a:t>
            </a:r>
          </a:p>
        </p:txBody>
      </p:sp>
      <p:sp>
        <p:nvSpPr>
          <p:cNvPr id="2753" name="Text Box 705"/>
          <p:cNvSpPr txBox="1">
            <a:spLocks noChangeArrowheads="1"/>
          </p:cNvSpPr>
          <p:nvPr/>
        </p:nvSpPr>
        <p:spPr bwMode="auto">
          <a:xfrm>
            <a:off x="3633614" y="9151366"/>
            <a:ext cx="15430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dirty="0">
                <a:solidFill>
                  <a:srgbClr val="008000"/>
                </a:solidFill>
              </a:rPr>
              <a:t>2.16 MHz</a:t>
            </a:r>
          </a:p>
        </p:txBody>
      </p:sp>
      <p:sp>
        <p:nvSpPr>
          <p:cNvPr id="2755" name="Rectangle 707"/>
          <p:cNvSpPr>
            <a:spLocks noChangeArrowheads="1"/>
          </p:cNvSpPr>
          <p:nvPr/>
        </p:nvSpPr>
        <p:spPr bwMode="auto">
          <a:xfrm>
            <a:off x="4097239" y="8905428"/>
            <a:ext cx="287337" cy="71438"/>
          </a:xfrm>
          <a:prstGeom prst="rect">
            <a:avLst/>
          </a:prstGeom>
          <a:solidFill>
            <a:srgbClr val="008000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56" name="Line 708"/>
          <p:cNvSpPr>
            <a:spLocks noChangeShapeType="1"/>
          </p:cNvSpPr>
          <p:nvPr/>
        </p:nvSpPr>
        <p:spPr bwMode="auto">
          <a:xfrm>
            <a:off x="4240560" y="8977064"/>
            <a:ext cx="1141" cy="216024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61" name="Line 713"/>
          <p:cNvSpPr>
            <a:spLocks noChangeShapeType="1"/>
          </p:cNvSpPr>
          <p:nvPr/>
        </p:nvSpPr>
        <p:spPr bwMode="auto">
          <a:xfrm flipV="1">
            <a:off x="4168552" y="4800600"/>
            <a:ext cx="0" cy="4104456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62" name="Line 714"/>
          <p:cNvSpPr>
            <a:spLocks noChangeShapeType="1"/>
          </p:cNvSpPr>
          <p:nvPr/>
        </p:nvSpPr>
        <p:spPr bwMode="auto">
          <a:xfrm>
            <a:off x="9639523" y="8040960"/>
            <a:ext cx="144463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0" name="Rectangle 722"/>
          <p:cNvSpPr>
            <a:spLocks noChangeArrowheads="1"/>
          </p:cNvSpPr>
          <p:nvPr/>
        </p:nvSpPr>
        <p:spPr bwMode="auto">
          <a:xfrm>
            <a:off x="10001894" y="8617024"/>
            <a:ext cx="287338" cy="71438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73" name="Line 725"/>
          <p:cNvSpPr>
            <a:spLocks noChangeShapeType="1"/>
          </p:cNvSpPr>
          <p:nvPr/>
        </p:nvSpPr>
        <p:spPr bwMode="auto">
          <a:xfrm flipH="1">
            <a:off x="9639522" y="7896944"/>
            <a:ext cx="577702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6" name="Text Box 728"/>
          <p:cNvSpPr txBox="1">
            <a:spLocks noChangeArrowheads="1"/>
          </p:cNvSpPr>
          <p:nvPr/>
        </p:nvSpPr>
        <p:spPr bwMode="auto">
          <a:xfrm>
            <a:off x="9281120" y="9151366"/>
            <a:ext cx="16303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dirty="0">
                <a:solidFill>
                  <a:srgbClr val="C00000"/>
                </a:solidFill>
              </a:rPr>
              <a:t>TRIGGER</a:t>
            </a:r>
          </a:p>
        </p:txBody>
      </p:sp>
      <p:sp>
        <p:nvSpPr>
          <p:cNvPr id="3044" name="Rectangle 996"/>
          <p:cNvSpPr>
            <a:spLocks noChangeArrowheads="1"/>
          </p:cNvSpPr>
          <p:nvPr/>
        </p:nvSpPr>
        <p:spPr bwMode="auto">
          <a:xfrm>
            <a:off x="4672608" y="1704256"/>
            <a:ext cx="720080" cy="504056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 dirty="0"/>
              <a:t>P2</a:t>
            </a:r>
          </a:p>
        </p:txBody>
      </p:sp>
      <p:sp>
        <p:nvSpPr>
          <p:cNvPr id="3056" name="Text Box 1008"/>
          <p:cNvSpPr txBox="1">
            <a:spLocks noChangeArrowheads="1"/>
          </p:cNvSpPr>
          <p:nvPr/>
        </p:nvSpPr>
        <p:spPr bwMode="auto">
          <a:xfrm>
            <a:off x="4609388" y="2023646"/>
            <a:ext cx="27924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 dirty="0" smtClean="0"/>
              <a:t>Y1</a:t>
            </a:r>
            <a:endParaRPr lang="en-GB" sz="600" dirty="0"/>
          </a:p>
        </p:txBody>
      </p:sp>
      <p:sp>
        <p:nvSpPr>
          <p:cNvPr id="3057" name="Text Box 1009"/>
          <p:cNvSpPr txBox="1">
            <a:spLocks noChangeArrowheads="1"/>
          </p:cNvSpPr>
          <p:nvPr/>
        </p:nvSpPr>
        <p:spPr bwMode="auto">
          <a:xfrm>
            <a:off x="4600600" y="1664122"/>
            <a:ext cx="2778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 dirty="0" smtClean="0"/>
              <a:t>Y2</a:t>
            </a:r>
            <a:endParaRPr lang="en-GB" sz="600" dirty="0"/>
          </a:p>
        </p:txBody>
      </p:sp>
      <p:sp>
        <p:nvSpPr>
          <p:cNvPr id="3075" name="Line 1027"/>
          <p:cNvSpPr>
            <a:spLocks noChangeShapeType="1"/>
          </p:cNvSpPr>
          <p:nvPr/>
        </p:nvSpPr>
        <p:spPr bwMode="auto">
          <a:xfrm>
            <a:off x="1287463" y="4800104"/>
            <a:ext cx="2881089" cy="496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76" name="Line 1028"/>
          <p:cNvSpPr>
            <a:spLocks noChangeShapeType="1"/>
          </p:cNvSpPr>
          <p:nvPr/>
        </p:nvSpPr>
        <p:spPr bwMode="auto">
          <a:xfrm flipH="1" flipV="1">
            <a:off x="1287457" y="4944560"/>
            <a:ext cx="1512942" cy="55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77" name="Text Box 1029"/>
          <p:cNvSpPr txBox="1">
            <a:spLocks noChangeArrowheads="1"/>
          </p:cNvSpPr>
          <p:nvPr/>
        </p:nvSpPr>
        <p:spPr bwMode="auto">
          <a:xfrm>
            <a:off x="950913" y="3630117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1</a:t>
            </a:r>
          </a:p>
        </p:txBody>
      </p:sp>
      <p:sp>
        <p:nvSpPr>
          <p:cNvPr id="3078" name="Text Box 1030"/>
          <p:cNvSpPr txBox="1">
            <a:spLocks noChangeArrowheads="1"/>
          </p:cNvSpPr>
          <p:nvPr/>
        </p:nvSpPr>
        <p:spPr bwMode="auto">
          <a:xfrm>
            <a:off x="950913" y="3698379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2</a:t>
            </a:r>
          </a:p>
        </p:txBody>
      </p:sp>
      <p:sp>
        <p:nvSpPr>
          <p:cNvPr id="3079" name="Text Box 1031"/>
          <p:cNvSpPr txBox="1">
            <a:spLocks noChangeArrowheads="1"/>
          </p:cNvSpPr>
          <p:nvPr/>
        </p:nvSpPr>
        <p:spPr bwMode="auto">
          <a:xfrm>
            <a:off x="950913" y="3776167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3</a:t>
            </a:r>
          </a:p>
        </p:txBody>
      </p:sp>
      <p:sp>
        <p:nvSpPr>
          <p:cNvPr id="3080" name="Text Box 1032"/>
          <p:cNvSpPr txBox="1">
            <a:spLocks noChangeArrowheads="1"/>
          </p:cNvSpPr>
          <p:nvPr/>
        </p:nvSpPr>
        <p:spPr bwMode="auto">
          <a:xfrm>
            <a:off x="950913" y="3844429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4</a:t>
            </a:r>
          </a:p>
        </p:txBody>
      </p:sp>
      <p:sp>
        <p:nvSpPr>
          <p:cNvPr id="3081" name="Text Box 1033"/>
          <p:cNvSpPr txBox="1">
            <a:spLocks noChangeArrowheads="1"/>
          </p:cNvSpPr>
          <p:nvPr/>
        </p:nvSpPr>
        <p:spPr bwMode="auto">
          <a:xfrm>
            <a:off x="950913" y="3922217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5</a:t>
            </a:r>
          </a:p>
        </p:txBody>
      </p:sp>
      <p:sp>
        <p:nvSpPr>
          <p:cNvPr id="3082" name="Text Box 1034"/>
          <p:cNvSpPr txBox="1">
            <a:spLocks noChangeArrowheads="1"/>
          </p:cNvSpPr>
          <p:nvPr/>
        </p:nvSpPr>
        <p:spPr bwMode="auto">
          <a:xfrm>
            <a:off x="950913" y="3990479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6</a:t>
            </a:r>
          </a:p>
        </p:txBody>
      </p:sp>
      <p:sp>
        <p:nvSpPr>
          <p:cNvPr id="3083" name="Text Box 1035"/>
          <p:cNvSpPr txBox="1">
            <a:spLocks noChangeArrowheads="1"/>
          </p:cNvSpPr>
          <p:nvPr/>
        </p:nvSpPr>
        <p:spPr bwMode="auto">
          <a:xfrm>
            <a:off x="950913" y="4066679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7</a:t>
            </a:r>
          </a:p>
        </p:txBody>
      </p:sp>
      <p:sp>
        <p:nvSpPr>
          <p:cNvPr id="3084" name="Text Box 1036"/>
          <p:cNvSpPr txBox="1">
            <a:spLocks noChangeArrowheads="1"/>
          </p:cNvSpPr>
          <p:nvPr/>
        </p:nvSpPr>
        <p:spPr bwMode="auto">
          <a:xfrm>
            <a:off x="950913" y="4134942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8</a:t>
            </a:r>
          </a:p>
        </p:txBody>
      </p:sp>
      <p:sp>
        <p:nvSpPr>
          <p:cNvPr id="3085" name="Text Box 1037"/>
          <p:cNvSpPr txBox="1">
            <a:spLocks noChangeArrowheads="1"/>
          </p:cNvSpPr>
          <p:nvPr/>
        </p:nvSpPr>
        <p:spPr bwMode="auto">
          <a:xfrm>
            <a:off x="950913" y="4207967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9</a:t>
            </a:r>
          </a:p>
        </p:txBody>
      </p:sp>
      <p:sp>
        <p:nvSpPr>
          <p:cNvPr id="3096" name="Text Box 1048"/>
          <p:cNvSpPr txBox="1">
            <a:spLocks noChangeArrowheads="1"/>
          </p:cNvSpPr>
          <p:nvPr/>
        </p:nvSpPr>
        <p:spPr bwMode="auto">
          <a:xfrm>
            <a:off x="9304561" y="6888832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1</a:t>
            </a:r>
          </a:p>
        </p:txBody>
      </p:sp>
      <p:sp>
        <p:nvSpPr>
          <p:cNvPr id="3097" name="Text Box 1049"/>
          <p:cNvSpPr txBox="1">
            <a:spLocks noChangeArrowheads="1"/>
          </p:cNvSpPr>
          <p:nvPr/>
        </p:nvSpPr>
        <p:spPr bwMode="auto">
          <a:xfrm>
            <a:off x="9304561" y="6957094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2</a:t>
            </a:r>
          </a:p>
        </p:txBody>
      </p:sp>
      <p:sp>
        <p:nvSpPr>
          <p:cNvPr id="3098" name="Text Box 1050"/>
          <p:cNvSpPr txBox="1">
            <a:spLocks noChangeArrowheads="1"/>
          </p:cNvSpPr>
          <p:nvPr/>
        </p:nvSpPr>
        <p:spPr bwMode="auto">
          <a:xfrm>
            <a:off x="9304561" y="7034882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3</a:t>
            </a:r>
          </a:p>
        </p:txBody>
      </p:sp>
      <p:sp>
        <p:nvSpPr>
          <p:cNvPr id="3099" name="Text Box 1051"/>
          <p:cNvSpPr txBox="1">
            <a:spLocks noChangeArrowheads="1"/>
          </p:cNvSpPr>
          <p:nvPr/>
        </p:nvSpPr>
        <p:spPr bwMode="auto">
          <a:xfrm>
            <a:off x="9304561" y="7103144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4</a:t>
            </a:r>
          </a:p>
        </p:txBody>
      </p:sp>
      <p:sp>
        <p:nvSpPr>
          <p:cNvPr id="3100" name="Text Box 1052"/>
          <p:cNvSpPr txBox="1">
            <a:spLocks noChangeArrowheads="1"/>
          </p:cNvSpPr>
          <p:nvPr/>
        </p:nvSpPr>
        <p:spPr bwMode="auto">
          <a:xfrm>
            <a:off x="9304561" y="7180932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5</a:t>
            </a:r>
          </a:p>
        </p:txBody>
      </p:sp>
      <p:sp>
        <p:nvSpPr>
          <p:cNvPr id="3101" name="Text Box 1053"/>
          <p:cNvSpPr txBox="1">
            <a:spLocks noChangeArrowheads="1"/>
          </p:cNvSpPr>
          <p:nvPr/>
        </p:nvSpPr>
        <p:spPr bwMode="auto">
          <a:xfrm>
            <a:off x="9304561" y="7249194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6</a:t>
            </a:r>
          </a:p>
        </p:txBody>
      </p:sp>
      <p:sp>
        <p:nvSpPr>
          <p:cNvPr id="3102" name="Text Box 1054"/>
          <p:cNvSpPr txBox="1">
            <a:spLocks noChangeArrowheads="1"/>
          </p:cNvSpPr>
          <p:nvPr/>
        </p:nvSpPr>
        <p:spPr bwMode="auto">
          <a:xfrm>
            <a:off x="9304561" y="7325394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7</a:t>
            </a:r>
          </a:p>
        </p:txBody>
      </p:sp>
      <p:sp>
        <p:nvSpPr>
          <p:cNvPr id="3103" name="Text Box 1055"/>
          <p:cNvSpPr txBox="1">
            <a:spLocks noChangeArrowheads="1"/>
          </p:cNvSpPr>
          <p:nvPr/>
        </p:nvSpPr>
        <p:spPr bwMode="auto">
          <a:xfrm>
            <a:off x="9304561" y="7393657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8</a:t>
            </a:r>
          </a:p>
        </p:txBody>
      </p:sp>
      <p:sp>
        <p:nvSpPr>
          <p:cNvPr id="3104" name="Text Box 1056"/>
          <p:cNvSpPr txBox="1">
            <a:spLocks noChangeArrowheads="1"/>
          </p:cNvSpPr>
          <p:nvPr/>
        </p:nvSpPr>
        <p:spPr bwMode="auto">
          <a:xfrm>
            <a:off x="9304561" y="7466682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9</a:t>
            </a:r>
          </a:p>
        </p:txBody>
      </p:sp>
      <p:sp>
        <p:nvSpPr>
          <p:cNvPr id="3232" name="Rectangle 1184"/>
          <p:cNvSpPr>
            <a:spLocks noChangeArrowheads="1"/>
          </p:cNvSpPr>
          <p:nvPr/>
        </p:nvSpPr>
        <p:spPr bwMode="auto">
          <a:xfrm>
            <a:off x="1280989" y="3360440"/>
            <a:ext cx="2167483" cy="144910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43" name="Line 1195"/>
          <p:cNvSpPr>
            <a:spLocks noChangeShapeType="1"/>
          </p:cNvSpPr>
          <p:nvPr/>
        </p:nvSpPr>
        <p:spPr bwMode="auto">
          <a:xfrm flipH="1">
            <a:off x="5752728" y="6817120"/>
            <a:ext cx="372" cy="107982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4" name="Line 1196"/>
          <p:cNvSpPr>
            <a:spLocks noChangeShapeType="1"/>
          </p:cNvSpPr>
          <p:nvPr/>
        </p:nvSpPr>
        <p:spPr bwMode="auto">
          <a:xfrm>
            <a:off x="5895975" y="6817120"/>
            <a:ext cx="769" cy="107982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8" name="Line 1200"/>
          <p:cNvSpPr>
            <a:spLocks noChangeShapeType="1"/>
          </p:cNvSpPr>
          <p:nvPr/>
        </p:nvSpPr>
        <p:spPr bwMode="auto">
          <a:xfrm>
            <a:off x="6184776" y="7681440"/>
            <a:ext cx="1017" cy="14349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51" name="Line 1203"/>
          <p:cNvSpPr>
            <a:spLocks noChangeShapeType="1"/>
          </p:cNvSpPr>
          <p:nvPr/>
        </p:nvSpPr>
        <p:spPr bwMode="auto">
          <a:xfrm>
            <a:off x="6184776" y="6600800"/>
            <a:ext cx="0" cy="122413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53" name="AutoShape 1205"/>
          <p:cNvSpPr>
            <a:spLocks noChangeArrowheads="1"/>
          </p:cNvSpPr>
          <p:nvPr/>
        </p:nvSpPr>
        <p:spPr bwMode="auto">
          <a:xfrm flipV="1">
            <a:off x="5826125" y="7393085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54" name="AutoShape 1206"/>
          <p:cNvSpPr>
            <a:spLocks noChangeArrowheads="1"/>
          </p:cNvSpPr>
          <p:nvPr/>
        </p:nvSpPr>
        <p:spPr bwMode="auto">
          <a:xfrm flipV="1">
            <a:off x="5970588" y="7248623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55" name="AutoShape 1207"/>
          <p:cNvSpPr>
            <a:spLocks noChangeArrowheads="1"/>
          </p:cNvSpPr>
          <p:nvPr/>
        </p:nvSpPr>
        <p:spPr bwMode="auto">
          <a:xfrm flipV="1">
            <a:off x="6115050" y="7105748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59" name="AutoShape 1211"/>
          <p:cNvSpPr>
            <a:spLocks noChangeArrowheads="1"/>
          </p:cNvSpPr>
          <p:nvPr/>
        </p:nvSpPr>
        <p:spPr bwMode="auto">
          <a:xfrm flipV="1">
            <a:off x="5681663" y="7535960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74" name="Line 1226"/>
          <p:cNvSpPr>
            <a:spLocks noChangeShapeType="1"/>
          </p:cNvSpPr>
          <p:nvPr/>
        </p:nvSpPr>
        <p:spPr bwMode="auto">
          <a:xfrm>
            <a:off x="6184900" y="717718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75" name="Oval 1227"/>
          <p:cNvSpPr>
            <a:spLocks noChangeArrowheads="1"/>
          </p:cNvSpPr>
          <p:nvPr/>
        </p:nvSpPr>
        <p:spPr bwMode="auto">
          <a:xfrm>
            <a:off x="6977063" y="7104160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76" name="Freeform 1228"/>
          <p:cNvSpPr>
            <a:spLocks/>
          </p:cNvSpPr>
          <p:nvPr/>
        </p:nvSpPr>
        <p:spPr bwMode="auto">
          <a:xfrm>
            <a:off x="7015163" y="7139085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77" name="Line 1229"/>
          <p:cNvSpPr>
            <a:spLocks noChangeShapeType="1"/>
          </p:cNvSpPr>
          <p:nvPr/>
        </p:nvSpPr>
        <p:spPr bwMode="auto">
          <a:xfrm>
            <a:off x="6040438" y="732164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78" name="Oval 1230"/>
          <p:cNvSpPr>
            <a:spLocks noChangeArrowheads="1"/>
          </p:cNvSpPr>
          <p:nvPr/>
        </p:nvSpPr>
        <p:spPr bwMode="auto">
          <a:xfrm>
            <a:off x="6977063" y="7248623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79" name="Freeform 1231"/>
          <p:cNvSpPr>
            <a:spLocks/>
          </p:cNvSpPr>
          <p:nvPr/>
        </p:nvSpPr>
        <p:spPr bwMode="auto">
          <a:xfrm>
            <a:off x="7015163" y="7283548"/>
            <a:ext cx="71437" cy="71437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1" name="Oval 1233"/>
          <p:cNvSpPr>
            <a:spLocks noChangeArrowheads="1"/>
          </p:cNvSpPr>
          <p:nvPr/>
        </p:nvSpPr>
        <p:spPr bwMode="auto">
          <a:xfrm>
            <a:off x="6977063" y="7391498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82" name="Freeform 1234"/>
          <p:cNvSpPr>
            <a:spLocks/>
          </p:cNvSpPr>
          <p:nvPr/>
        </p:nvSpPr>
        <p:spPr bwMode="auto">
          <a:xfrm>
            <a:off x="7015163" y="7426423"/>
            <a:ext cx="71437" cy="71437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" name="Line 1235"/>
          <p:cNvSpPr>
            <a:spLocks noChangeShapeType="1"/>
          </p:cNvSpPr>
          <p:nvPr/>
        </p:nvSpPr>
        <p:spPr bwMode="auto">
          <a:xfrm>
            <a:off x="5753100" y="7608985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4" name="Oval 1236"/>
          <p:cNvSpPr>
            <a:spLocks noChangeArrowheads="1"/>
          </p:cNvSpPr>
          <p:nvPr/>
        </p:nvSpPr>
        <p:spPr bwMode="auto">
          <a:xfrm>
            <a:off x="6977063" y="7535960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85" name="Freeform 1237"/>
          <p:cNvSpPr>
            <a:spLocks/>
          </p:cNvSpPr>
          <p:nvPr/>
        </p:nvSpPr>
        <p:spPr bwMode="auto">
          <a:xfrm>
            <a:off x="7015163" y="7570885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" name="Line 1238"/>
          <p:cNvSpPr>
            <a:spLocks noChangeShapeType="1"/>
          </p:cNvSpPr>
          <p:nvPr/>
        </p:nvSpPr>
        <p:spPr bwMode="auto">
          <a:xfrm>
            <a:off x="5897563" y="746611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36" name="Text Box 1288"/>
          <p:cNvSpPr txBox="1">
            <a:spLocks noChangeArrowheads="1"/>
          </p:cNvSpPr>
          <p:nvPr/>
        </p:nvSpPr>
        <p:spPr bwMode="auto">
          <a:xfrm>
            <a:off x="5580063" y="6312768"/>
            <a:ext cx="350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3354" name="Text Box 1306"/>
          <p:cNvSpPr txBox="1">
            <a:spLocks noChangeArrowheads="1"/>
          </p:cNvSpPr>
          <p:nvPr/>
        </p:nvSpPr>
        <p:spPr bwMode="auto">
          <a:xfrm>
            <a:off x="5724525" y="6312768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3358" name="Text Box 1310"/>
          <p:cNvSpPr txBox="1">
            <a:spLocks noChangeArrowheads="1"/>
          </p:cNvSpPr>
          <p:nvPr/>
        </p:nvSpPr>
        <p:spPr bwMode="auto">
          <a:xfrm>
            <a:off x="6013450" y="6312768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3409" name="Rectangle 1361"/>
          <p:cNvSpPr>
            <a:spLocks noChangeArrowheads="1"/>
          </p:cNvSpPr>
          <p:nvPr/>
        </p:nvSpPr>
        <p:spPr bwMode="auto">
          <a:xfrm>
            <a:off x="5680075" y="6404994"/>
            <a:ext cx="1152773" cy="1530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11" name="Oval 1363"/>
          <p:cNvSpPr>
            <a:spLocks noChangeArrowheads="1"/>
          </p:cNvSpPr>
          <p:nvPr/>
        </p:nvSpPr>
        <p:spPr bwMode="auto">
          <a:xfrm rot="5400000">
            <a:off x="9425136" y="6599906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12" name="Freeform 1364"/>
          <p:cNvSpPr>
            <a:spLocks/>
          </p:cNvSpPr>
          <p:nvPr/>
        </p:nvSpPr>
        <p:spPr bwMode="auto">
          <a:xfrm>
            <a:off x="9464373" y="6634831"/>
            <a:ext cx="71438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28" name="Rectangle 1380"/>
          <p:cNvSpPr>
            <a:spLocks noChangeArrowheads="1"/>
          </p:cNvSpPr>
          <p:nvPr/>
        </p:nvSpPr>
        <p:spPr bwMode="auto">
          <a:xfrm>
            <a:off x="8931622" y="191765"/>
            <a:ext cx="576263" cy="319088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/>
              <a:t>S1</a:t>
            </a:r>
          </a:p>
        </p:txBody>
      </p:sp>
      <p:sp>
        <p:nvSpPr>
          <p:cNvPr id="3437" name="Text Box 1389"/>
          <p:cNvSpPr txBox="1">
            <a:spLocks noChangeArrowheads="1"/>
          </p:cNvSpPr>
          <p:nvPr/>
        </p:nvSpPr>
        <p:spPr bwMode="auto">
          <a:xfrm>
            <a:off x="8849072" y="152078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1279525"/>
            <a:r>
              <a:rPr lang="en-GB" sz="600"/>
              <a:t>1</a:t>
            </a:r>
          </a:p>
        </p:txBody>
      </p:sp>
      <p:sp>
        <p:nvSpPr>
          <p:cNvPr id="3438" name="Text Box 1390"/>
          <p:cNvSpPr txBox="1">
            <a:spLocks noChangeArrowheads="1"/>
          </p:cNvSpPr>
          <p:nvPr/>
        </p:nvSpPr>
        <p:spPr bwMode="auto">
          <a:xfrm>
            <a:off x="8849072" y="223515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2</a:t>
            </a:r>
          </a:p>
        </p:txBody>
      </p:sp>
      <p:sp>
        <p:nvSpPr>
          <p:cNvPr id="3439" name="Text Box 1391"/>
          <p:cNvSpPr txBox="1">
            <a:spLocks noChangeArrowheads="1"/>
          </p:cNvSpPr>
          <p:nvPr/>
        </p:nvSpPr>
        <p:spPr bwMode="auto">
          <a:xfrm>
            <a:off x="8849072" y="294953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3</a:t>
            </a:r>
          </a:p>
        </p:txBody>
      </p:sp>
      <p:sp>
        <p:nvSpPr>
          <p:cNvPr id="3440" name="Text Box 1392"/>
          <p:cNvSpPr txBox="1">
            <a:spLocks noChangeArrowheads="1"/>
          </p:cNvSpPr>
          <p:nvPr/>
        </p:nvSpPr>
        <p:spPr bwMode="auto">
          <a:xfrm>
            <a:off x="8849072" y="367978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4</a:t>
            </a:r>
          </a:p>
        </p:txBody>
      </p:sp>
      <p:sp>
        <p:nvSpPr>
          <p:cNvPr id="3442" name="Line 1394"/>
          <p:cNvSpPr>
            <a:spLocks noChangeShapeType="1"/>
          </p:cNvSpPr>
          <p:nvPr/>
        </p:nvSpPr>
        <p:spPr bwMode="auto">
          <a:xfrm>
            <a:off x="7984976" y="480120"/>
            <a:ext cx="936104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46" name="Line 1398"/>
          <p:cNvSpPr>
            <a:spLocks noChangeShapeType="1"/>
          </p:cNvSpPr>
          <p:nvPr/>
        </p:nvSpPr>
        <p:spPr bwMode="auto">
          <a:xfrm flipV="1">
            <a:off x="5608712" y="336104"/>
            <a:ext cx="3312368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51" name="Text Box 1403"/>
          <p:cNvSpPr txBox="1">
            <a:spLocks noChangeArrowheads="1"/>
          </p:cNvSpPr>
          <p:nvPr/>
        </p:nvSpPr>
        <p:spPr bwMode="auto">
          <a:xfrm>
            <a:off x="941388" y="4400054"/>
            <a:ext cx="4191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RS232</a:t>
            </a:r>
          </a:p>
        </p:txBody>
      </p:sp>
      <p:sp>
        <p:nvSpPr>
          <p:cNvPr id="3452" name="Line 1404"/>
          <p:cNvSpPr>
            <a:spLocks noChangeShapeType="1"/>
          </p:cNvSpPr>
          <p:nvPr/>
        </p:nvSpPr>
        <p:spPr bwMode="auto">
          <a:xfrm flipH="1">
            <a:off x="1288232" y="4512568"/>
            <a:ext cx="6696744" cy="199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53" name="Line 1405"/>
          <p:cNvSpPr>
            <a:spLocks noChangeShapeType="1"/>
          </p:cNvSpPr>
          <p:nvPr/>
        </p:nvSpPr>
        <p:spPr bwMode="auto">
          <a:xfrm flipH="1">
            <a:off x="7984976" y="480120"/>
            <a:ext cx="0" cy="4032448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57" name="Rectangle 1409"/>
          <p:cNvSpPr>
            <a:spLocks noChangeArrowheads="1"/>
          </p:cNvSpPr>
          <p:nvPr/>
        </p:nvSpPr>
        <p:spPr bwMode="auto">
          <a:xfrm>
            <a:off x="5394524" y="1848272"/>
            <a:ext cx="430212" cy="216346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59" name="Text Box 1411"/>
          <p:cNvSpPr txBox="1">
            <a:spLocks noChangeArrowheads="1"/>
          </p:cNvSpPr>
          <p:nvPr/>
        </p:nvSpPr>
        <p:spPr bwMode="auto">
          <a:xfrm>
            <a:off x="5387362" y="1804143"/>
            <a:ext cx="5022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1279525"/>
            <a:r>
              <a:rPr lang="en-GB" sz="1400" dirty="0">
                <a:solidFill>
                  <a:schemeClr val="bg1"/>
                </a:solidFill>
              </a:rPr>
              <a:t>M2</a:t>
            </a:r>
          </a:p>
        </p:txBody>
      </p:sp>
      <p:sp>
        <p:nvSpPr>
          <p:cNvPr id="3463" name="Line 1415"/>
          <p:cNvSpPr>
            <a:spLocks noChangeShapeType="1"/>
          </p:cNvSpPr>
          <p:nvPr/>
        </p:nvSpPr>
        <p:spPr bwMode="auto">
          <a:xfrm>
            <a:off x="5608712" y="336104"/>
            <a:ext cx="0" cy="1512168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71" name="Text Box 1423"/>
          <p:cNvSpPr txBox="1">
            <a:spLocks noChangeArrowheads="1"/>
          </p:cNvSpPr>
          <p:nvPr/>
        </p:nvSpPr>
        <p:spPr bwMode="auto">
          <a:xfrm>
            <a:off x="9295036" y="7639719"/>
            <a:ext cx="4191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RS232</a:t>
            </a:r>
          </a:p>
        </p:txBody>
      </p:sp>
      <p:sp>
        <p:nvSpPr>
          <p:cNvPr id="3477" name="Line 1429"/>
          <p:cNvSpPr>
            <a:spLocks noChangeShapeType="1"/>
          </p:cNvSpPr>
          <p:nvPr/>
        </p:nvSpPr>
        <p:spPr bwMode="auto">
          <a:xfrm>
            <a:off x="9507885" y="364232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78" name="Text Box 1430"/>
          <p:cNvSpPr txBox="1">
            <a:spLocks noChangeArrowheads="1"/>
          </p:cNvSpPr>
          <p:nvPr/>
        </p:nvSpPr>
        <p:spPr bwMode="auto">
          <a:xfrm>
            <a:off x="9830147" y="265807"/>
            <a:ext cx="614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800"/>
              <a:t>ATF local</a:t>
            </a:r>
          </a:p>
        </p:txBody>
      </p:sp>
      <p:sp>
        <p:nvSpPr>
          <p:cNvPr id="4119" name="laptop"/>
          <p:cNvSpPr>
            <a:spLocks noEditPoints="1" noChangeArrowheads="1"/>
          </p:cNvSpPr>
          <p:nvPr/>
        </p:nvSpPr>
        <p:spPr bwMode="auto">
          <a:xfrm>
            <a:off x="7624936" y="6456784"/>
            <a:ext cx="576064" cy="432048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defTabSz="1279525"/>
            <a:endParaRPr lang="en-GB" sz="900" dirty="0"/>
          </a:p>
        </p:txBody>
      </p:sp>
      <p:sp>
        <p:nvSpPr>
          <p:cNvPr id="4278" name="Text Box 2230"/>
          <p:cNvSpPr txBox="1">
            <a:spLocks noChangeArrowheads="1"/>
          </p:cNvSpPr>
          <p:nvPr/>
        </p:nvSpPr>
        <p:spPr bwMode="auto">
          <a:xfrm>
            <a:off x="208112" y="5088632"/>
            <a:ext cx="10477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dirty="0"/>
              <a:t>tunnel</a:t>
            </a:r>
          </a:p>
        </p:txBody>
      </p:sp>
      <p:sp>
        <p:nvSpPr>
          <p:cNvPr id="4279" name="Text Box 2231"/>
          <p:cNvSpPr txBox="1">
            <a:spLocks noChangeArrowheads="1"/>
          </p:cNvSpPr>
          <p:nvPr/>
        </p:nvSpPr>
        <p:spPr bwMode="auto">
          <a:xfrm>
            <a:off x="202878" y="5767685"/>
            <a:ext cx="19494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dirty="0"/>
              <a:t>control room</a:t>
            </a:r>
          </a:p>
        </p:txBody>
      </p:sp>
      <p:sp>
        <p:nvSpPr>
          <p:cNvPr id="496" name="Line 1394"/>
          <p:cNvSpPr>
            <a:spLocks noChangeShapeType="1"/>
          </p:cNvSpPr>
          <p:nvPr/>
        </p:nvSpPr>
        <p:spPr bwMode="auto">
          <a:xfrm>
            <a:off x="9641160" y="7752928"/>
            <a:ext cx="1080120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312" name="Straight Connector 311"/>
          <p:cNvCxnSpPr/>
          <p:nvPr/>
        </p:nvCxnSpPr>
        <p:spPr bwMode="auto">
          <a:xfrm rot="10800000">
            <a:off x="2152328" y="768152"/>
            <a:ext cx="223224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/>
          <p:cNvCxnSpPr/>
          <p:nvPr/>
        </p:nvCxnSpPr>
        <p:spPr bwMode="auto">
          <a:xfrm rot="10800000">
            <a:off x="3088432" y="1056184"/>
            <a:ext cx="12961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 rot="10800000">
            <a:off x="1216224" y="696144"/>
            <a:ext cx="36004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2" name="Line 1314"/>
          <p:cNvSpPr>
            <a:spLocks noChangeShapeType="1"/>
          </p:cNvSpPr>
          <p:nvPr/>
        </p:nvSpPr>
        <p:spPr bwMode="auto">
          <a:xfrm flipV="1">
            <a:off x="784176" y="3216199"/>
            <a:ext cx="4968552" cy="2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3" name="Line 1314"/>
          <p:cNvSpPr>
            <a:spLocks noChangeShapeType="1"/>
          </p:cNvSpPr>
          <p:nvPr/>
        </p:nvSpPr>
        <p:spPr bwMode="auto">
          <a:xfrm>
            <a:off x="784176" y="2208313"/>
            <a:ext cx="0" cy="1008111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5" name="Line 1314"/>
          <p:cNvSpPr>
            <a:spLocks noChangeShapeType="1"/>
          </p:cNvSpPr>
          <p:nvPr/>
        </p:nvSpPr>
        <p:spPr bwMode="auto">
          <a:xfrm flipV="1">
            <a:off x="1720280" y="3072408"/>
            <a:ext cx="4176464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6" name="Line 1314"/>
          <p:cNvSpPr>
            <a:spLocks noChangeShapeType="1"/>
          </p:cNvSpPr>
          <p:nvPr/>
        </p:nvSpPr>
        <p:spPr bwMode="auto">
          <a:xfrm flipV="1">
            <a:off x="2648000" y="2928392"/>
            <a:ext cx="339276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29" name="Line 486"/>
          <p:cNvSpPr>
            <a:spLocks noChangeShapeType="1"/>
          </p:cNvSpPr>
          <p:nvPr/>
        </p:nvSpPr>
        <p:spPr bwMode="auto">
          <a:xfrm flipH="1">
            <a:off x="1216224" y="1920280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30" name="Line 489"/>
          <p:cNvSpPr>
            <a:spLocks noChangeShapeType="1"/>
          </p:cNvSpPr>
          <p:nvPr/>
        </p:nvSpPr>
        <p:spPr bwMode="auto">
          <a:xfrm flipH="1">
            <a:off x="1216224" y="1920280"/>
            <a:ext cx="288032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0" name="Line 489"/>
          <p:cNvSpPr>
            <a:spLocks noChangeShapeType="1"/>
          </p:cNvSpPr>
          <p:nvPr/>
        </p:nvSpPr>
        <p:spPr bwMode="auto">
          <a:xfrm flipH="1">
            <a:off x="2224336" y="1920280"/>
            <a:ext cx="21602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2" name="Line 489"/>
          <p:cNvSpPr>
            <a:spLocks noChangeShapeType="1"/>
          </p:cNvSpPr>
          <p:nvPr/>
        </p:nvSpPr>
        <p:spPr bwMode="auto">
          <a:xfrm flipH="1">
            <a:off x="3160440" y="1920280"/>
            <a:ext cx="21602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4" name="Line 486"/>
          <p:cNvSpPr>
            <a:spLocks noChangeShapeType="1"/>
          </p:cNvSpPr>
          <p:nvPr/>
        </p:nvSpPr>
        <p:spPr bwMode="auto">
          <a:xfrm flipH="1" flipV="1">
            <a:off x="2296344" y="2136304"/>
            <a:ext cx="0" cy="1872208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5" name="Line 486"/>
          <p:cNvSpPr>
            <a:spLocks noChangeShapeType="1"/>
          </p:cNvSpPr>
          <p:nvPr/>
        </p:nvSpPr>
        <p:spPr bwMode="auto">
          <a:xfrm flipH="1" flipV="1">
            <a:off x="3232448" y="2136304"/>
            <a:ext cx="0" cy="2088232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7" name="Line 486"/>
          <p:cNvSpPr>
            <a:spLocks noChangeShapeType="1"/>
          </p:cNvSpPr>
          <p:nvPr/>
        </p:nvSpPr>
        <p:spPr bwMode="auto">
          <a:xfrm flipH="1" flipV="1">
            <a:off x="1360240" y="2136304"/>
            <a:ext cx="0" cy="1656184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1" name="Line 486"/>
          <p:cNvSpPr>
            <a:spLocks noChangeShapeType="1"/>
          </p:cNvSpPr>
          <p:nvPr/>
        </p:nvSpPr>
        <p:spPr bwMode="auto">
          <a:xfrm flipH="1" flipV="1">
            <a:off x="9713168" y="5304656"/>
            <a:ext cx="0" cy="1728192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2" name="Line 486"/>
          <p:cNvSpPr>
            <a:spLocks noChangeShapeType="1"/>
          </p:cNvSpPr>
          <p:nvPr/>
        </p:nvSpPr>
        <p:spPr bwMode="auto">
          <a:xfrm flipH="1" flipV="1">
            <a:off x="9639399" y="7032151"/>
            <a:ext cx="73769" cy="696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4" name="Line 489"/>
          <p:cNvSpPr>
            <a:spLocks noChangeShapeType="1"/>
          </p:cNvSpPr>
          <p:nvPr/>
        </p:nvSpPr>
        <p:spPr bwMode="auto">
          <a:xfrm flipH="1" flipV="1">
            <a:off x="2440360" y="1920280"/>
            <a:ext cx="0" cy="216024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5" name="Line 489"/>
          <p:cNvSpPr>
            <a:spLocks noChangeShapeType="1"/>
          </p:cNvSpPr>
          <p:nvPr/>
        </p:nvSpPr>
        <p:spPr bwMode="auto">
          <a:xfrm flipH="1" flipV="1">
            <a:off x="3376464" y="1920280"/>
            <a:ext cx="0" cy="237626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8" name="Line 489"/>
          <p:cNvSpPr>
            <a:spLocks noChangeShapeType="1"/>
          </p:cNvSpPr>
          <p:nvPr/>
        </p:nvSpPr>
        <p:spPr bwMode="auto">
          <a:xfrm flipH="1" flipV="1">
            <a:off x="9857184" y="5088632"/>
            <a:ext cx="0" cy="201622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63" name="Line 489"/>
          <p:cNvSpPr>
            <a:spLocks noChangeShapeType="1"/>
          </p:cNvSpPr>
          <p:nvPr/>
        </p:nvSpPr>
        <p:spPr bwMode="auto">
          <a:xfrm flipH="1" flipV="1">
            <a:off x="1495872" y="1920280"/>
            <a:ext cx="8384" cy="1944216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13" name="AutoShape 1165"/>
          <p:cNvSpPr>
            <a:spLocks noChangeArrowheads="1"/>
          </p:cNvSpPr>
          <p:nvPr/>
        </p:nvSpPr>
        <p:spPr bwMode="auto">
          <a:xfrm>
            <a:off x="1288680" y="3360887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8" name="AutoShape 1165"/>
          <p:cNvSpPr>
            <a:spLocks noChangeArrowheads="1"/>
          </p:cNvSpPr>
          <p:nvPr/>
        </p:nvSpPr>
        <p:spPr bwMode="auto">
          <a:xfrm>
            <a:off x="1432696" y="3361334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0" name="AutoShape 1165"/>
          <p:cNvSpPr>
            <a:spLocks noChangeArrowheads="1"/>
          </p:cNvSpPr>
          <p:nvPr/>
        </p:nvSpPr>
        <p:spPr bwMode="auto">
          <a:xfrm>
            <a:off x="2225477" y="3360887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6" name="Rectangle 1184"/>
          <p:cNvSpPr>
            <a:spLocks noChangeArrowheads="1"/>
          </p:cNvSpPr>
          <p:nvPr/>
        </p:nvSpPr>
        <p:spPr bwMode="auto">
          <a:xfrm>
            <a:off x="9651249" y="6600800"/>
            <a:ext cx="2294168" cy="143122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8" name="AutoShape 1165"/>
          <p:cNvSpPr>
            <a:spLocks noChangeArrowheads="1"/>
          </p:cNvSpPr>
          <p:nvPr/>
        </p:nvSpPr>
        <p:spPr bwMode="auto">
          <a:xfrm>
            <a:off x="3160440" y="3360887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9" name="AutoShape 1165"/>
          <p:cNvSpPr>
            <a:spLocks noChangeArrowheads="1"/>
          </p:cNvSpPr>
          <p:nvPr/>
        </p:nvSpPr>
        <p:spPr bwMode="auto">
          <a:xfrm>
            <a:off x="3304456" y="3360887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1" name="AutoShape 1165"/>
          <p:cNvSpPr>
            <a:spLocks noChangeArrowheads="1"/>
          </p:cNvSpPr>
          <p:nvPr/>
        </p:nvSpPr>
        <p:spPr bwMode="auto">
          <a:xfrm>
            <a:off x="9651249" y="6599906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2" name="AutoShape 1165"/>
          <p:cNvSpPr>
            <a:spLocks noChangeArrowheads="1"/>
          </p:cNvSpPr>
          <p:nvPr/>
        </p:nvSpPr>
        <p:spPr bwMode="auto">
          <a:xfrm>
            <a:off x="9795265" y="6599906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" name="AutoShape 1165"/>
          <p:cNvSpPr>
            <a:spLocks noChangeArrowheads="1"/>
          </p:cNvSpPr>
          <p:nvPr/>
        </p:nvSpPr>
        <p:spPr bwMode="auto">
          <a:xfrm>
            <a:off x="2369493" y="3360887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90" name="Line 486"/>
          <p:cNvSpPr>
            <a:spLocks noChangeShapeType="1"/>
          </p:cNvSpPr>
          <p:nvPr/>
        </p:nvSpPr>
        <p:spPr bwMode="auto">
          <a:xfrm flipH="1">
            <a:off x="1288232" y="2136304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99" name="Line 486"/>
          <p:cNvSpPr>
            <a:spLocks noChangeShapeType="1"/>
          </p:cNvSpPr>
          <p:nvPr/>
        </p:nvSpPr>
        <p:spPr bwMode="auto">
          <a:xfrm flipH="1">
            <a:off x="2152328" y="2136304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08" name="Line 486"/>
          <p:cNvSpPr>
            <a:spLocks noChangeShapeType="1"/>
          </p:cNvSpPr>
          <p:nvPr/>
        </p:nvSpPr>
        <p:spPr bwMode="auto">
          <a:xfrm flipH="1">
            <a:off x="2224336" y="2136304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7" name="Line 486"/>
          <p:cNvSpPr>
            <a:spLocks noChangeShapeType="1"/>
          </p:cNvSpPr>
          <p:nvPr/>
        </p:nvSpPr>
        <p:spPr bwMode="auto">
          <a:xfrm flipH="1">
            <a:off x="3160440" y="2136304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8" name="Line 489"/>
          <p:cNvSpPr>
            <a:spLocks noChangeShapeType="1"/>
          </p:cNvSpPr>
          <p:nvPr/>
        </p:nvSpPr>
        <p:spPr bwMode="auto">
          <a:xfrm flipH="1">
            <a:off x="2152328" y="1920280"/>
            <a:ext cx="21602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724" name="Straight Connector 723"/>
          <p:cNvCxnSpPr/>
          <p:nvPr/>
        </p:nvCxnSpPr>
        <p:spPr bwMode="auto">
          <a:xfrm rot="10800000">
            <a:off x="2656384" y="1560241"/>
            <a:ext cx="115212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8" name="Straight Connector 727"/>
          <p:cNvCxnSpPr/>
          <p:nvPr/>
        </p:nvCxnSpPr>
        <p:spPr bwMode="auto">
          <a:xfrm rot="10800000">
            <a:off x="1720280" y="1272208"/>
            <a:ext cx="208823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9" name="Straight Connector 728"/>
          <p:cNvCxnSpPr/>
          <p:nvPr/>
        </p:nvCxnSpPr>
        <p:spPr bwMode="auto">
          <a:xfrm rot="10800000">
            <a:off x="784176" y="1200200"/>
            <a:ext cx="3456384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5" name="Straight Connector 764"/>
          <p:cNvCxnSpPr/>
          <p:nvPr/>
        </p:nvCxnSpPr>
        <p:spPr bwMode="auto">
          <a:xfrm rot="5400000">
            <a:off x="1648272" y="1272208"/>
            <a:ext cx="1008112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6" name="Straight Connector 765"/>
          <p:cNvCxnSpPr/>
          <p:nvPr/>
        </p:nvCxnSpPr>
        <p:spPr bwMode="auto">
          <a:xfrm rot="5400000">
            <a:off x="2692388" y="1452228"/>
            <a:ext cx="79208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91" name="Group 690"/>
          <p:cNvGrpSpPr/>
          <p:nvPr/>
        </p:nvGrpSpPr>
        <p:grpSpPr>
          <a:xfrm>
            <a:off x="1576264" y="1592114"/>
            <a:ext cx="720080" cy="688206"/>
            <a:chOff x="3813746" y="3519760"/>
            <a:chExt cx="720080" cy="688206"/>
          </a:xfrm>
        </p:grpSpPr>
        <p:sp>
          <p:nvSpPr>
            <p:cNvPr id="692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7</a:t>
              </a:r>
              <a:endParaRPr lang="en-GB" dirty="0"/>
            </a:p>
          </p:txBody>
        </p:sp>
        <p:sp>
          <p:nvSpPr>
            <p:cNvPr id="693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694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695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696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697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grpSp>
        <p:nvGrpSpPr>
          <p:cNvPr id="380" name="Group 379"/>
          <p:cNvGrpSpPr/>
          <p:nvPr/>
        </p:nvGrpSpPr>
        <p:grpSpPr>
          <a:xfrm>
            <a:off x="640160" y="1560240"/>
            <a:ext cx="720080" cy="688206"/>
            <a:chOff x="3813746" y="3519760"/>
            <a:chExt cx="720080" cy="688206"/>
          </a:xfrm>
        </p:grpSpPr>
        <p:sp>
          <p:nvSpPr>
            <p:cNvPr id="381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5</a:t>
              </a:r>
              <a:endParaRPr lang="en-GB" dirty="0"/>
            </a:p>
          </p:txBody>
        </p:sp>
        <p:sp>
          <p:nvSpPr>
            <p:cNvPr id="382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383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384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385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386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grpSp>
        <p:nvGrpSpPr>
          <p:cNvPr id="700" name="Group 699"/>
          <p:cNvGrpSpPr/>
          <p:nvPr/>
        </p:nvGrpSpPr>
        <p:grpSpPr>
          <a:xfrm>
            <a:off x="2512368" y="1592114"/>
            <a:ext cx="720080" cy="688206"/>
            <a:chOff x="3813746" y="3519760"/>
            <a:chExt cx="720080" cy="688206"/>
          </a:xfrm>
        </p:grpSpPr>
        <p:sp>
          <p:nvSpPr>
            <p:cNvPr id="701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8</a:t>
              </a:r>
              <a:endParaRPr lang="en-GB" dirty="0"/>
            </a:p>
          </p:txBody>
        </p:sp>
        <p:sp>
          <p:nvSpPr>
            <p:cNvPr id="702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703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704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705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706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sp>
        <p:nvSpPr>
          <p:cNvPr id="3239" name="Line 1191"/>
          <p:cNvSpPr>
            <a:spLocks noChangeShapeType="1"/>
          </p:cNvSpPr>
          <p:nvPr/>
        </p:nvSpPr>
        <p:spPr bwMode="auto">
          <a:xfrm>
            <a:off x="0" y="5664694"/>
            <a:ext cx="8273008" cy="2"/>
          </a:xfrm>
          <a:prstGeom prst="line">
            <a:avLst/>
          </a:prstGeom>
          <a:noFill/>
          <a:ln w="127000" cap="rnd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998" name="Straight Connector 997"/>
          <p:cNvCxnSpPr/>
          <p:nvPr/>
        </p:nvCxnSpPr>
        <p:spPr bwMode="auto">
          <a:xfrm rot="5400000">
            <a:off x="3664496" y="1416224"/>
            <a:ext cx="28803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0" name="Straight Connector 999"/>
          <p:cNvCxnSpPr/>
          <p:nvPr/>
        </p:nvCxnSpPr>
        <p:spPr bwMode="auto">
          <a:xfrm rot="5400000">
            <a:off x="3664496" y="1776264"/>
            <a:ext cx="72008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1" name="Straight Connector 1000"/>
          <p:cNvCxnSpPr/>
          <p:nvPr/>
        </p:nvCxnSpPr>
        <p:spPr bwMode="auto">
          <a:xfrm rot="5400000">
            <a:off x="4060540" y="1380220"/>
            <a:ext cx="3600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2" name="Straight Connector 1001"/>
          <p:cNvCxnSpPr/>
          <p:nvPr/>
        </p:nvCxnSpPr>
        <p:spPr bwMode="auto">
          <a:xfrm rot="10800000" flipV="1">
            <a:off x="3809075" y="1416224"/>
            <a:ext cx="432048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03" name="Rectangle 1002"/>
          <p:cNvSpPr/>
          <p:nvPr/>
        </p:nvSpPr>
        <p:spPr bwMode="auto">
          <a:xfrm>
            <a:off x="3775734" y="1344216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4" name="Rectangle 1003"/>
          <p:cNvSpPr/>
          <p:nvPr/>
        </p:nvSpPr>
        <p:spPr bwMode="auto">
          <a:xfrm>
            <a:off x="4207219" y="1344216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5" name="Rectangle 1004"/>
          <p:cNvSpPr/>
          <p:nvPr/>
        </p:nvSpPr>
        <p:spPr bwMode="auto">
          <a:xfrm rot="5400000">
            <a:off x="3990232" y="1346882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18" name="Straight Connector 1017"/>
          <p:cNvCxnSpPr/>
          <p:nvPr/>
        </p:nvCxnSpPr>
        <p:spPr bwMode="auto">
          <a:xfrm rot="5400000">
            <a:off x="4240560" y="912168"/>
            <a:ext cx="28803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1" name="Straight Connector 1020"/>
          <p:cNvCxnSpPr/>
          <p:nvPr/>
        </p:nvCxnSpPr>
        <p:spPr bwMode="auto">
          <a:xfrm rot="5400000">
            <a:off x="4636604" y="876164"/>
            <a:ext cx="3600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2" name="Straight Connector 1021"/>
          <p:cNvCxnSpPr/>
          <p:nvPr/>
        </p:nvCxnSpPr>
        <p:spPr bwMode="auto">
          <a:xfrm rot="10800000" flipV="1">
            <a:off x="4384941" y="912168"/>
            <a:ext cx="432048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3" name="Rectangle 1022"/>
          <p:cNvSpPr/>
          <p:nvPr/>
        </p:nvSpPr>
        <p:spPr bwMode="auto">
          <a:xfrm>
            <a:off x="4351600" y="840160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4" name="Rectangle 1023"/>
          <p:cNvSpPr/>
          <p:nvPr/>
        </p:nvSpPr>
        <p:spPr bwMode="auto">
          <a:xfrm>
            <a:off x="4783085" y="840160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5" name="Rectangle 1024"/>
          <p:cNvSpPr/>
          <p:nvPr/>
        </p:nvSpPr>
        <p:spPr bwMode="auto">
          <a:xfrm rot="5400000">
            <a:off x="4566098" y="842826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1" name="AutoShape 1210"/>
          <p:cNvSpPr>
            <a:spLocks noChangeArrowheads="1"/>
          </p:cNvSpPr>
          <p:nvPr/>
        </p:nvSpPr>
        <p:spPr bwMode="auto">
          <a:xfrm rot="-5400000" flipV="1">
            <a:off x="535917" y="7033195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42" name="TextBox 1041"/>
          <p:cNvSpPr txBox="1"/>
          <p:nvPr/>
        </p:nvSpPr>
        <p:spPr>
          <a:xfrm>
            <a:off x="856184" y="6960840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Amplifier</a:t>
            </a:r>
            <a:endParaRPr lang="en-GB" sz="1200" dirty="0"/>
          </a:p>
        </p:txBody>
      </p:sp>
      <p:sp>
        <p:nvSpPr>
          <p:cNvPr id="1045" name="Oval 1218"/>
          <p:cNvSpPr>
            <a:spLocks noChangeArrowheads="1"/>
          </p:cNvSpPr>
          <p:nvPr/>
        </p:nvSpPr>
        <p:spPr bwMode="auto">
          <a:xfrm>
            <a:off x="679140" y="7320433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46" name="Freeform 1219"/>
          <p:cNvSpPr>
            <a:spLocks/>
          </p:cNvSpPr>
          <p:nvPr/>
        </p:nvSpPr>
        <p:spPr bwMode="auto">
          <a:xfrm>
            <a:off x="717240" y="7355358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47" name="Line 2075"/>
          <p:cNvSpPr>
            <a:spLocks noChangeShapeType="1"/>
          </p:cNvSpPr>
          <p:nvPr/>
        </p:nvSpPr>
        <p:spPr bwMode="auto">
          <a:xfrm flipV="1">
            <a:off x="391554" y="7392885"/>
            <a:ext cx="288032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48" name="TextBox 1047"/>
          <p:cNvSpPr txBox="1"/>
          <p:nvPr/>
        </p:nvSpPr>
        <p:spPr>
          <a:xfrm>
            <a:off x="856184" y="7259971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Power supply</a:t>
            </a:r>
            <a:endParaRPr lang="en-GB" sz="1200" dirty="0"/>
          </a:p>
        </p:txBody>
      </p:sp>
      <p:grpSp>
        <p:nvGrpSpPr>
          <p:cNvPr id="835" name="Group 834"/>
          <p:cNvGrpSpPr/>
          <p:nvPr/>
        </p:nvGrpSpPr>
        <p:grpSpPr>
          <a:xfrm>
            <a:off x="433339" y="8113034"/>
            <a:ext cx="350837" cy="336550"/>
            <a:chOff x="410606" y="8424490"/>
            <a:chExt cx="350837" cy="336550"/>
          </a:xfrm>
        </p:grpSpPr>
        <p:sp>
          <p:nvSpPr>
            <p:cNvPr id="1050" name="Text Box 1288"/>
            <p:cNvSpPr txBox="1">
              <a:spLocks noChangeArrowheads="1"/>
            </p:cNvSpPr>
            <p:nvPr/>
          </p:nvSpPr>
          <p:spPr bwMode="auto">
            <a:xfrm>
              <a:off x="410606" y="8424490"/>
              <a:ext cx="350837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 dirty="0">
                  <a:cs typeface="Arial" charset="0"/>
                </a:rPr>
                <a:t>Φ</a:t>
              </a:r>
            </a:p>
          </p:txBody>
        </p:sp>
        <p:sp>
          <p:nvSpPr>
            <p:cNvPr id="1051" name="Rectangle 1050"/>
            <p:cNvSpPr/>
            <p:nvPr/>
          </p:nvSpPr>
          <p:spPr bwMode="auto">
            <a:xfrm>
              <a:off x="477851" y="8521201"/>
              <a:ext cx="216024" cy="1440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52" name="TextBox 1051"/>
          <p:cNvSpPr txBox="1"/>
          <p:nvPr/>
        </p:nvSpPr>
        <p:spPr>
          <a:xfrm>
            <a:off x="855559" y="8124067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Phase shifter</a:t>
            </a:r>
            <a:endParaRPr lang="en-GB" sz="1200" dirty="0"/>
          </a:p>
        </p:txBody>
      </p:sp>
      <p:grpSp>
        <p:nvGrpSpPr>
          <p:cNvPr id="834" name="Group 833"/>
          <p:cNvGrpSpPr/>
          <p:nvPr/>
        </p:nvGrpSpPr>
        <p:grpSpPr>
          <a:xfrm>
            <a:off x="394785" y="8545016"/>
            <a:ext cx="432544" cy="288032"/>
            <a:chOff x="394785" y="8833048"/>
            <a:chExt cx="432544" cy="288032"/>
          </a:xfrm>
        </p:grpSpPr>
        <p:sp>
          <p:nvSpPr>
            <p:cNvPr id="1053" name="Rectangle 2089"/>
            <p:cNvSpPr>
              <a:spLocks noChangeArrowheads="1"/>
            </p:cNvSpPr>
            <p:nvPr/>
          </p:nvSpPr>
          <p:spPr bwMode="auto">
            <a:xfrm>
              <a:off x="394785" y="8833048"/>
              <a:ext cx="432544" cy="2880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54" name="Picture 2083" descr="usb-symbol-300x224"/>
            <p:cNvPicPr>
              <a:picLocks noChangeAspect="1" noChangeArrowheads="1"/>
            </p:cNvPicPr>
            <p:nvPr/>
          </p:nvPicPr>
          <p:blipFill>
            <a:blip r:embed="rId3" cstate="print"/>
            <a:srcRect t="12781" b="17136"/>
            <a:stretch>
              <a:fillRect/>
            </a:stretch>
          </p:blipFill>
          <p:spPr bwMode="auto">
            <a:xfrm>
              <a:off x="467810" y="8899847"/>
              <a:ext cx="287338" cy="149225"/>
            </a:xfrm>
            <a:prstGeom prst="rect">
              <a:avLst/>
            </a:prstGeom>
            <a:noFill/>
          </p:spPr>
        </p:pic>
      </p:grpSp>
      <p:sp>
        <p:nvSpPr>
          <p:cNvPr id="1055" name="TextBox 1054"/>
          <p:cNvSpPr txBox="1"/>
          <p:nvPr/>
        </p:nvSpPr>
        <p:spPr>
          <a:xfrm>
            <a:off x="856184" y="8443391"/>
            <a:ext cx="100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USB control</a:t>
            </a:r>
          </a:p>
          <a:p>
            <a:r>
              <a:rPr lang="en-GB" sz="1200" dirty="0" smtClean="0"/>
              <a:t>module</a:t>
            </a:r>
            <a:endParaRPr lang="en-GB" sz="1200" dirty="0"/>
          </a:p>
        </p:txBody>
      </p:sp>
      <p:cxnSp>
        <p:nvCxnSpPr>
          <p:cNvPr id="1056" name="Straight Connector 1055"/>
          <p:cNvCxnSpPr/>
          <p:nvPr/>
        </p:nvCxnSpPr>
        <p:spPr bwMode="auto">
          <a:xfrm rot="5400000">
            <a:off x="576181" y="7697655"/>
            <a:ext cx="11067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7" name="Straight Connector 1056"/>
          <p:cNvCxnSpPr/>
          <p:nvPr/>
        </p:nvCxnSpPr>
        <p:spPr bwMode="auto">
          <a:xfrm rot="10800000" flipV="1">
            <a:off x="416059" y="7642316"/>
            <a:ext cx="432048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58" name="Rectangle 1057"/>
          <p:cNvSpPr/>
          <p:nvPr/>
        </p:nvSpPr>
        <p:spPr bwMode="auto">
          <a:xfrm rot="5400000">
            <a:off x="597216" y="7572974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1" name="TextBox 1060"/>
          <p:cNvSpPr txBox="1"/>
          <p:nvPr/>
        </p:nvSpPr>
        <p:spPr>
          <a:xfrm>
            <a:off x="847544" y="7536970"/>
            <a:ext cx="1088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2-way splitter</a:t>
            </a:r>
            <a:endParaRPr lang="en-GB" sz="1200" dirty="0"/>
          </a:p>
        </p:txBody>
      </p:sp>
      <p:sp>
        <p:nvSpPr>
          <p:cNvPr id="1062" name="Rectangle 1061"/>
          <p:cNvSpPr/>
          <p:nvPr/>
        </p:nvSpPr>
        <p:spPr bwMode="auto">
          <a:xfrm>
            <a:off x="208112" y="6888832"/>
            <a:ext cx="1864296" cy="252028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837" name="Group 836"/>
          <p:cNvGrpSpPr/>
          <p:nvPr/>
        </p:nvGrpSpPr>
        <p:grpSpPr>
          <a:xfrm>
            <a:off x="208112" y="6528792"/>
            <a:ext cx="1864296" cy="360040"/>
            <a:chOff x="208112" y="6672808"/>
            <a:chExt cx="1864296" cy="360040"/>
          </a:xfrm>
        </p:grpSpPr>
        <p:sp>
          <p:nvSpPr>
            <p:cNvPr id="1063" name="Rectangle 1062"/>
            <p:cNvSpPr/>
            <p:nvPr/>
          </p:nvSpPr>
          <p:spPr bwMode="auto">
            <a:xfrm>
              <a:off x="208112" y="6672808"/>
              <a:ext cx="1864296" cy="36004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4" name="TextBox 1063"/>
            <p:cNvSpPr txBox="1"/>
            <p:nvPr/>
          </p:nvSpPr>
          <p:spPr>
            <a:xfrm>
              <a:off x="931893" y="6705745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KEY</a:t>
              </a:r>
              <a:endParaRPr lang="en-GB" sz="1200" dirty="0"/>
            </a:p>
          </p:txBody>
        </p:sp>
      </p:grpSp>
      <p:sp>
        <p:nvSpPr>
          <p:cNvPr id="378" name="Line 1362"/>
          <p:cNvSpPr>
            <a:spLocks noChangeShapeType="1"/>
          </p:cNvSpPr>
          <p:nvPr/>
        </p:nvSpPr>
        <p:spPr bwMode="auto">
          <a:xfrm rot="5400000">
            <a:off x="9610933" y="6637948"/>
            <a:ext cx="1" cy="72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8" name="Oval 1363"/>
          <p:cNvSpPr>
            <a:spLocks noChangeArrowheads="1"/>
          </p:cNvSpPr>
          <p:nvPr/>
        </p:nvSpPr>
        <p:spPr bwMode="auto">
          <a:xfrm rot="5400000">
            <a:off x="1072208" y="3360887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89" name="Freeform 1364"/>
          <p:cNvSpPr>
            <a:spLocks/>
          </p:cNvSpPr>
          <p:nvPr/>
        </p:nvSpPr>
        <p:spPr bwMode="auto">
          <a:xfrm>
            <a:off x="1110308" y="3395812"/>
            <a:ext cx="71438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0" name="Line 1362"/>
          <p:cNvSpPr>
            <a:spLocks noChangeShapeType="1"/>
          </p:cNvSpPr>
          <p:nvPr/>
        </p:nvSpPr>
        <p:spPr bwMode="auto">
          <a:xfrm rot="5400000">
            <a:off x="1252675" y="3398929"/>
            <a:ext cx="1" cy="72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4" name="Line 663"/>
          <p:cNvSpPr>
            <a:spLocks noChangeShapeType="1"/>
          </p:cNvSpPr>
          <p:nvPr/>
        </p:nvSpPr>
        <p:spPr bwMode="auto">
          <a:xfrm>
            <a:off x="2944416" y="8689032"/>
            <a:ext cx="0" cy="216025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5" name="Line 1028"/>
          <p:cNvSpPr>
            <a:spLocks noChangeShapeType="1"/>
          </p:cNvSpPr>
          <p:nvPr/>
        </p:nvSpPr>
        <p:spPr bwMode="auto">
          <a:xfrm flipH="1" flipV="1">
            <a:off x="2944416" y="8689032"/>
            <a:ext cx="6768752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8" name="Line 708"/>
          <p:cNvSpPr>
            <a:spLocks noChangeShapeType="1"/>
          </p:cNvSpPr>
          <p:nvPr/>
        </p:nvSpPr>
        <p:spPr bwMode="auto">
          <a:xfrm flipH="1">
            <a:off x="4312568" y="8832353"/>
            <a:ext cx="0" cy="72454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9" name="Line 708"/>
          <p:cNvSpPr>
            <a:spLocks noChangeShapeType="1"/>
          </p:cNvSpPr>
          <p:nvPr/>
        </p:nvSpPr>
        <p:spPr bwMode="auto">
          <a:xfrm flipH="1">
            <a:off x="9785176" y="8040960"/>
            <a:ext cx="0" cy="792088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1" name="Line 708"/>
          <p:cNvSpPr>
            <a:spLocks noChangeShapeType="1"/>
          </p:cNvSpPr>
          <p:nvPr/>
        </p:nvSpPr>
        <p:spPr bwMode="auto">
          <a:xfrm flipH="1">
            <a:off x="4312568" y="8833046"/>
            <a:ext cx="5472608" cy="2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3" name="Line 725"/>
          <p:cNvSpPr>
            <a:spLocks noChangeShapeType="1"/>
          </p:cNvSpPr>
          <p:nvPr/>
        </p:nvSpPr>
        <p:spPr bwMode="auto">
          <a:xfrm flipH="1" flipV="1">
            <a:off x="10217224" y="7896944"/>
            <a:ext cx="0" cy="72008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5" name="Rectangle 1380"/>
          <p:cNvSpPr>
            <a:spLocks noChangeArrowheads="1"/>
          </p:cNvSpPr>
          <p:nvPr/>
        </p:nvSpPr>
        <p:spPr bwMode="auto">
          <a:xfrm>
            <a:off x="10659814" y="7720731"/>
            <a:ext cx="576263" cy="319088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 dirty="0" smtClean="0"/>
              <a:t>S2</a:t>
            </a:r>
            <a:endParaRPr lang="en-GB" dirty="0"/>
          </a:p>
        </p:txBody>
      </p:sp>
      <p:sp>
        <p:nvSpPr>
          <p:cNvPr id="406" name="Text Box 1389"/>
          <p:cNvSpPr txBox="1">
            <a:spLocks noChangeArrowheads="1"/>
          </p:cNvSpPr>
          <p:nvPr/>
        </p:nvSpPr>
        <p:spPr bwMode="auto">
          <a:xfrm>
            <a:off x="10577537" y="7680920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1279525"/>
            <a:r>
              <a:rPr lang="en-GB" sz="600" dirty="0"/>
              <a:t>1</a:t>
            </a:r>
          </a:p>
        </p:txBody>
      </p:sp>
      <p:sp>
        <p:nvSpPr>
          <p:cNvPr id="407" name="Text Box 1390"/>
          <p:cNvSpPr txBox="1">
            <a:spLocks noChangeArrowheads="1"/>
          </p:cNvSpPr>
          <p:nvPr/>
        </p:nvSpPr>
        <p:spPr bwMode="auto">
          <a:xfrm>
            <a:off x="10577264" y="7752481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2</a:t>
            </a:r>
          </a:p>
        </p:txBody>
      </p:sp>
      <p:sp>
        <p:nvSpPr>
          <p:cNvPr id="408" name="Text Box 1391"/>
          <p:cNvSpPr txBox="1">
            <a:spLocks noChangeArrowheads="1"/>
          </p:cNvSpPr>
          <p:nvPr/>
        </p:nvSpPr>
        <p:spPr bwMode="auto">
          <a:xfrm>
            <a:off x="10577264" y="7823919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3</a:t>
            </a:r>
          </a:p>
        </p:txBody>
      </p:sp>
      <p:sp>
        <p:nvSpPr>
          <p:cNvPr id="409" name="Text Box 1392"/>
          <p:cNvSpPr txBox="1">
            <a:spLocks noChangeArrowheads="1"/>
          </p:cNvSpPr>
          <p:nvPr/>
        </p:nvSpPr>
        <p:spPr bwMode="auto">
          <a:xfrm>
            <a:off x="10577264" y="7896944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4</a:t>
            </a:r>
          </a:p>
        </p:txBody>
      </p:sp>
      <p:sp>
        <p:nvSpPr>
          <p:cNvPr id="410" name="Line 1429"/>
          <p:cNvSpPr>
            <a:spLocks noChangeShapeType="1"/>
          </p:cNvSpPr>
          <p:nvPr/>
        </p:nvSpPr>
        <p:spPr bwMode="auto">
          <a:xfrm>
            <a:off x="11236077" y="7877892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1" name="Text Box 1430"/>
          <p:cNvSpPr txBox="1">
            <a:spLocks noChangeArrowheads="1"/>
          </p:cNvSpPr>
          <p:nvPr/>
        </p:nvSpPr>
        <p:spPr bwMode="auto">
          <a:xfrm>
            <a:off x="11585376" y="7767217"/>
            <a:ext cx="614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800" dirty="0"/>
              <a:t>ATF local</a:t>
            </a:r>
          </a:p>
        </p:txBody>
      </p:sp>
      <p:sp>
        <p:nvSpPr>
          <p:cNvPr id="300" name="Line 1191"/>
          <p:cNvSpPr>
            <a:spLocks noChangeShapeType="1"/>
          </p:cNvSpPr>
          <p:nvPr/>
        </p:nvSpPr>
        <p:spPr bwMode="auto">
          <a:xfrm flipV="1">
            <a:off x="8273008" y="3504456"/>
            <a:ext cx="4528592" cy="0"/>
          </a:xfrm>
          <a:prstGeom prst="line">
            <a:avLst/>
          </a:prstGeom>
          <a:noFill/>
          <a:ln w="127000" cap="rnd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1" name="Line 1191"/>
          <p:cNvSpPr>
            <a:spLocks noChangeShapeType="1"/>
          </p:cNvSpPr>
          <p:nvPr/>
        </p:nvSpPr>
        <p:spPr bwMode="auto">
          <a:xfrm>
            <a:off x="8273008" y="3504456"/>
            <a:ext cx="0" cy="2160240"/>
          </a:xfrm>
          <a:prstGeom prst="line">
            <a:avLst/>
          </a:prstGeom>
          <a:noFill/>
          <a:ln w="127000" cap="rnd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323" name="Straight Connector 322"/>
          <p:cNvCxnSpPr/>
          <p:nvPr/>
        </p:nvCxnSpPr>
        <p:spPr bwMode="auto">
          <a:xfrm>
            <a:off x="6479970" y="1776262"/>
            <a:ext cx="360040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4" name="Rectangle 996"/>
          <p:cNvSpPr>
            <a:spLocks noChangeArrowheads="1"/>
          </p:cNvSpPr>
          <p:nvPr/>
        </p:nvSpPr>
        <p:spPr bwMode="auto">
          <a:xfrm>
            <a:off x="6623986" y="1704256"/>
            <a:ext cx="720080" cy="504056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 dirty="0" smtClean="0"/>
              <a:t>P3</a:t>
            </a:r>
            <a:endParaRPr lang="en-GB" dirty="0"/>
          </a:p>
        </p:txBody>
      </p:sp>
      <p:sp>
        <p:nvSpPr>
          <p:cNvPr id="325" name="Text Box 1008"/>
          <p:cNvSpPr txBox="1">
            <a:spLocks noChangeArrowheads="1"/>
          </p:cNvSpPr>
          <p:nvPr/>
        </p:nvSpPr>
        <p:spPr bwMode="auto">
          <a:xfrm>
            <a:off x="6560766" y="2023646"/>
            <a:ext cx="27924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 dirty="0" smtClean="0"/>
              <a:t>Y1</a:t>
            </a:r>
            <a:endParaRPr lang="en-GB" sz="600" dirty="0"/>
          </a:p>
        </p:txBody>
      </p:sp>
      <p:sp>
        <p:nvSpPr>
          <p:cNvPr id="326" name="Text Box 1009"/>
          <p:cNvSpPr txBox="1">
            <a:spLocks noChangeArrowheads="1"/>
          </p:cNvSpPr>
          <p:nvPr/>
        </p:nvSpPr>
        <p:spPr bwMode="auto">
          <a:xfrm>
            <a:off x="6551978" y="1664122"/>
            <a:ext cx="2778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 dirty="0" smtClean="0"/>
              <a:t>Y2</a:t>
            </a:r>
            <a:endParaRPr lang="en-GB" sz="600" dirty="0"/>
          </a:p>
        </p:txBody>
      </p:sp>
      <p:sp>
        <p:nvSpPr>
          <p:cNvPr id="327" name="Rectangle 1409"/>
          <p:cNvSpPr>
            <a:spLocks noChangeArrowheads="1"/>
          </p:cNvSpPr>
          <p:nvPr/>
        </p:nvSpPr>
        <p:spPr bwMode="auto">
          <a:xfrm>
            <a:off x="7345902" y="1848272"/>
            <a:ext cx="430212" cy="216346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8" name="Text Box 1411"/>
          <p:cNvSpPr txBox="1">
            <a:spLocks noChangeArrowheads="1"/>
          </p:cNvSpPr>
          <p:nvPr/>
        </p:nvSpPr>
        <p:spPr bwMode="auto">
          <a:xfrm>
            <a:off x="7338740" y="1804143"/>
            <a:ext cx="5022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1279525"/>
            <a:r>
              <a:rPr lang="en-GB" sz="1400" dirty="0" smtClean="0">
                <a:solidFill>
                  <a:schemeClr val="bg1"/>
                </a:solidFill>
              </a:rPr>
              <a:t>M3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30" name="Line 1415"/>
          <p:cNvSpPr>
            <a:spLocks noChangeShapeType="1"/>
          </p:cNvSpPr>
          <p:nvPr/>
        </p:nvSpPr>
        <p:spPr bwMode="auto">
          <a:xfrm>
            <a:off x="7552928" y="408112"/>
            <a:ext cx="0" cy="144016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335" name="Straight Connector 334"/>
          <p:cNvCxnSpPr/>
          <p:nvPr/>
        </p:nvCxnSpPr>
        <p:spPr bwMode="auto">
          <a:xfrm rot="5400000">
            <a:off x="6188357" y="2492763"/>
            <a:ext cx="720080" cy="716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8" name="Straight Connector 337"/>
          <p:cNvCxnSpPr/>
          <p:nvPr/>
        </p:nvCxnSpPr>
        <p:spPr bwMode="auto">
          <a:xfrm rot="5400000">
            <a:off x="5896743" y="2352329"/>
            <a:ext cx="11521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2" name="Line 486"/>
          <p:cNvSpPr>
            <a:spLocks noChangeShapeType="1"/>
          </p:cNvSpPr>
          <p:nvPr/>
        </p:nvSpPr>
        <p:spPr bwMode="auto">
          <a:xfrm flipH="1">
            <a:off x="9641160" y="5304656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22" name="Line 489"/>
          <p:cNvSpPr>
            <a:spLocks noChangeShapeType="1"/>
          </p:cNvSpPr>
          <p:nvPr/>
        </p:nvSpPr>
        <p:spPr bwMode="auto">
          <a:xfrm flipH="1">
            <a:off x="9569152" y="5088632"/>
            <a:ext cx="288032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423" name="Group 422"/>
          <p:cNvGrpSpPr/>
          <p:nvPr/>
        </p:nvGrpSpPr>
        <p:grpSpPr>
          <a:xfrm>
            <a:off x="10001200" y="4728592"/>
            <a:ext cx="720080" cy="688206"/>
            <a:chOff x="3813746" y="3519760"/>
            <a:chExt cx="720080" cy="688206"/>
          </a:xfrm>
        </p:grpSpPr>
        <p:sp>
          <p:nvSpPr>
            <p:cNvPr id="424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1</a:t>
              </a:r>
              <a:endParaRPr lang="en-GB" dirty="0"/>
            </a:p>
          </p:txBody>
        </p:sp>
        <p:sp>
          <p:nvSpPr>
            <p:cNvPr id="425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426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427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428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429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grpSp>
        <p:nvGrpSpPr>
          <p:cNvPr id="430" name="Group 429"/>
          <p:cNvGrpSpPr/>
          <p:nvPr/>
        </p:nvGrpSpPr>
        <p:grpSpPr>
          <a:xfrm>
            <a:off x="8993088" y="4728592"/>
            <a:ext cx="720080" cy="688206"/>
            <a:chOff x="3813746" y="3519760"/>
            <a:chExt cx="720080" cy="688206"/>
          </a:xfrm>
        </p:grpSpPr>
        <p:sp>
          <p:nvSpPr>
            <p:cNvPr id="431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10</a:t>
              </a:r>
              <a:endParaRPr lang="en-GB" dirty="0"/>
            </a:p>
          </p:txBody>
        </p:sp>
        <p:sp>
          <p:nvSpPr>
            <p:cNvPr id="432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433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434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435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436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grpSp>
        <p:nvGrpSpPr>
          <p:cNvPr id="437" name="Group 436"/>
          <p:cNvGrpSpPr/>
          <p:nvPr/>
        </p:nvGrpSpPr>
        <p:grpSpPr>
          <a:xfrm>
            <a:off x="11009312" y="4728592"/>
            <a:ext cx="720080" cy="688206"/>
            <a:chOff x="3813746" y="3519760"/>
            <a:chExt cx="720080" cy="688206"/>
          </a:xfrm>
        </p:grpSpPr>
        <p:sp>
          <p:nvSpPr>
            <p:cNvPr id="438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2</a:t>
              </a:r>
              <a:endParaRPr lang="en-GB" dirty="0"/>
            </a:p>
          </p:txBody>
        </p:sp>
        <p:sp>
          <p:nvSpPr>
            <p:cNvPr id="439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440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441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442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443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cxnSp>
        <p:nvCxnSpPr>
          <p:cNvPr id="444" name="Straight Connector 443"/>
          <p:cNvCxnSpPr/>
          <p:nvPr/>
        </p:nvCxnSpPr>
        <p:spPr bwMode="auto">
          <a:xfrm rot="10800000">
            <a:off x="6472808" y="2928392"/>
            <a:ext cx="532859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8" name="Straight Connector 467"/>
          <p:cNvCxnSpPr/>
          <p:nvPr/>
        </p:nvCxnSpPr>
        <p:spPr bwMode="auto">
          <a:xfrm rot="16200000" flipH="1">
            <a:off x="11368785" y="4223969"/>
            <a:ext cx="432048" cy="113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9" name="Straight Connector 468"/>
          <p:cNvCxnSpPr/>
          <p:nvPr/>
        </p:nvCxnSpPr>
        <p:spPr bwMode="auto">
          <a:xfrm rot="16200000" flipH="1">
            <a:off x="11728825" y="4295977"/>
            <a:ext cx="576064" cy="113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0" name="Straight Connector 469"/>
          <p:cNvCxnSpPr/>
          <p:nvPr/>
        </p:nvCxnSpPr>
        <p:spPr bwMode="auto">
          <a:xfrm rot="10800000" flipV="1">
            <a:off x="11584805" y="4152528"/>
            <a:ext cx="432048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1" name="Rectangle 470"/>
          <p:cNvSpPr/>
          <p:nvPr/>
        </p:nvSpPr>
        <p:spPr bwMode="auto">
          <a:xfrm>
            <a:off x="11551464" y="4080520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2" name="Rectangle 471"/>
          <p:cNvSpPr/>
          <p:nvPr/>
        </p:nvSpPr>
        <p:spPr bwMode="auto">
          <a:xfrm>
            <a:off x="11982949" y="4080520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3" name="Rectangle 472"/>
          <p:cNvSpPr/>
          <p:nvPr/>
        </p:nvSpPr>
        <p:spPr bwMode="auto">
          <a:xfrm rot="5400000">
            <a:off x="11765962" y="4083186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4" name="Straight Connector 473"/>
          <p:cNvCxnSpPr/>
          <p:nvPr/>
        </p:nvCxnSpPr>
        <p:spPr bwMode="auto">
          <a:xfrm rot="5400000">
            <a:off x="9031192" y="4258440"/>
            <a:ext cx="504056" cy="4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5" name="Straight Connector 474"/>
          <p:cNvCxnSpPr/>
          <p:nvPr/>
        </p:nvCxnSpPr>
        <p:spPr bwMode="auto">
          <a:xfrm rot="16200000" flipH="1">
            <a:off x="9463240" y="4042416"/>
            <a:ext cx="504056" cy="4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6" name="Straight Connector 475"/>
          <p:cNvCxnSpPr/>
          <p:nvPr/>
        </p:nvCxnSpPr>
        <p:spPr bwMode="auto">
          <a:xfrm rot="10800000" flipV="1">
            <a:off x="9285883" y="4152528"/>
            <a:ext cx="432048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7" name="Rectangle 476"/>
          <p:cNvSpPr/>
          <p:nvPr/>
        </p:nvSpPr>
        <p:spPr bwMode="auto">
          <a:xfrm>
            <a:off x="9252542" y="4080520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8" name="Rectangle 477"/>
          <p:cNvSpPr/>
          <p:nvPr/>
        </p:nvSpPr>
        <p:spPr bwMode="auto">
          <a:xfrm>
            <a:off x="9684027" y="4080520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9" name="Rectangle 478"/>
          <p:cNvSpPr/>
          <p:nvPr/>
        </p:nvSpPr>
        <p:spPr bwMode="auto">
          <a:xfrm rot="5400000">
            <a:off x="9467040" y="4083186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84" name="Straight Connector 483"/>
          <p:cNvCxnSpPr/>
          <p:nvPr/>
        </p:nvCxnSpPr>
        <p:spPr bwMode="auto">
          <a:xfrm>
            <a:off x="6551978" y="2856384"/>
            <a:ext cx="294516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9" name="Straight Connector 488"/>
          <p:cNvCxnSpPr/>
          <p:nvPr/>
        </p:nvCxnSpPr>
        <p:spPr bwMode="auto">
          <a:xfrm rot="16200000" flipH="1">
            <a:off x="8849922" y="3503606"/>
            <a:ext cx="1296144" cy="17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4" name="Straight Connector 513"/>
          <p:cNvCxnSpPr/>
          <p:nvPr/>
        </p:nvCxnSpPr>
        <p:spPr bwMode="auto">
          <a:xfrm rot="10800000" flipV="1">
            <a:off x="9137104" y="4008512"/>
            <a:ext cx="144016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6" name="Straight Connector 515"/>
          <p:cNvCxnSpPr/>
          <p:nvPr/>
        </p:nvCxnSpPr>
        <p:spPr bwMode="auto">
          <a:xfrm rot="10800000" flipV="1">
            <a:off x="9281120" y="4512568"/>
            <a:ext cx="864096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3" name="Straight Connector 532"/>
          <p:cNvCxnSpPr/>
          <p:nvPr/>
        </p:nvCxnSpPr>
        <p:spPr bwMode="auto">
          <a:xfrm rot="10800000" flipV="1">
            <a:off x="9713168" y="4296544"/>
            <a:ext cx="1440160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5" name="Straight Connector 534"/>
          <p:cNvCxnSpPr/>
          <p:nvPr/>
        </p:nvCxnSpPr>
        <p:spPr bwMode="auto">
          <a:xfrm rot="10800000">
            <a:off x="9569152" y="4368552"/>
            <a:ext cx="187220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7" name="Straight Connector 536"/>
          <p:cNvCxnSpPr/>
          <p:nvPr/>
        </p:nvCxnSpPr>
        <p:spPr bwMode="auto">
          <a:xfrm rot="10800000">
            <a:off x="10577264" y="4440560"/>
            <a:ext cx="100811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5" name="Straight Connector 554"/>
          <p:cNvCxnSpPr/>
          <p:nvPr/>
        </p:nvCxnSpPr>
        <p:spPr bwMode="auto">
          <a:xfrm rot="10800000">
            <a:off x="11441360" y="4008512"/>
            <a:ext cx="14401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7" name="Straight Connector 556"/>
          <p:cNvCxnSpPr/>
          <p:nvPr/>
        </p:nvCxnSpPr>
        <p:spPr bwMode="auto">
          <a:xfrm rot="5400000">
            <a:off x="11261340" y="4188532"/>
            <a:ext cx="3600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9" name="Straight Connector 558"/>
          <p:cNvCxnSpPr/>
          <p:nvPr/>
        </p:nvCxnSpPr>
        <p:spPr bwMode="auto">
          <a:xfrm rot="10800000">
            <a:off x="11585376" y="4584577"/>
            <a:ext cx="432048" cy="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3" name="Line 486"/>
          <p:cNvSpPr>
            <a:spLocks noChangeShapeType="1"/>
          </p:cNvSpPr>
          <p:nvPr/>
        </p:nvSpPr>
        <p:spPr bwMode="auto">
          <a:xfrm flipV="1">
            <a:off x="10721280" y="5304656"/>
            <a:ext cx="1761" cy="1944216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64" name="Line 486"/>
          <p:cNvSpPr>
            <a:spLocks noChangeShapeType="1"/>
          </p:cNvSpPr>
          <p:nvPr/>
        </p:nvSpPr>
        <p:spPr bwMode="auto">
          <a:xfrm flipH="1" flipV="1">
            <a:off x="9641159" y="7248872"/>
            <a:ext cx="1081881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65" name="Line 489"/>
          <p:cNvSpPr>
            <a:spLocks noChangeShapeType="1"/>
          </p:cNvSpPr>
          <p:nvPr/>
        </p:nvSpPr>
        <p:spPr bwMode="auto">
          <a:xfrm flipV="1">
            <a:off x="10865296" y="5088632"/>
            <a:ext cx="1761" cy="2232248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66" name="Line 486"/>
          <p:cNvSpPr>
            <a:spLocks noChangeShapeType="1"/>
          </p:cNvSpPr>
          <p:nvPr/>
        </p:nvSpPr>
        <p:spPr bwMode="auto">
          <a:xfrm flipH="1">
            <a:off x="10651033" y="5304656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67" name="Line 489"/>
          <p:cNvSpPr>
            <a:spLocks noChangeShapeType="1"/>
          </p:cNvSpPr>
          <p:nvPr/>
        </p:nvSpPr>
        <p:spPr bwMode="auto">
          <a:xfrm flipH="1">
            <a:off x="10651033" y="5088632"/>
            <a:ext cx="21602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68" name="Line 486"/>
          <p:cNvSpPr>
            <a:spLocks noChangeShapeType="1"/>
          </p:cNvSpPr>
          <p:nvPr/>
        </p:nvSpPr>
        <p:spPr bwMode="auto">
          <a:xfrm flipH="1" flipV="1">
            <a:off x="11729392" y="5304656"/>
            <a:ext cx="0" cy="216024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69" name="Line 486"/>
          <p:cNvSpPr>
            <a:spLocks noChangeShapeType="1"/>
          </p:cNvSpPr>
          <p:nvPr/>
        </p:nvSpPr>
        <p:spPr bwMode="auto">
          <a:xfrm flipH="1" flipV="1">
            <a:off x="9641160" y="7464896"/>
            <a:ext cx="2088232" cy="696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70" name="Line 489"/>
          <p:cNvSpPr>
            <a:spLocks noChangeShapeType="1"/>
          </p:cNvSpPr>
          <p:nvPr/>
        </p:nvSpPr>
        <p:spPr bwMode="auto">
          <a:xfrm flipH="1" flipV="1">
            <a:off x="11873408" y="5088632"/>
            <a:ext cx="0" cy="244827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71" name="Line 486"/>
          <p:cNvSpPr>
            <a:spLocks noChangeShapeType="1"/>
          </p:cNvSpPr>
          <p:nvPr/>
        </p:nvSpPr>
        <p:spPr bwMode="auto">
          <a:xfrm flipH="1">
            <a:off x="11657384" y="5304656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72" name="Line 489"/>
          <p:cNvSpPr>
            <a:spLocks noChangeShapeType="1"/>
          </p:cNvSpPr>
          <p:nvPr/>
        </p:nvSpPr>
        <p:spPr bwMode="auto">
          <a:xfrm flipH="1">
            <a:off x="11657384" y="5088632"/>
            <a:ext cx="21602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73" name="Line 510"/>
          <p:cNvSpPr>
            <a:spLocks noChangeShapeType="1"/>
          </p:cNvSpPr>
          <p:nvPr/>
        </p:nvSpPr>
        <p:spPr bwMode="auto">
          <a:xfrm flipH="1">
            <a:off x="9649544" y="7320880"/>
            <a:ext cx="1215752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74" name="Line 510"/>
          <p:cNvSpPr>
            <a:spLocks noChangeShapeType="1"/>
          </p:cNvSpPr>
          <p:nvPr/>
        </p:nvSpPr>
        <p:spPr bwMode="auto">
          <a:xfrm flipH="1">
            <a:off x="9641160" y="7536904"/>
            <a:ext cx="2232248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73" name="AutoShape 1165"/>
          <p:cNvSpPr>
            <a:spLocks noChangeArrowheads="1"/>
          </p:cNvSpPr>
          <p:nvPr/>
        </p:nvSpPr>
        <p:spPr bwMode="auto">
          <a:xfrm>
            <a:off x="10650413" y="6599459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4" name="AutoShape 1165"/>
          <p:cNvSpPr>
            <a:spLocks noChangeArrowheads="1"/>
          </p:cNvSpPr>
          <p:nvPr/>
        </p:nvSpPr>
        <p:spPr bwMode="auto">
          <a:xfrm>
            <a:off x="10793288" y="6600800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" name="AutoShape 1165"/>
          <p:cNvSpPr>
            <a:spLocks noChangeArrowheads="1"/>
          </p:cNvSpPr>
          <p:nvPr/>
        </p:nvSpPr>
        <p:spPr bwMode="auto">
          <a:xfrm>
            <a:off x="11658525" y="6600353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87" name="AutoShape 1165"/>
          <p:cNvSpPr>
            <a:spLocks noChangeArrowheads="1"/>
          </p:cNvSpPr>
          <p:nvPr/>
        </p:nvSpPr>
        <p:spPr bwMode="auto">
          <a:xfrm>
            <a:off x="11802541" y="6599906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79" name="Text Box 1288"/>
          <p:cNvSpPr txBox="1">
            <a:spLocks noChangeArrowheads="1"/>
          </p:cNvSpPr>
          <p:nvPr/>
        </p:nvSpPr>
        <p:spPr bwMode="auto">
          <a:xfrm>
            <a:off x="6156198" y="6313934"/>
            <a:ext cx="350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578" name="Text Box 1309"/>
          <p:cNvSpPr txBox="1">
            <a:spLocks noChangeArrowheads="1"/>
          </p:cNvSpPr>
          <p:nvPr/>
        </p:nvSpPr>
        <p:spPr bwMode="auto">
          <a:xfrm>
            <a:off x="6443535" y="6313934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>
                <a:cs typeface="Arial" charset="0"/>
              </a:rPr>
              <a:t>Φ</a:t>
            </a:r>
          </a:p>
        </p:txBody>
      </p:sp>
      <p:sp>
        <p:nvSpPr>
          <p:cNvPr id="580" name="Text Box 1306"/>
          <p:cNvSpPr txBox="1">
            <a:spLocks noChangeArrowheads="1"/>
          </p:cNvSpPr>
          <p:nvPr/>
        </p:nvSpPr>
        <p:spPr bwMode="auto">
          <a:xfrm>
            <a:off x="6298279" y="6313934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581" name="Text Box 1310"/>
          <p:cNvSpPr txBox="1">
            <a:spLocks noChangeArrowheads="1"/>
          </p:cNvSpPr>
          <p:nvPr/>
        </p:nvSpPr>
        <p:spPr bwMode="auto">
          <a:xfrm>
            <a:off x="6589585" y="6312768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585" name="Line 1203"/>
          <p:cNvSpPr>
            <a:spLocks noChangeShapeType="1"/>
          </p:cNvSpPr>
          <p:nvPr/>
        </p:nvSpPr>
        <p:spPr bwMode="auto">
          <a:xfrm>
            <a:off x="6616824" y="7680920"/>
            <a:ext cx="0" cy="21602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7" name="Line 1203"/>
          <p:cNvSpPr>
            <a:spLocks noChangeShapeType="1"/>
          </p:cNvSpPr>
          <p:nvPr/>
        </p:nvSpPr>
        <p:spPr bwMode="auto">
          <a:xfrm>
            <a:off x="6769224" y="7680920"/>
            <a:ext cx="0" cy="21602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8" name="AutoShape 1206"/>
          <p:cNvSpPr>
            <a:spLocks noChangeArrowheads="1"/>
          </p:cNvSpPr>
          <p:nvPr/>
        </p:nvSpPr>
        <p:spPr bwMode="auto">
          <a:xfrm flipV="1">
            <a:off x="6256784" y="6961287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89" name="AutoShape 1207"/>
          <p:cNvSpPr>
            <a:spLocks noChangeArrowheads="1"/>
          </p:cNvSpPr>
          <p:nvPr/>
        </p:nvSpPr>
        <p:spPr bwMode="auto">
          <a:xfrm flipV="1">
            <a:off x="6401246" y="6818412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90" name="Line 1226"/>
          <p:cNvSpPr>
            <a:spLocks noChangeShapeType="1"/>
          </p:cNvSpPr>
          <p:nvPr/>
        </p:nvSpPr>
        <p:spPr bwMode="auto">
          <a:xfrm flipV="1">
            <a:off x="6471097" y="6888831"/>
            <a:ext cx="5057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1" name="Oval 1227"/>
          <p:cNvSpPr>
            <a:spLocks noChangeArrowheads="1"/>
          </p:cNvSpPr>
          <p:nvPr/>
        </p:nvSpPr>
        <p:spPr bwMode="auto">
          <a:xfrm>
            <a:off x="6976418" y="6816824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92" name="Freeform 1228"/>
          <p:cNvSpPr>
            <a:spLocks/>
          </p:cNvSpPr>
          <p:nvPr/>
        </p:nvSpPr>
        <p:spPr bwMode="auto">
          <a:xfrm>
            <a:off x="7014518" y="6851749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4" name="Oval 1230"/>
          <p:cNvSpPr>
            <a:spLocks noChangeArrowheads="1"/>
          </p:cNvSpPr>
          <p:nvPr/>
        </p:nvSpPr>
        <p:spPr bwMode="auto">
          <a:xfrm>
            <a:off x="6976418" y="6961287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95" name="Freeform 1231"/>
          <p:cNvSpPr>
            <a:spLocks/>
          </p:cNvSpPr>
          <p:nvPr/>
        </p:nvSpPr>
        <p:spPr bwMode="auto">
          <a:xfrm>
            <a:off x="7014518" y="6996212"/>
            <a:ext cx="71437" cy="71437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6" name="Line 1226"/>
          <p:cNvSpPr>
            <a:spLocks noChangeShapeType="1"/>
          </p:cNvSpPr>
          <p:nvPr/>
        </p:nvSpPr>
        <p:spPr bwMode="auto">
          <a:xfrm>
            <a:off x="6337301" y="7032848"/>
            <a:ext cx="6395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8" name="Line 1314"/>
          <p:cNvSpPr>
            <a:spLocks noChangeShapeType="1"/>
          </p:cNvSpPr>
          <p:nvPr/>
        </p:nvSpPr>
        <p:spPr bwMode="auto">
          <a:xfrm flipV="1">
            <a:off x="6184776" y="5808712"/>
            <a:ext cx="295232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0" name="Line 1314"/>
          <p:cNvSpPr>
            <a:spLocks noChangeShapeType="1"/>
          </p:cNvSpPr>
          <p:nvPr/>
        </p:nvSpPr>
        <p:spPr bwMode="auto">
          <a:xfrm flipV="1">
            <a:off x="6337176" y="5952728"/>
            <a:ext cx="380804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1" name="Line 1314"/>
          <p:cNvSpPr>
            <a:spLocks noChangeShapeType="1"/>
          </p:cNvSpPr>
          <p:nvPr/>
        </p:nvSpPr>
        <p:spPr bwMode="auto">
          <a:xfrm>
            <a:off x="6472808" y="6088360"/>
            <a:ext cx="4680520" cy="838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9" name="Line 1026"/>
          <p:cNvSpPr>
            <a:spLocks noChangeShapeType="1"/>
          </p:cNvSpPr>
          <p:nvPr/>
        </p:nvSpPr>
        <p:spPr bwMode="auto">
          <a:xfrm flipV="1">
            <a:off x="5176664" y="8545016"/>
            <a:ext cx="4896544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0" name="Line 725"/>
          <p:cNvSpPr>
            <a:spLocks noChangeShapeType="1"/>
          </p:cNvSpPr>
          <p:nvPr/>
        </p:nvSpPr>
        <p:spPr bwMode="auto">
          <a:xfrm flipH="1" flipV="1">
            <a:off x="10073208" y="8545016"/>
            <a:ext cx="0" cy="72008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" name="Text Box 1430"/>
          <p:cNvSpPr txBox="1">
            <a:spLocks noChangeArrowheads="1"/>
          </p:cNvSpPr>
          <p:nvPr/>
        </p:nvSpPr>
        <p:spPr bwMode="auto">
          <a:xfrm>
            <a:off x="8417024" y="6530503"/>
            <a:ext cx="614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800" dirty="0"/>
              <a:t>ATF local</a:t>
            </a:r>
          </a:p>
        </p:txBody>
      </p:sp>
      <p:cxnSp>
        <p:nvCxnSpPr>
          <p:cNvPr id="621" name="Straight Connector 620"/>
          <p:cNvCxnSpPr/>
          <p:nvPr/>
        </p:nvCxnSpPr>
        <p:spPr bwMode="auto">
          <a:xfrm rot="10800000">
            <a:off x="6832848" y="6528792"/>
            <a:ext cx="360040" cy="1"/>
          </a:xfrm>
          <a:prstGeom prst="line">
            <a:avLst/>
          </a:prstGeom>
          <a:solidFill>
            <a:schemeClr val="accent1"/>
          </a:solidFill>
          <a:ln w="381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7" name="Straight Connector 626"/>
          <p:cNvCxnSpPr/>
          <p:nvPr/>
        </p:nvCxnSpPr>
        <p:spPr bwMode="auto">
          <a:xfrm rot="10800000">
            <a:off x="6832850" y="6456784"/>
            <a:ext cx="360038" cy="0"/>
          </a:xfrm>
          <a:prstGeom prst="line">
            <a:avLst/>
          </a:prstGeom>
          <a:solidFill>
            <a:schemeClr val="accent1"/>
          </a:solidFill>
          <a:ln w="381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3" name="Line 1235"/>
          <p:cNvSpPr>
            <a:spLocks noChangeShapeType="1"/>
          </p:cNvSpPr>
          <p:nvPr/>
        </p:nvSpPr>
        <p:spPr bwMode="auto">
          <a:xfrm>
            <a:off x="6544816" y="7680922"/>
            <a:ext cx="28803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36" name="Line 1235"/>
          <p:cNvSpPr>
            <a:spLocks noChangeShapeType="1"/>
          </p:cNvSpPr>
          <p:nvPr/>
        </p:nvSpPr>
        <p:spPr bwMode="auto">
          <a:xfrm>
            <a:off x="7408912" y="6672808"/>
            <a:ext cx="0" cy="14401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607" name="Group 606"/>
          <p:cNvGrpSpPr/>
          <p:nvPr/>
        </p:nvGrpSpPr>
        <p:grpSpPr>
          <a:xfrm>
            <a:off x="7192392" y="6353249"/>
            <a:ext cx="432544" cy="288032"/>
            <a:chOff x="5032648" y="7968952"/>
            <a:chExt cx="432544" cy="288032"/>
          </a:xfrm>
          <a:solidFill>
            <a:schemeClr val="bg1"/>
          </a:solidFill>
        </p:grpSpPr>
        <p:sp>
          <p:nvSpPr>
            <p:cNvPr id="4137" name="Rectangle 2089"/>
            <p:cNvSpPr>
              <a:spLocks noChangeArrowheads="1"/>
            </p:cNvSpPr>
            <p:nvPr/>
          </p:nvSpPr>
          <p:spPr bwMode="auto">
            <a:xfrm>
              <a:off x="5032648" y="7968952"/>
              <a:ext cx="432544" cy="288032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131" name="Picture 2083" descr="usb-symbol-300x224"/>
            <p:cNvPicPr>
              <a:picLocks noChangeAspect="1" noChangeArrowheads="1"/>
            </p:cNvPicPr>
            <p:nvPr/>
          </p:nvPicPr>
          <p:blipFill>
            <a:blip r:embed="rId3" cstate="print"/>
            <a:srcRect t="12781" b="17136"/>
            <a:stretch>
              <a:fillRect/>
            </a:stretch>
          </p:blipFill>
          <p:spPr bwMode="auto">
            <a:xfrm>
              <a:off x="5105673" y="8035751"/>
              <a:ext cx="287338" cy="149225"/>
            </a:xfrm>
            <a:prstGeom prst="rect">
              <a:avLst/>
            </a:prstGeom>
            <a:grpFill/>
          </p:spPr>
        </p:pic>
      </p:grpSp>
      <p:grpSp>
        <p:nvGrpSpPr>
          <p:cNvPr id="666" name="Group 665"/>
          <p:cNvGrpSpPr/>
          <p:nvPr/>
        </p:nvGrpSpPr>
        <p:grpSpPr>
          <a:xfrm>
            <a:off x="6088958" y="8184976"/>
            <a:ext cx="350838" cy="336550"/>
            <a:chOff x="6088958" y="8208466"/>
            <a:chExt cx="350838" cy="336550"/>
          </a:xfrm>
        </p:grpSpPr>
        <p:sp>
          <p:nvSpPr>
            <p:cNvPr id="665" name="Rectangle 1361"/>
            <p:cNvSpPr>
              <a:spLocks noChangeArrowheads="1"/>
            </p:cNvSpPr>
            <p:nvPr/>
          </p:nvSpPr>
          <p:spPr bwMode="auto">
            <a:xfrm>
              <a:off x="6189538" y="8309624"/>
              <a:ext cx="144016" cy="13687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75" name="Text Box 1306"/>
            <p:cNvSpPr txBox="1">
              <a:spLocks noChangeArrowheads="1"/>
            </p:cNvSpPr>
            <p:nvPr/>
          </p:nvSpPr>
          <p:spPr bwMode="auto">
            <a:xfrm>
              <a:off x="6088958" y="8208466"/>
              <a:ext cx="3508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 dirty="0">
                  <a:cs typeface="Arial" charset="0"/>
                </a:rPr>
                <a:t>Φ</a:t>
              </a:r>
            </a:p>
          </p:txBody>
        </p:sp>
      </p:grpSp>
      <p:grpSp>
        <p:nvGrpSpPr>
          <p:cNvPr id="675" name="Group 674"/>
          <p:cNvGrpSpPr/>
          <p:nvPr/>
        </p:nvGrpSpPr>
        <p:grpSpPr>
          <a:xfrm>
            <a:off x="6472808" y="8256984"/>
            <a:ext cx="289013" cy="216024"/>
            <a:chOff x="6544816" y="8256984"/>
            <a:chExt cx="289013" cy="216024"/>
          </a:xfrm>
        </p:grpSpPr>
        <p:sp>
          <p:nvSpPr>
            <p:cNvPr id="672" name="Rectangle 671"/>
            <p:cNvSpPr/>
            <p:nvPr/>
          </p:nvSpPr>
          <p:spPr bwMode="auto">
            <a:xfrm>
              <a:off x="6544816" y="8256984"/>
              <a:ext cx="288032" cy="21602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026" name="Picture 2" descr="C:\Users\bett\AppData\Local\Microsoft\Windows\Temporary Internet Files\Content.IE5\P0BA1OUV\MC900241119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44816" y="8256984"/>
              <a:ext cx="289013" cy="216024"/>
            </a:xfrm>
            <a:prstGeom prst="rect">
              <a:avLst/>
            </a:prstGeom>
            <a:noFill/>
          </p:spPr>
        </p:pic>
      </p:grpSp>
      <p:sp>
        <p:nvSpPr>
          <p:cNvPr id="677" name="Line 1235"/>
          <p:cNvSpPr>
            <a:spLocks noChangeShapeType="1"/>
          </p:cNvSpPr>
          <p:nvPr/>
        </p:nvSpPr>
        <p:spPr bwMode="auto">
          <a:xfrm>
            <a:off x="6328792" y="8350421"/>
            <a:ext cx="1440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80" name="Text Box 1288"/>
          <p:cNvSpPr txBox="1">
            <a:spLocks noChangeArrowheads="1"/>
          </p:cNvSpPr>
          <p:nvPr/>
        </p:nvSpPr>
        <p:spPr bwMode="auto">
          <a:xfrm>
            <a:off x="6088958" y="7941863"/>
            <a:ext cx="350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683" name="Line 1235"/>
          <p:cNvSpPr>
            <a:spLocks noChangeShapeType="1"/>
          </p:cNvSpPr>
          <p:nvPr/>
        </p:nvSpPr>
        <p:spPr bwMode="auto">
          <a:xfrm>
            <a:off x="6328792" y="8112968"/>
            <a:ext cx="1080120" cy="0"/>
          </a:xfrm>
          <a:prstGeom prst="line">
            <a:avLst/>
          </a:prstGeom>
          <a:noFill/>
          <a:ln w="9525" cap="sq">
            <a:solidFill>
              <a:schemeClr val="tx1"/>
            </a:solidFill>
            <a:round/>
            <a:headEnd type="none"/>
            <a:tailEnd type="none"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684" name="Straight Connector 683"/>
          <p:cNvCxnSpPr/>
          <p:nvPr/>
        </p:nvCxnSpPr>
        <p:spPr bwMode="auto">
          <a:xfrm rot="10800000">
            <a:off x="4816624" y="1056184"/>
            <a:ext cx="784887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1" name="Straight Connector 720"/>
          <p:cNvCxnSpPr/>
          <p:nvPr/>
        </p:nvCxnSpPr>
        <p:spPr bwMode="auto">
          <a:xfrm>
            <a:off x="4240560" y="1560240"/>
            <a:ext cx="835292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0" name="Straight Connector 739"/>
          <p:cNvCxnSpPr/>
          <p:nvPr/>
        </p:nvCxnSpPr>
        <p:spPr bwMode="auto">
          <a:xfrm rot="5400000">
            <a:off x="9857184" y="6312768"/>
            <a:ext cx="5112568" cy="7200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3" name="Straight Connector 742"/>
          <p:cNvCxnSpPr/>
          <p:nvPr/>
        </p:nvCxnSpPr>
        <p:spPr bwMode="auto">
          <a:xfrm rot="10800000" flipV="1">
            <a:off x="12017424" y="4008510"/>
            <a:ext cx="504056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6" name="Straight Connector 745"/>
          <p:cNvCxnSpPr/>
          <p:nvPr/>
        </p:nvCxnSpPr>
        <p:spPr bwMode="auto">
          <a:xfrm rot="5400000">
            <a:off x="10072641" y="6385343"/>
            <a:ext cx="4824536" cy="7087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3" name="Rectangle 772"/>
          <p:cNvSpPr/>
          <p:nvPr/>
        </p:nvSpPr>
        <p:spPr bwMode="auto">
          <a:xfrm>
            <a:off x="10073208" y="8833048"/>
            <a:ext cx="144016" cy="216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58" name="Straight Connector 757"/>
          <p:cNvCxnSpPr/>
          <p:nvPr/>
        </p:nvCxnSpPr>
        <p:spPr bwMode="auto">
          <a:xfrm>
            <a:off x="10073208" y="8833048"/>
            <a:ext cx="14401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8" name="Straight Connector 767"/>
          <p:cNvCxnSpPr/>
          <p:nvPr/>
        </p:nvCxnSpPr>
        <p:spPr bwMode="auto">
          <a:xfrm rot="16200000" flipH="1">
            <a:off x="10037205" y="8869051"/>
            <a:ext cx="216023" cy="1440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0" name="Straight Connector 769"/>
          <p:cNvCxnSpPr/>
          <p:nvPr/>
        </p:nvCxnSpPr>
        <p:spPr bwMode="auto">
          <a:xfrm rot="5400000">
            <a:off x="10037204" y="8869052"/>
            <a:ext cx="216024" cy="1440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2" name="Straight Connector 771"/>
          <p:cNvCxnSpPr/>
          <p:nvPr/>
        </p:nvCxnSpPr>
        <p:spPr bwMode="auto">
          <a:xfrm>
            <a:off x="10073208" y="9049072"/>
            <a:ext cx="14401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3" name="TextBox 792"/>
          <p:cNvSpPr txBox="1"/>
          <p:nvPr/>
        </p:nvSpPr>
        <p:spPr>
          <a:xfrm>
            <a:off x="856184" y="7825002"/>
            <a:ext cx="1120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Delay module</a:t>
            </a:r>
            <a:endParaRPr lang="en-GB" sz="1200" dirty="0"/>
          </a:p>
        </p:txBody>
      </p:sp>
      <p:pic>
        <p:nvPicPr>
          <p:cNvPr id="1031" name="Picture 7" descr="C:\Users\bett\AppData\Local\Microsoft\Windows\Temporary Internet Files\Content.IE5\P0BA1OUV\MC900433893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567220" y="8174732"/>
            <a:ext cx="1234380" cy="1234380"/>
          </a:xfrm>
          <a:prstGeom prst="rect">
            <a:avLst/>
          </a:prstGeom>
          <a:noFill/>
        </p:spPr>
      </p:pic>
      <p:grpSp>
        <p:nvGrpSpPr>
          <p:cNvPr id="815" name="Group 814"/>
          <p:cNvGrpSpPr/>
          <p:nvPr/>
        </p:nvGrpSpPr>
        <p:grpSpPr>
          <a:xfrm rot="5400000">
            <a:off x="538525" y="7859496"/>
            <a:ext cx="144017" cy="216025"/>
            <a:chOff x="10937304" y="2064296"/>
            <a:chExt cx="144017" cy="216025"/>
          </a:xfrm>
        </p:grpSpPr>
        <p:sp>
          <p:nvSpPr>
            <p:cNvPr id="806" name="Rectangle 805"/>
            <p:cNvSpPr/>
            <p:nvPr/>
          </p:nvSpPr>
          <p:spPr bwMode="auto">
            <a:xfrm>
              <a:off x="10937304" y="2064297"/>
              <a:ext cx="144016" cy="21602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07" name="Straight Connector 806"/>
            <p:cNvCxnSpPr/>
            <p:nvPr/>
          </p:nvCxnSpPr>
          <p:spPr bwMode="auto">
            <a:xfrm>
              <a:off x="10937304" y="2064297"/>
              <a:ext cx="14401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8" name="Straight Connector 807"/>
            <p:cNvCxnSpPr/>
            <p:nvPr/>
          </p:nvCxnSpPr>
          <p:spPr bwMode="auto">
            <a:xfrm rot="16200000" flipH="1">
              <a:off x="10901301" y="2100300"/>
              <a:ext cx="216023" cy="14401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9" name="Straight Connector 808"/>
            <p:cNvCxnSpPr/>
            <p:nvPr/>
          </p:nvCxnSpPr>
          <p:spPr bwMode="auto">
            <a:xfrm rot="5400000">
              <a:off x="10901300" y="2100301"/>
              <a:ext cx="216024" cy="14401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0" name="Straight Connector 809"/>
            <p:cNvCxnSpPr/>
            <p:nvPr/>
          </p:nvCxnSpPr>
          <p:spPr bwMode="auto">
            <a:xfrm>
              <a:off x="10937304" y="2280321"/>
              <a:ext cx="14401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28" name="Line 1226"/>
          <p:cNvSpPr>
            <a:spLocks noChangeShapeType="1"/>
          </p:cNvSpPr>
          <p:nvPr/>
        </p:nvSpPr>
        <p:spPr bwMode="auto">
          <a:xfrm>
            <a:off x="7624936" y="6384328"/>
            <a:ext cx="648072" cy="4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29" name="Oval 1227"/>
          <p:cNvSpPr>
            <a:spLocks noChangeArrowheads="1"/>
          </p:cNvSpPr>
          <p:nvPr/>
        </p:nvSpPr>
        <p:spPr bwMode="auto">
          <a:xfrm>
            <a:off x="8272562" y="6312321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30" name="Freeform 1228"/>
          <p:cNvSpPr>
            <a:spLocks/>
          </p:cNvSpPr>
          <p:nvPr/>
        </p:nvSpPr>
        <p:spPr bwMode="auto">
          <a:xfrm>
            <a:off x="8309546" y="6347246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831" name="Group 830"/>
          <p:cNvGrpSpPr/>
          <p:nvPr/>
        </p:nvGrpSpPr>
        <p:grpSpPr>
          <a:xfrm>
            <a:off x="461714" y="9006929"/>
            <a:ext cx="289013" cy="216024"/>
            <a:chOff x="6544816" y="8256984"/>
            <a:chExt cx="289013" cy="216024"/>
          </a:xfrm>
        </p:grpSpPr>
        <p:sp>
          <p:nvSpPr>
            <p:cNvPr id="832" name="Rectangle 831"/>
            <p:cNvSpPr/>
            <p:nvPr/>
          </p:nvSpPr>
          <p:spPr bwMode="auto">
            <a:xfrm>
              <a:off x="6544816" y="8256984"/>
              <a:ext cx="288032" cy="21602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833" name="Picture 2" descr="C:\Users\bett\AppData\Local\Microsoft\Windows\Temporary Internet Files\Content.IE5\P0BA1OUV\MC900241119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44816" y="8256984"/>
              <a:ext cx="289013" cy="216024"/>
            </a:xfrm>
            <a:prstGeom prst="rect">
              <a:avLst/>
            </a:prstGeom>
            <a:noFill/>
          </p:spPr>
        </p:pic>
      </p:grpSp>
      <p:sp>
        <p:nvSpPr>
          <p:cNvPr id="836" name="TextBox 835"/>
          <p:cNvSpPr txBox="1"/>
          <p:nvPr/>
        </p:nvSpPr>
        <p:spPr>
          <a:xfrm>
            <a:off x="856184" y="8875439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mechanical</a:t>
            </a:r>
          </a:p>
          <a:p>
            <a:r>
              <a:rPr lang="en-GB" sz="1200" dirty="0" smtClean="0"/>
              <a:t>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166</Words>
  <Application>Microsoft Office PowerPoint</Application>
  <PresentationFormat>A3 Paper (297x420 mm)</PresentationFormat>
  <Paragraphs>114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Department of Physics - 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Windows User</cp:lastModifiedBy>
  <cp:revision>83</cp:revision>
  <dcterms:created xsi:type="dcterms:W3CDTF">2011-02-07T12:25:52Z</dcterms:created>
  <dcterms:modified xsi:type="dcterms:W3CDTF">2011-06-21T13:16:15Z</dcterms:modified>
</cp:coreProperties>
</file>