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9926638" cy="143525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00"/>
    <a:srgbClr val="FF33CC"/>
    <a:srgbClr val="008000"/>
    <a:srgbClr val="99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6359" autoAdjust="0"/>
  </p:normalViewPr>
  <p:slideViewPr>
    <p:cSldViewPr>
      <p:cViewPr>
        <p:scale>
          <a:sx n="66" d="100"/>
          <a:sy n="66" d="100"/>
        </p:scale>
        <p:origin x="-144" y="-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r">
              <a:defRPr sz="1800"/>
            </a:lvl1pPr>
          </a:lstStyle>
          <a:p>
            <a:fld id="{237D0CB2-ED43-4892-8AE6-56484D879134}" type="datetimeFigureOut">
              <a:rPr lang="en-GB" smtClean="0"/>
              <a:pPr/>
              <a:t>21/06/2011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076325"/>
            <a:ext cx="7173912" cy="538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33" tIns="69366" rIns="138733" bIns="6936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817479"/>
            <a:ext cx="7941310" cy="6458665"/>
          </a:xfrm>
          <a:prstGeom prst="rect">
            <a:avLst/>
          </a:prstGeom>
        </p:spPr>
        <p:txBody>
          <a:bodyPr vert="horz" lIns="138733" tIns="69366" rIns="138733" bIns="6936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2468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l">
              <a:defRPr sz="1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2468"/>
            <a:ext cx="4301543" cy="717629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r">
              <a:defRPr sz="1800"/>
            </a:lvl1pPr>
          </a:lstStyle>
          <a:p>
            <a:fld id="{CAA105C5-7FAB-463B-8FA6-799A00BC9C8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05C5-7FAB-463B-8FA6-799A00BC9C8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7E3D7-CEBF-40AA-89D0-2644866D96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0D448-390C-41B4-B7CD-F81BDE0ACC6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78BE7-2E19-4F23-A943-169FE6F5B1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9DF11-479F-4C25-A372-1874FA1E23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B3E7C-94B6-4979-AC9A-C4205D7E63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85768-8583-4DB7-8227-65EE93286E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46529-3ADF-43E3-AB28-4934396B0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3EE22-7506-4633-8031-AECB8A4AD9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FE8C7-69AF-43DC-BBB6-BAEBDA6D45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1FB89-786C-41FE-8F99-2E7E69CBD4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AE27E-DEC6-4495-9192-F00C6F0834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defTabSz="1279525">
              <a:defRPr sz="20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 defTabSz="1279525">
              <a:defRPr sz="20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 defTabSz="1279525">
              <a:defRPr sz="2000"/>
            </a:lvl1pPr>
          </a:lstStyle>
          <a:p>
            <a:fld id="{99A10E0C-E99D-418B-A75E-EE0DDF885F9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fontAlgn="base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fontAlgn="base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Line 486"/>
          <p:cNvSpPr>
            <a:spLocks noChangeShapeType="1"/>
          </p:cNvSpPr>
          <p:nvPr/>
        </p:nvSpPr>
        <p:spPr bwMode="auto">
          <a:xfrm flipH="1" flipV="1">
            <a:off x="1288232" y="3720480"/>
            <a:ext cx="9145016" cy="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8" name="Line 486"/>
          <p:cNvSpPr>
            <a:spLocks noChangeShapeType="1"/>
          </p:cNvSpPr>
          <p:nvPr/>
        </p:nvSpPr>
        <p:spPr bwMode="auto">
          <a:xfrm flipH="1" flipV="1">
            <a:off x="1288232" y="3936504"/>
            <a:ext cx="10081120" cy="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9" name="Line 486"/>
          <p:cNvSpPr>
            <a:spLocks noChangeShapeType="1"/>
          </p:cNvSpPr>
          <p:nvPr/>
        </p:nvSpPr>
        <p:spPr bwMode="auto">
          <a:xfrm flipH="1" flipV="1">
            <a:off x="1288232" y="4152528"/>
            <a:ext cx="11017224" cy="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9" name="Line 486"/>
          <p:cNvSpPr>
            <a:spLocks noChangeShapeType="1"/>
          </p:cNvSpPr>
          <p:nvPr/>
        </p:nvSpPr>
        <p:spPr bwMode="auto">
          <a:xfrm flipH="1" flipV="1">
            <a:off x="10433248" y="2712368"/>
            <a:ext cx="0" cy="1008112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19" name="Straight Connector 718"/>
          <p:cNvCxnSpPr/>
          <p:nvPr/>
        </p:nvCxnSpPr>
        <p:spPr bwMode="auto">
          <a:xfrm rot="5400000">
            <a:off x="8957084" y="1524236"/>
            <a:ext cx="1800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8" name="Straight Connector 687"/>
          <p:cNvCxnSpPr/>
          <p:nvPr/>
        </p:nvCxnSpPr>
        <p:spPr bwMode="auto">
          <a:xfrm rot="5400000">
            <a:off x="9569152" y="1488232"/>
            <a:ext cx="144016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9" name="Straight Connector 668"/>
          <p:cNvCxnSpPr/>
          <p:nvPr/>
        </p:nvCxnSpPr>
        <p:spPr bwMode="auto">
          <a:xfrm rot="5400000">
            <a:off x="10217223" y="1776265"/>
            <a:ext cx="115213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0" name="Straight Connector 499"/>
          <p:cNvCxnSpPr/>
          <p:nvPr/>
        </p:nvCxnSpPr>
        <p:spPr bwMode="auto">
          <a:xfrm rot="10800000">
            <a:off x="3664496" y="2712368"/>
            <a:ext cx="12961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9" name="Straight Connector 498"/>
          <p:cNvCxnSpPr/>
          <p:nvPr/>
        </p:nvCxnSpPr>
        <p:spPr bwMode="auto">
          <a:xfrm>
            <a:off x="3808512" y="2352326"/>
            <a:ext cx="1008112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2" name="Straight Connector 481"/>
          <p:cNvCxnSpPr/>
          <p:nvPr/>
        </p:nvCxnSpPr>
        <p:spPr bwMode="auto">
          <a:xfrm>
            <a:off x="5680720" y="2712368"/>
            <a:ext cx="12961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1" name="Line 1415"/>
          <p:cNvSpPr>
            <a:spLocks noChangeShapeType="1"/>
          </p:cNvSpPr>
          <p:nvPr/>
        </p:nvSpPr>
        <p:spPr bwMode="auto">
          <a:xfrm flipH="1">
            <a:off x="8489032" y="408112"/>
            <a:ext cx="0" cy="1656184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50" name="Line 1394"/>
          <p:cNvSpPr>
            <a:spLocks noChangeShapeType="1"/>
          </p:cNvSpPr>
          <p:nvPr/>
        </p:nvSpPr>
        <p:spPr bwMode="auto">
          <a:xfrm>
            <a:off x="8489032" y="408112"/>
            <a:ext cx="1800200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3" name="Line 663"/>
          <p:cNvSpPr>
            <a:spLocks noChangeShapeType="1"/>
          </p:cNvSpPr>
          <p:nvPr/>
        </p:nvSpPr>
        <p:spPr bwMode="auto">
          <a:xfrm flipH="1">
            <a:off x="2944416" y="4944616"/>
            <a:ext cx="0" cy="4248472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8" name="Line 1026"/>
          <p:cNvSpPr>
            <a:spLocks noChangeShapeType="1"/>
          </p:cNvSpPr>
          <p:nvPr/>
        </p:nvSpPr>
        <p:spPr bwMode="auto">
          <a:xfrm flipH="1" flipV="1">
            <a:off x="9497144" y="4656583"/>
            <a:ext cx="0" cy="4536504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2" name="Line 1194"/>
          <p:cNvSpPr>
            <a:spLocks noChangeShapeType="1"/>
          </p:cNvSpPr>
          <p:nvPr/>
        </p:nvSpPr>
        <p:spPr bwMode="auto">
          <a:xfrm>
            <a:off x="6256785" y="7824936"/>
            <a:ext cx="0" cy="136815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3" name="Rectangle 1361"/>
          <p:cNvSpPr>
            <a:spLocks noChangeArrowheads="1"/>
          </p:cNvSpPr>
          <p:nvPr/>
        </p:nvSpPr>
        <p:spPr bwMode="auto">
          <a:xfrm>
            <a:off x="5968752" y="8040960"/>
            <a:ext cx="360040" cy="14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2" name="Text Box 1306"/>
          <p:cNvSpPr txBox="1">
            <a:spLocks noChangeArrowheads="1"/>
          </p:cNvSpPr>
          <p:nvPr/>
        </p:nvSpPr>
        <p:spPr bwMode="auto">
          <a:xfrm>
            <a:off x="5889601" y="7981088"/>
            <a:ext cx="4320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279525"/>
            <a:r>
              <a:rPr lang="en-GB" sz="1100" dirty="0" smtClean="0">
                <a:cs typeface="Arial" charset="0"/>
              </a:rPr>
              <a:t>90°</a:t>
            </a:r>
            <a:endParaRPr lang="el-GR" sz="1600" dirty="0">
              <a:cs typeface="Arial" charset="0"/>
            </a:endParaRPr>
          </a:p>
        </p:txBody>
      </p:sp>
      <p:sp>
        <p:nvSpPr>
          <p:cNvPr id="614" name="Line 1429"/>
          <p:cNvSpPr>
            <a:spLocks noChangeShapeType="1"/>
          </p:cNvSpPr>
          <p:nvPr/>
        </p:nvSpPr>
        <p:spPr bwMode="auto">
          <a:xfrm>
            <a:off x="8056984" y="6638904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617" name="Straight Connector 616"/>
          <p:cNvCxnSpPr/>
          <p:nvPr/>
        </p:nvCxnSpPr>
        <p:spPr bwMode="auto">
          <a:xfrm rot="10800000">
            <a:off x="7552929" y="6571405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5" name="Line 1203"/>
          <p:cNvSpPr>
            <a:spLocks noChangeShapeType="1"/>
          </p:cNvSpPr>
          <p:nvPr/>
        </p:nvSpPr>
        <p:spPr bwMode="auto">
          <a:xfrm>
            <a:off x="11801400" y="2424336"/>
            <a:ext cx="0" cy="7920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4" name="Line 1203"/>
          <p:cNvSpPr>
            <a:spLocks noChangeShapeType="1"/>
          </p:cNvSpPr>
          <p:nvPr/>
        </p:nvSpPr>
        <p:spPr bwMode="auto">
          <a:xfrm>
            <a:off x="10793288" y="2424336"/>
            <a:ext cx="0" cy="64807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3" name="Line 1203"/>
          <p:cNvSpPr>
            <a:spLocks noChangeShapeType="1"/>
          </p:cNvSpPr>
          <p:nvPr/>
        </p:nvSpPr>
        <p:spPr bwMode="auto">
          <a:xfrm>
            <a:off x="6472808" y="3216424"/>
            <a:ext cx="0" cy="4608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9" name="Line 1203"/>
          <p:cNvSpPr>
            <a:spLocks noChangeShapeType="1"/>
          </p:cNvSpPr>
          <p:nvPr/>
        </p:nvSpPr>
        <p:spPr bwMode="auto">
          <a:xfrm>
            <a:off x="9857184" y="2424336"/>
            <a:ext cx="0" cy="50405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3" name="Line 1203"/>
          <p:cNvSpPr>
            <a:spLocks noChangeShapeType="1"/>
          </p:cNvSpPr>
          <p:nvPr/>
        </p:nvSpPr>
        <p:spPr bwMode="auto">
          <a:xfrm>
            <a:off x="6328792" y="3072408"/>
            <a:ext cx="0" cy="475252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512" name="Straight Connector 511"/>
          <p:cNvCxnSpPr/>
          <p:nvPr/>
        </p:nvCxnSpPr>
        <p:spPr bwMode="auto">
          <a:xfrm rot="16200000" flipH="1">
            <a:off x="8741910" y="2315474"/>
            <a:ext cx="792088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6" name="Straight Connector 525"/>
          <p:cNvCxnSpPr/>
          <p:nvPr/>
        </p:nvCxnSpPr>
        <p:spPr bwMode="auto">
          <a:xfrm rot="16200000" flipH="1">
            <a:off x="11946266" y="2063446"/>
            <a:ext cx="288032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74" name="Line 1026"/>
          <p:cNvSpPr>
            <a:spLocks noChangeShapeType="1"/>
          </p:cNvSpPr>
          <p:nvPr/>
        </p:nvSpPr>
        <p:spPr bwMode="auto">
          <a:xfrm flipH="1">
            <a:off x="1287462" y="4656584"/>
            <a:ext cx="8209682" cy="64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481" name="Straight Connector 480"/>
          <p:cNvCxnSpPr/>
          <p:nvPr/>
        </p:nvCxnSpPr>
        <p:spPr bwMode="auto">
          <a:xfrm rot="5400000">
            <a:off x="11477363" y="2028293"/>
            <a:ext cx="50405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/>
          <p:cNvCxnSpPr/>
          <p:nvPr/>
        </p:nvCxnSpPr>
        <p:spPr bwMode="auto">
          <a:xfrm>
            <a:off x="7840960" y="2712368"/>
            <a:ext cx="12961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1" name="Line 1394"/>
          <p:cNvSpPr>
            <a:spLocks noChangeShapeType="1"/>
          </p:cNvSpPr>
          <p:nvPr/>
        </p:nvSpPr>
        <p:spPr bwMode="auto">
          <a:xfrm>
            <a:off x="6328792" y="336104"/>
            <a:ext cx="3960440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59" name="Line 511"/>
          <p:cNvSpPr>
            <a:spLocks noChangeShapeType="1"/>
          </p:cNvSpPr>
          <p:nvPr/>
        </p:nvSpPr>
        <p:spPr bwMode="auto">
          <a:xfrm>
            <a:off x="1216224" y="4223842"/>
            <a:ext cx="2016224" cy="69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3" name="Line 2075"/>
          <p:cNvSpPr>
            <a:spLocks noChangeShapeType="1"/>
          </p:cNvSpPr>
          <p:nvPr/>
        </p:nvSpPr>
        <p:spPr bwMode="auto">
          <a:xfrm>
            <a:off x="391554" y="7320880"/>
            <a:ext cx="43204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63" name="Straight Connector 762"/>
          <p:cNvCxnSpPr/>
          <p:nvPr/>
        </p:nvCxnSpPr>
        <p:spPr bwMode="auto">
          <a:xfrm rot="5400000">
            <a:off x="820180" y="1884276"/>
            <a:ext cx="79208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9" name="Straight Connector 758"/>
          <p:cNvCxnSpPr/>
          <p:nvPr/>
        </p:nvCxnSpPr>
        <p:spPr bwMode="auto">
          <a:xfrm rot="5400000">
            <a:off x="388132" y="2028292"/>
            <a:ext cx="79208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0" name="Straight Connector 759"/>
          <p:cNvCxnSpPr/>
          <p:nvPr/>
        </p:nvCxnSpPr>
        <p:spPr bwMode="auto">
          <a:xfrm rot="5400000">
            <a:off x="1468253" y="2172309"/>
            <a:ext cx="50405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1" name="Straight Connector 760"/>
          <p:cNvCxnSpPr/>
          <p:nvPr/>
        </p:nvCxnSpPr>
        <p:spPr bwMode="auto">
          <a:xfrm rot="5400000">
            <a:off x="2472172" y="2312132"/>
            <a:ext cx="36842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58" name="Line 510"/>
          <p:cNvSpPr>
            <a:spLocks noChangeShapeType="1"/>
          </p:cNvSpPr>
          <p:nvPr/>
        </p:nvSpPr>
        <p:spPr bwMode="auto">
          <a:xfrm flipH="1">
            <a:off x="352128" y="4296544"/>
            <a:ext cx="3024336" cy="32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43" name="Line 495"/>
          <p:cNvSpPr>
            <a:spLocks noChangeShapeType="1"/>
          </p:cNvSpPr>
          <p:nvPr/>
        </p:nvSpPr>
        <p:spPr bwMode="auto">
          <a:xfrm flipH="1">
            <a:off x="422896" y="4080520"/>
            <a:ext cx="2017464" cy="44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37" name="Line 489"/>
          <p:cNvSpPr>
            <a:spLocks noChangeShapeType="1"/>
          </p:cNvSpPr>
          <p:nvPr/>
        </p:nvSpPr>
        <p:spPr bwMode="auto">
          <a:xfrm flipH="1">
            <a:off x="784176" y="3864496"/>
            <a:ext cx="720080" cy="57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8" name="Line 1314"/>
          <p:cNvSpPr>
            <a:spLocks noChangeShapeType="1"/>
          </p:cNvSpPr>
          <p:nvPr/>
        </p:nvSpPr>
        <p:spPr bwMode="auto">
          <a:xfrm>
            <a:off x="1720280" y="2208312"/>
            <a:ext cx="0" cy="8640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7" name="Line 1314"/>
          <p:cNvSpPr>
            <a:spLocks noChangeShapeType="1"/>
          </p:cNvSpPr>
          <p:nvPr/>
        </p:nvSpPr>
        <p:spPr bwMode="auto">
          <a:xfrm>
            <a:off x="2656384" y="2352328"/>
            <a:ext cx="0" cy="57606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63" name="Line 1315"/>
          <p:cNvSpPr>
            <a:spLocks noChangeShapeType="1"/>
          </p:cNvSpPr>
          <p:nvPr/>
        </p:nvSpPr>
        <p:spPr bwMode="auto">
          <a:xfrm flipH="1">
            <a:off x="5895972" y="3072408"/>
            <a:ext cx="771" cy="396021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62" name="Line 1314"/>
          <p:cNvSpPr>
            <a:spLocks noChangeShapeType="1"/>
          </p:cNvSpPr>
          <p:nvPr/>
        </p:nvSpPr>
        <p:spPr bwMode="auto">
          <a:xfrm>
            <a:off x="5752728" y="3216424"/>
            <a:ext cx="372" cy="381620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5" name="Line 1197"/>
          <p:cNvSpPr>
            <a:spLocks noChangeShapeType="1"/>
          </p:cNvSpPr>
          <p:nvPr/>
        </p:nvSpPr>
        <p:spPr bwMode="auto">
          <a:xfrm flipH="1">
            <a:off x="6040760" y="2928392"/>
            <a:ext cx="0" cy="489654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57" name="Text Box 1309"/>
          <p:cNvSpPr txBox="1">
            <a:spLocks noChangeArrowheads="1"/>
          </p:cNvSpPr>
          <p:nvPr/>
        </p:nvSpPr>
        <p:spPr bwMode="auto">
          <a:xfrm>
            <a:off x="5869781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2400" name="Rectangle 352"/>
          <p:cNvSpPr>
            <a:spLocks noChangeArrowheads="1"/>
          </p:cNvSpPr>
          <p:nvPr/>
        </p:nvSpPr>
        <p:spPr bwMode="auto">
          <a:xfrm>
            <a:off x="279400" y="3649167"/>
            <a:ext cx="1008063" cy="14097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/>
              <a:t>F1</a:t>
            </a:r>
          </a:p>
        </p:txBody>
      </p:sp>
      <p:sp>
        <p:nvSpPr>
          <p:cNvPr id="2534" name="Line 486"/>
          <p:cNvSpPr>
            <a:spLocks noChangeShapeType="1"/>
          </p:cNvSpPr>
          <p:nvPr/>
        </p:nvSpPr>
        <p:spPr bwMode="auto">
          <a:xfrm flipH="1" flipV="1">
            <a:off x="1287462" y="3792042"/>
            <a:ext cx="72778" cy="44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40" name="Line 492"/>
          <p:cNvSpPr>
            <a:spLocks noChangeShapeType="1"/>
          </p:cNvSpPr>
          <p:nvPr/>
        </p:nvSpPr>
        <p:spPr bwMode="auto">
          <a:xfrm flipH="1" flipV="1">
            <a:off x="1287462" y="4007942"/>
            <a:ext cx="1008881" cy="57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14" name="Text Box 666"/>
          <p:cNvSpPr txBox="1">
            <a:spLocks noChangeArrowheads="1"/>
          </p:cNvSpPr>
          <p:nvPr/>
        </p:nvSpPr>
        <p:spPr bwMode="auto">
          <a:xfrm>
            <a:off x="856184" y="4831854"/>
            <a:ext cx="5004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 smtClean="0"/>
              <a:t>FST CLK</a:t>
            </a:r>
            <a:endParaRPr lang="en-GB" sz="600"/>
          </a:p>
        </p:txBody>
      </p:sp>
      <p:sp>
        <p:nvSpPr>
          <p:cNvPr id="2718" name="Text Box 670"/>
          <p:cNvSpPr txBox="1">
            <a:spLocks noChangeArrowheads="1"/>
          </p:cNvSpPr>
          <p:nvPr/>
        </p:nvSpPr>
        <p:spPr bwMode="auto">
          <a:xfrm>
            <a:off x="2210346" y="9152061"/>
            <a:ext cx="1454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>
                <a:solidFill>
                  <a:srgbClr val="FF33CC"/>
                </a:solidFill>
              </a:rPr>
              <a:t>357 MHz</a:t>
            </a:r>
          </a:p>
        </p:txBody>
      </p:sp>
      <p:sp>
        <p:nvSpPr>
          <p:cNvPr id="2719" name="Rectangle 671"/>
          <p:cNvSpPr>
            <a:spLocks noChangeArrowheads="1"/>
          </p:cNvSpPr>
          <p:nvPr/>
        </p:nvSpPr>
        <p:spPr bwMode="auto">
          <a:xfrm>
            <a:off x="5681663" y="7825506"/>
            <a:ext cx="1150937" cy="71438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40" name="Text Box 692"/>
          <p:cNvSpPr txBox="1">
            <a:spLocks noChangeArrowheads="1"/>
          </p:cNvSpPr>
          <p:nvPr/>
        </p:nvSpPr>
        <p:spPr bwMode="auto">
          <a:xfrm>
            <a:off x="5968752" y="9151366"/>
            <a:ext cx="6080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>
                <a:solidFill>
                  <a:srgbClr val="FF3300"/>
                </a:solidFill>
              </a:rPr>
              <a:t>LO</a:t>
            </a:r>
          </a:p>
        </p:txBody>
      </p:sp>
      <p:sp>
        <p:nvSpPr>
          <p:cNvPr id="2744" name="Text Box 696"/>
          <p:cNvSpPr txBox="1">
            <a:spLocks noChangeArrowheads="1"/>
          </p:cNvSpPr>
          <p:nvPr/>
        </p:nvSpPr>
        <p:spPr bwMode="auto">
          <a:xfrm>
            <a:off x="849313" y="4698504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B</a:t>
            </a:r>
          </a:p>
        </p:txBody>
      </p:sp>
      <p:sp>
        <p:nvSpPr>
          <p:cNvPr id="2745" name="Text Box 697"/>
          <p:cNvSpPr txBox="1">
            <a:spLocks noChangeArrowheads="1"/>
          </p:cNvSpPr>
          <p:nvPr/>
        </p:nvSpPr>
        <p:spPr bwMode="auto">
          <a:xfrm>
            <a:off x="849313" y="4555629"/>
            <a:ext cx="509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AUX IN A</a:t>
            </a:r>
          </a:p>
        </p:txBody>
      </p:sp>
      <p:sp>
        <p:nvSpPr>
          <p:cNvPr id="2753" name="Text Box 705"/>
          <p:cNvSpPr txBox="1">
            <a:spLocks noChangeArrowheads="1"/>
          </p:cNvSpPr>
          <p:nvPr/>
        </p:nvSpPr>
        <p:spPr bwMode="auto">
          <a:xfrm>
            <a:off x="3880520" y="9151366"/>
            <a:ext cx="15430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>
                <a:solidFill>
                  <a:srgbClr val="008000"/>
                </a:solidFill>
              </a:rPr>
              <a:t>2.16 MHz</a:t>
            </a:r>
          </a:p>
        </p:txBody>
      </p:sp>
      <p:sp>
        <p:nvSpPr>
          <p:cNvPr id="2761" name="Line 713"/>
          <p:cNvSpPr>
            <a:spLocks noChangeShapeType="1"/>
          </p:cNvSpPr>
          <p:nvPr/>
        </p:nvSpPr>
        <p:spPr bwMode="auto">
          <a:xfrm flipV="1">
            <a:off x="4528592" y="4800600"/>
            <a:ext cx="0" cy="432048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6" name="Text Box 728"/>
          <p:cNvSpPr txBox="1">
            <a:spLocks noChangeArrowheads="1"/>
          </p:cNvSpPr>
          <p:nvPr/>
        </p:nvSpPr>
        <p:spPr bwMode="auto">
          <a:xfrm>
            <a:off x="8658870" y="9151366"/>
            <a:ext cx="16303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>
                <a:solidFill>
                  <a:srgbClr val="C00000"/>
                </a:solidFill>
              </a:rPr>
              <a:t>TRIGGER</a:t>
            </a:r>
          </a:p>
        </p:txBody>
      </p:sp>
      <p:sp>
        <p:nvSpPr>
          <p:cNvPr id="3075" name="Line 1027"/>
          <p:cNvSpPr>
            <a:spLocks noChangeShapeType="1"/>
          </p:cNvSpPr>
          <p:nvPr/>
        </p:nvSpPr>
        <p:spPr bwMode="auto">
          <a:xfrm>
            <a:off x="1287463" y="4800104"/>
            <a:ext cx="3241129" cy="496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6" name="Line 1028"/>
          <p:cNvSpPr>
            <a:spLocks noChangeShapeType="1"/>
          </p:cNvSpPr>
          <p:nvPr/>
        </p:nvSpPr>
        <p:spPr bwMode="auto">
          <a:xfrm flipH="1" flipV="1">
            <a:off x="1287456" y="4944559"/>
            <a:ext cx="1656959" cy="56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77" name="Text Box 1029"/>
          <p:cNvSpPr txBox="1">
            <a:spLocks noChangeArrowheads="1"/>
          </p:cNvSpPr>
          <p:nvPr/>
        </p:nvSpPr>
        <p:spPr bwMode="auto">
          <a:xfrm>
            <a:off x="950913" y="363011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1</a:t>
            </a:r>
          </a:p>
        </p:txBody>
      </p:sp>
      <p:sp>
        <p:nvSpPr>
          <p:cNvPr id="3078" name="Text Box 1030"/>
          <p:cNvSpPr txBox="1">
            <a:spLocks noChangeArrowheads="1"/>
          </p:cNvSpPr>
          <p:nvPr/>
        </p:nvSpPr>
        <p:spPr bwMode="auto">
          <a:xfrm>
            <a:off x="950913" y="369837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2</a:t>
            </a:r>
          </a:p>
        </p:txBody>
      </p:sp>
      <p:sp>
        <p:nvSpPr>
          <p:cNvPr id="3079" name="Text Box 1031"/>
          <p:cNvSpPr txBox="1">
            <a:spLocks noChangeArrowheads="1"/>
          </p:cNvSpPr>
          <p:nvPr/>
        </p:nvSpPr>
        <p:spPr bwMode="auto">
          <a:xfrm>
            <a:off x="950913" y="377616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3</a:t>
            </a:r>
          </a:p>
        </p:txBody>
      </p:sp>
      <p:sp>
        <p:nvSpPr>
          <p:cNvPr id="3080" name="Text Box 1032"/>
          <p:cNvSpPr txBox="1">
            <a:spLocks noChangeArrowheads="1"/>
          </p:cNvSpPr>
          <p:nvPr/>
        </p:nvSpPr>
        <p:spPr bwMode="auto">
          <a:xfrm>
            <a:off x="950913" y="384442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4</a:t>
            </a:r>
          </a:p>
        </p:txBody>
      </p:sp>
      <p:sp>
        <p:nvSpPr>
          <p:cNvPr id="3081" name="Text Box 1033"/>
          <p:cNvSpPr txBox="1">
            <a:spLocks noChangeArrowheads="1"/>
          </p:cNvSpPr>
          <p:nvPr/>
        </p:nvSpPr>
        <p:spPr bwMode="auto">
          <a:xfrm>
            <a:off x="950913" y="392221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5</a:t>
            </a:r>
          </a:p>
        </p:txBody>
      </p:sp>
      <p:sp>
        <p:nvSpPr>
          <p:cNvPr id="3082" name="Text Box 1034"/>
          <p:cNvSpPr txBox="1">
            <a:spLocks noChangeArrowheads="1"/>
          </p:cNvSpPr>
          <p:nvPr/>
        </p:nvSpPr>
        <p:spPr bwMode="auto">
          <a:xfrm>
            <a:off x="950913" y="399047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6</a:t>
            </a:r>
          </a:p>
        </p:txBody>
      </p:sp>
      <p:sp>
        <p:nvSpPr>
          <p:cNvPr id="3083" name="Text Box 1035"/>
          <p:cNvSpPr txBox="1">
            <a:spLocks noChangeArrowheads="1"/>
          </p:cNvSpPr>
          <p:nvPr/>
        </p:nvSpPr>
        <p:spPr bwMode="auto">
          <a:xfrm>
            <a:off x="950913" y="4066679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7</a:t>
            </a:r>
          </a:p>
        </p:txBody>
      </p:sp>
      <p:sp>
        <p:nvSpPr>
          <p:cNvPr id="3084" name="Text Box 1036"/>
          <p:cNvSpPr txBox="1">
            <a:spLocks noChangeArrowheads="1"/>
          </p:cNvSpPr>
          <p:nvPr/>
        </p:nvSpPr>
        <p:spPr bwMode="auto">
          <a:xfrm>
            <a:off x="950913" y="4134942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8</a:t>
            </a:r>
          </a:p>
        </p:txBody>
      </p:sp>
      <p:sp>
        <p:nvSpPr>
          <p:cNvPr id="3085" name="Text Box 1037"/>
          <p:cNvSpPr txBox="1">
            <a:spLocks noChangeArrowheads="1"/>
          </p:cNvSpPr>
          <p:nvPr/>
        </p:nvSpPr>
        <p:spPr bwMode="auto">
          <a:xfrm>
            <a:off x="950913" y="4207967"/>
            <a:ext cx="4095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ADC 9</a:t>
            </a:r>
          </a:p>
        </p:txBody>
      </p:sp>
      <p:sp>
        <p:nvSpPr>
          <p:cNvPr id="3232" name="Rectangle 1184"/>
          <p:cNvSpPr>
            <a:spLocks noChangeArrowheads="1"/>
          </p:cNvSpPr>
          <p:nvPr/>
        </p:nvSpPr>
        <p:spPr bwMode="auto">
          <a:xfrm>
            <a:off x="1280989" y="3431107"/>
            <a:ext cx="2167483" cy="144910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43" name="Line 1195"/>
          <p:cNvSpPr>
            <a:spLocks noChangeShapeType="1"/>
          </p:cNvSpPr>
          <p:nvPr/>
        </p:nvSpPr>
        <p:spPr bwMode="auto">
          <a:xfrm flipH="1">
            <a:off x="5752728" y="6817120"/>
            <a:ext cx="372" cy="10798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4" name="Line 1196"/>
          <p:cNvSpPr>
            <a:spLocks noChangeShapeType="1"/>
          </p:cNvSpPr>
          <p:nvPr/>
        </p:nvSpPr>
        <p:spPr bwMode="auto">
          <a:xfrm>
            <a:off x="5895975" y="6817120"/>
            <a:ext cx="769" cy="10798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48" name="Line 1200"/>
          <p:cNvSpPr>
            <a:spLocks noChangeShapeType="1"/>
          </p:cNvSpPr>
          <p:nvPr/>
        </p:nvSpPr>
        <p:spPr bwMode="auto">
          <a:xfrm>
            <a:off x="6184776" y="7681440"/>
            <a:ext cx="1017" cy="1434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51" name="Line 1203"/>
          <p:cNvSpPr>
            <a:spLocks noChangeShapeType="1"/>
          </p:cNvSpPr>
          <p:nvPr/>
        </p:nvSpPr>
        <p:spPr bwMode="auto">
          <a:xfrm>
            <a:off x="6184776" y="2928392"/>
            <a:ext cx="0" cy="489654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53" name="AutoShape 1205"/>
          <p:cNvSpPr>
            <a:spLocks noChangeArrowheads="1"/>
          </p:cNvSpPr>
          <p:nvPr/>
        </p:nvSpPr>
        <p:spPr bwMode="auto">
          <a:xfrm flipV="1">
            <a:off x="5826125" y="739308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4" name="AutoShape 1206"/>
          <p:cNvSpPr>
            <a:spLocks noChangeArrowheads="1"/>
          </p:cNvSpPr>
          <p:nvPr/>
        </p:nvSpPr>
        <p:spPr bwMode="auto">
          <a:xfrm flipV="1">
            <a:off x="5970588" y="7248623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5" name="AutoShape 1207"/>
          <p:cNvSpPr>
            <a:spLocks noChangeArrowheads="1"/>
          </p:cNvSpPr>
          <p:nvPr/>
        </p:nvSpPr>
        <p:spPr bwMode="auto">
          <a:xfrm flipV="1">
            <a:off x="6115050" y="7105748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9" name="AutoShape 1211"/>
          <p:cNvSpPr>
            <a:spLocks noChangeArrowheads="1"/>
          </p:cNvSpPr>
          <p:nvPr/>
        </p:nvSpPr>
        <p:spPr bwMode="auto">
          <a:xfrm flipV="1">
            <a:off x="5681663" y="7535960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4" name="Line 1226"/>
          <p:cNvSpPr>
            <a:spLocks noChangeShapeType="1"/>
          </p:cNvSpPr>
          <p:nvPr/>
        </p:nvSpPr>
        <p:spPr bwMode="auto">
          <a:xfrm>
            <a:off x="6184900" y="717718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5" name="Oval 1227"/>
          <p:cNvSpPr>
            <a:spLocks noChangeArrowheads="1"/>
          </p:cNvSpPr>
          <p:nvPr/>
        </p:nvSpPr>
        <p:spPr bwMode="auto">
          <a:xfrm>
            <a:off x="6977063" y="7104160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6" name="Freeform 1228"/>
          <p:cNvSpPr>
            <a:spLocks/>
          </p:cNvSpPr>
          <p:nvPr/>
        </p:nvSpPr>
        <p:spPr bwMode="auto">
          <a:xfrm>
            <a:off x="7015163" y="7139085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7" name="Line 1229"/>
          <p:cNvSpPr>
            <a:spLocks noChangeShapeType="1"/>
          </p:cNvSpPr>
          <p:nvPr/>
        </p:nvSpPr>
        <p:spPr bwMode="auto">
          <a:xfrm>
            <a:off x="6040438" y="732164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78" name="Oval 1230"/>
          <p:cNvSpPr>
            <a:spLocks noChangeArrowheads="1"/>
          </p:cNvSpPr>
          <p:nvPr/>
        </p:nvSpPr>
        <p:spPr bwMode="auto">
          <a:xfrm>
            <a:off x="6977063" y="7248623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9" name="Freeform 1231"/>
          <p:cNvSpPr>
            <a:spLocks/>
          </p:cNvSpPr>
          <p:nvPr/>
        </p:nvSpPr>
        <p:spPr bwMode="auto">
          <a:xfrm>
            <a:off x="7015163" y="7283548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1" name="Oval 1233"/>
          <p:cNvSpPr>
            <a:spLocks noChangeArrowheads="1"/>
          </p:cNvSpPr>
          <p:nvPr/>
        </p:nvSpPr>
        <p:spPr bwMode="auto">
          <a:xfrm>
            <a:off x="6977063" y="7391498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2" name="Freeform 1234"/>
          <p:cNvSpPr>
            <a:spLocks/>
          </p:cNvSpPr>
          <p:nvPr/>
        </p:nvSpPr>
        <p:spPr bwMode="auto">
          <a:xfrm>
            <a:off x="7015163" y="7426423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3" name="Line 1235"/>
          <p:cNvSpPr>
            <a:spLocks noChangeShapeType="1"/>
          </p:cNvSpPr>
          <p:nvPr/>
        </p:nvSpPr>
        <p:spPr bwMode="auto">
          <a:xfrm>
            <a:off x="5753100" y="7608985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4" name="Oval 1236"/>
          <p:cNvSpPr>
            <a:spLocks noChangeArrowheads="1"/>
          </p:cNvSpPr>
          <p:nvPr/>
        </p:nvSpPr>
        <p:spPr bwMode="auto">
          <a:xfrm>
            <a:off x="6977063" y="7535960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5" name="Freeform 1237"/>
          <p:cNvSpPr>
            <a:spLocks/>
          </p:cNvSpPr>
          <p:nvPr/>
        </p:nvSpPr>
        <p:spPr bwMode="auto">
          <a:xfrm>
            <a:off x="7015163" y="7570885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86" name="Line 1238"/>
          <p:cNvSpPr>
            <a:spLocks noChangeShapeType="1"/>
          </p:cNvSpPr>
          <p:nvPr/>
        </p:nvSpPr>
        <p:spPr bwMode="auto">
          <a:xfrm>
            <a:off x="5897563" y="746611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36" name="Text Box 1288"/>
          <p:cNvSpPr txBox="1">
            <a:spLocks noChangeArrowheads="1"/>
          </p:cNvSpPr>
          <p:nvPr/>
        </p:nvSpPr>
        <p:spPr bwMode="auto">
          <a:xfrm>
            <a:off x="5580063" y="6312768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354" name="Text Box 1306"/>
          <p:cNvSpPr txBox="1">
            <a:spLocks noChangeArrowheads="1"/>
          </p:cNvSpPr>
          <p:nvPr/>
        </p:nvSpPr>
        <p:spPr bwMode="auto">
          <a:xfrm>
            <a:off x="5724525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358" name="Text Box 1310"/>
          <p:cNvSpPr txBox="1">
            <a:spLocks noChangeArrowheads="1"/>
          </p:cNvSpPr>
          <p:nvPr/>
        </p:nvSpPr>
        <p:spPr bwMode="auto">
          <a:xfrm>
            <a:off x="6013450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3409" name="Rectangle 1361"/>
          <p:cNvSpPr>
            <a:spLocks noChangeArrowheads="1"/>
          </p:cNvSpPr>
          <p:nvPr/>
        </p:nvSpPr>
        <p:spPr bwMode="auto">
          <a:xfrm>
            <a:off x="5680075" y="6404994"/>
            <a:ext cx="1152773" cy="1530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42" name="Line 1394"/>
          <p:cNvSpPr>
            <a:spLocks noChangeShapeType="1"/>
          </p:cNvSpPr>
          <p:nvPr/>
        </p:nvSpPr>
        <p:spPr bwMode="auto">
          <a:xfrm>
            <a:off x="9497144" y="480120"/>
            <a:ext cx="792088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46" name="Line 1398"/>
          <p:cNvSpPr>
            <a:spLocks noChangeShapeType="1"/>
          </p:cNvSpPr>
          <p:nvPr/>
        </p:nvSpPr>
        <p:spPr bwMode="auto">
          <a:xfrm flipV="1">
            <a:off x="4312568" y="264096"/>
            <a:ext cx="5976664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1" name="Text Box 1403"/>
          <p:cNvSpPr txBox="1">
            <a:spLocks noChangeArrowheads="1"/>
          </p:cNvSpPr>
          <p:nvPr/>
        </p:nvSpPr>
        <p:spPr bwMode="auto">
          <a:xfrm>
            <a:off x="941388" y="4400054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RS232</a:t>
            </a:r>
          </a:p>
        </p:txBody>
      </p:sp>
      <p:sp>
        <p:nvSpPr>
          <p:cNvPr id="3452" name="Line 1404"/>
          <p:cNvSpPr>
            <a:spLocks noChangeShapeType="1"/>
          </p:cNvSpPr>
          <p:nvPr/>
        </p:nvSpPr>
        <p:spPr bwMode="auto">
          <a:xfrm flipH="1">
            <a:off x="1288232" y="4512568"/>
            <a:ext cx="8208912" cy="199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53" name="Line 1405"/>
          <p:cNvSpPr>
            <a:spLocks noChangeShapeType="1"/>
          </p:cNvSpPr>
          <p:nvPr/>
        </p:nvSpPr>
        <p:spPr bwMode="auto">
          <a:xfrm flipH="1">
            <a:off x="9497144" y="480120"/>
            <a:ext cx="0" cy="4032448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63" name="Line 1415"/>
          <p:cNvSpPr>
            <a:spLocks noChangeShapeType="1"/>
          </p:cNvSpPr>
          <p:nvPr/>
        </p:nvSpPr>
        <p:spPr bwMode="auto">
          <a:xfrm>
            <a:off x="4312568" y="264096"/>
            <a:ext cx="0" cy="1872208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77" name="Line 1429"/>
          <p:cNvSpPr>
            <a:spLocks noChangeShapeType="1"/>
          </p:cNvSpPr>
          <p:nvPr/>
        </p:nvSpPr>
        <p:spPr bwMode="auto">
          <a:xfrm>
            <a:off x="10864974" y="336104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78" name="Text Box 1430"/>
          <p:cNvSpPr txBox="1">
            <a:spLocks noChangeArrowheads="1"/>
          </p:cNvSpPr>
          <p:nvPr/>
        </p:nvSpPr>
        <p:spPr bwMode="auto">
          <a:xfrm>
            <a:off x="11187037" y="215007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 dirty="0"/>
              <a:t>ATF local</a:t>
            </a:r>
          </a:p>
        </p:txBody>
      </p:sp>
      <p:sp>
        <p:nvSpPr>
          <p:cNvPr id="4119" name="laptop"/>
          <p:cNvSpPr>
            <a:spLocks noEditPoints="1" noChangeArrowheads="1"/>
          </p:cNvSpPr>
          <p:nvPr/>
        </p:nvSpPr>
        <p:spPr bwMode="auto">
          <a:xfrm>
            <a:off x="7624936" y="6456784"/>
            <a:ext cx="576064" cy="43204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endParaRPr lang="en-GB" sz="900" dirty="0"/>
          </a:p>
        </p:txBody>
      </p:sp>
      <p:sp>
        <p:nvSpPr>
          <p:cNvPr id="4278" name="Text Box 2230"/>
          <p:cNvSpPr txBox="1">
            <a:spLocks noChangeArrowheads="1"/>
          </p:cNvSpPr>
          <p:nvPr/>
        </p:nvSpPr>
        <p:spPr bwMode="auto">
          <a:xfrm>
            <a:off x="208112" y="5088632"/>
            <a:ext cx="10477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/>
              <a:t>tunnel</a:t>
            </a:r>
          </a:p>
        </p:txBody>
      </p:sp>
      <p:sp>
        <p:nvSpPr>
          <p:cNvPr id="4279" name="Text Box 2231"/>
          <p:cNvSpPr txBox="1">
            <a:spLocks noChangeArrowheads="1"/>
          </p:cNvSpPr>
          <p:nvPr/>
        </p:nvSpPr>
        <p:spPr bwMode="auto">
          <a:xfrm>
            <a:off x="202878" y="5767685"/>
            <a:ext cx="19494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dirty="0"/>
              <a:t>control room</a:t>
            </a:r>
          </a:p>
        </p:txBody>
      </p:sp>
      <p:cxnSp>
        <p:nvCxnSpPr>
          <p:cNvPr id="336" name="Straight Connector 335"/>
          <p:cNvCxnSpPr/>
          <p:nvPr/>
        </p:nvCxnSpPr>
        <p:spPr bwMode="auto">
          <a:xfrm rot="10800000">
            <a:off x="3088432" y="2064296"/>
            <a:ext cx="7200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 rot="10800000">
            <a:off x="1216224" y="1488232"/>
            <a:ext cx="676875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2" name="Line 1314"/>
          <p:cNvSpPr>
            <a:spLocks noChangeShapeType="1"/>
          </p:cNvSpPr>
          <p:nvPr/>
        </p:nvSpPr>
        <p:spPr bwMode="auto">
          <a:xfrm flipV="1">
            <a:off x="784176" y="3216199"/>
            <a:ext cx="4968552" cy="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3" name="Line 1314"/>
          <p:cNvSpPr>
            <a:spLocks noChangeShapeType="1"/>
          </p:cNvSpPr>
          <p:nvPr/>
        </p:nvSpPr>
        <p:spPr bwMode="auto">
          <a:xfrm>
            <a:off x="784176" y="2208313"/>
            <a:ext cx="0" cy="100811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5" name="Line 1314"/>
          <p:cNvSpPr>
            <a:spLocks noChangeShapeType="1"/>
          </p:cNvSpPr>
          <p:nvPr/>
        </p:nvSpPr>
        <p:spPr bwMode="auto">
          <a:xfrm flipV="1">
            <a:off x="1720280" y="3072408"/>
            <a:ext cx="4176464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6" name="Line 1314"/>
          <p:cNvSpPr>
            <a:spLocks noChangeShapeType="1"/>
          </p:cNvSpPr>
          <p:nvPr/>
        </p:nvSpPr>
        <p:spPr bwMode="auto">
          <a:xfrm flipV="1">
            <a:off x="2648000" y="2928392"/>
            <a:ext cx="339276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29" name="Line 486"/>
          <p:cNvSpPr>
            <a:spLocks noChangeShapeType="1"/>
          </p:cNvSpPr>
          <p:nvPr/>
        </p:nvSpPr>
        <p:spPr bwMode="auto">
          <a:xfrm flipH="1">
            <a:off x="1216224" y="2496344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30" name="Line 489"/>
          <p:cNvSpPr>
            <a:spLocks noChangeShapeType="1"/>
          </p:cNvSpPr>
          <p:nvPr/>
        </p:nvSpPr>
        <p:spPr bwMode="auto">
          <a:xfrm flipH="1">
            <a:off x="1216224" y="2496344"/>
            <a:ext cx="28803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0" name="Line 489"/>
          <p:cNvSpPr>
            <a:spLocks noChangeShapeType="1"/>
          </p:cNvSpPr>
          <p:nvPr/>
        </p:nvSpPr>
        <p:spPr bwMode="auto">
          <a:xfrm flipH="1">
            <a:off x="2224336" y="2496344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2" name="Line 489"/>
          <p:cNvSpPr>
            <a:spLocks noChangeShapeType="1"/>
          </p:cNvSpPr>
          <p:nvPr/>
        </p:nvSpPr>
        <p:spPr bwMode="auto">
          <a:xfrm flipH="1">
            <a:off x="3160440" y="2496344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4" name="Line 486"/>
          <p:cNvSpPr>
            <a:spLocks noChangeShapeType="1"/>
          </p:cNvSpPr>
          <p:nvPr/>
        </p:nvSpPr>
        <p:spPr bwMode="auto">
          <a:xfrm flipH="1" flipV="1">
            <a:off x="2296344" y="2712368"/>
            <a:ext cx="0" cy="1296144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5" name="Line 486"/>
          <p:cNvSpPr>
            <a:spLocks noChangeShapeType="1"/>
          </p:cNvSpPr>
          <p:nvPr/>
        </p:nvSpPr>
        <p:spPr bwMode="auto">
          <a:xfrm flipH="1" flipV="1">
            <a:off x="3232448" y="2712368"/>
            <a:ext cx="0" cy="151216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7" name="Line 486"/>
          <p:cNvSpPr>
            <a:spLocks noChangeShapeType="1"/>
          </p:cNvSpPr>
          <p:nvPr/>
        </p:nvSpPr>
        <p:spPr bwMode="auto">
          <a:xfrm flipH="1" flipV="1">
            <a:off x="1360240" y="2712368"/>
            <a:ext cx="0" cy="108012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4" name="Line 489"/>
          <p:cNvSpPr>
            <a:spLocks noChangeShapeType="1"/>
          </p:cNvSpPr>
          <p:nvPr/>
        </p:nvSpPr>
        <p:spPr bwMode="auto">
          <a:xfrm flipH="1" flipV="1">
            <a:off x="2440360" y="2496344"/>
            <a:ext cx="0" cy="158417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5" name="Line 489"/>
          <p:cNvSpPr>
            <a:spLocks noChangeShapeType="1"/>
          </p:cNvSpPr>
          <p:nvPr/>
        </p:nvSpPr>
        <p:spPr bwMode="auto">
          <a:xfrm flipH="1" flipV="1">
            <a:off x="3376464" y="2496344"/>
            <a:ext cx="0" cy="1800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63" name="Line 489"/>
          <p:cNvSpPr>
            <a:spLocks noChangeShapeType="1"/>
          </p:cNvSpPr>
          <p:nvPr/>
        </p:nvSpPr>
        <p:spPr bwMode="auto">
          <a:xfrm flipH="1" flipV="1">
            <a:off x="1504256" y="2496344"/>
            <a:ext cx="0" cy="136815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13" name="AutoShape 1165"/>
          <p:cNvSpPr>
            <a:spLocks noChangeArrowheads="1"/>
          </p:cNvSpPr>
          <p:nvPr/>
        </p:nvSpPr>
        <p:spPr bwMode="auto">
          <a:xfrm>
            <a:off x="1288680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8" name="AutoShape 1165"/>
          <p:cNvSpPr>
            <a:spLocks noChangeArrowheads="1"/>
          </p:cNvSpPr>
          <p:nvPr/>
        </p:nvSpPr>
        <p:spPr bwMode="auto">
          <a:xfrm>
            <a:off x="1432696" y="3432001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0" name="AutoShape 1165"/>
          <p:cNvSpPr>
            <a:spLocks noChangeArrowheads="1"/>
          </p:cNvSpPr>
          <p:nvPr/>
        </p:nvSpPr>
        <p:spPr bwMode="auto">
          <a:xfrm>
            <a:off x="2225477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8" name="AutoShape 1165"/>
          <p:cNvSpPr>
            <a:spLocks noChangeArrowheads="1"/>
          </p:cNvSpPr>
          <p:nvPr/>
        </p:nvSpPr>
        <p:spPr bwMode="auto">
          <a:xfrm>
            <a:off x="3160440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9" name="AutoShape 1165"/>
          <p:cNvSpPr>
            <a:spLocks noChangeArrowheads="1"/>
          </p:cNvSpPr>
          <p:nvPr/>
        </p:nvSpPr>
        <p:spPr bwMode="auto">
          <a:xfrm>
            <a:off x="3304456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6" name="AutoShape 1165"/>
          <p:cNvSpPr>
            <a:spLocks noChangeArrowheads="1"/>
          </p:cNvSpPr>
          <p:nvPr/>
        </p:nvSpPr>
        <p:spPr bwMode="auto">
          <a:xfrm>
            <a:off x="2369493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0" name="Line 486"/>
          <p:cNvSpPr>
            <a:spLocks noChangeShapeType="1"/>
          </p:cNvSpPr>
          <p:nvPr/>
        </p:nvSpPr>
        <p:spPr bwMode="auto">
          <a:xfrm flipH="1">
            <a:off x="1288232" y="2712368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99" name="Line 486"/>
          <p:cNvSpPr>
            <a:spLocks noChangeShapeType="1"/>
          </p:cNvSpPr>
          <p:nvPr/>
        </p:nvSpPr>
        <p:spPr bwMode="auto">
          <a:xfrm flipH="1">
            <a:off x="2152328" y="2712368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08" name="Line 486"/>
          <p:cNvSpPr>
            <a:spLocks noChangeShapeType="1"/>
          </p:cNvSpPr>
          <p:nvPr/>
        </p:nvSpPr>
        <p:spPr bwMode="auto">
          <a:xfrm flipH="1">
            <a:off x="2224336" y="2712368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" name="Line 486"/>
          <p:cNvSpPr>
            <a:spLocks noChangeShapeType="1"/>
          </p:cNvSpPr>
          <p:nvPr/>
        </p:nvSpPr>
        <p:spPr bwMode="auto">
          <a:xfrm flipH="1">
            <a:off x="3160440" y="2712368"/>
            <a:ext cx="72008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8" name="Line 489"/>
          <p:cNvSpPr>
            <a:spLocks noChangeShapeType="1"/>
          </p:cNvSpPr>
          <p:nvPr/>
        </p:nvSpPr>
        <p:spPr bwMode="auto">
          <a:xfrm flipH="1">
            <a:off x="2152328" y="2496344"/>
            <a:ext cx="216024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24" name="Straight Connector 723"/>
          <p:cNvCxnSpPr/>
          <p:nvPr/>
        </p:nvCxnSpPr>
        <p:spPr bwMode="auto">
          <a:xfrm rot="10800000">
            <a:off x="2656384" y="2136304"/>
            <a:ext cx="100811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8" name="Straight Connector 727"/>
          <p:cNvCxnSpPr/>
          <p:nvPr/>
        </p:nvCxnSpPr>
        <p:spPr bwMode="auto">
          <a:xfrm rot="10800000" flipV="1">
            <a:off x="1720280" y="1920279"/>
            <a:ext cx="396044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9" name="Straight Connector 728"/>
          <p:cNvCxnSpPr/>
          <p:nvPr/>
        </p:nvCxnSpPr>
        <p:spPr bwMode="auto">
          <a:xfrm rot="10800000" flipV="1">
            <a:off x="784176" y="1632247"/>
            <a:ext cx="7056784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5" name="Straight Connector 764"/>
          <p:cNvCxnSpPr/>
          <p:nvPr/>
        </p:nvCxnSpPr>
        <p:spPr bwMode="auto">
          <a:xfrm rot="5400000">
            <a:off x="1684277" y="2244317"/>
            <a:ext cx="93610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6" name="Straight Connector 765"/>
          <p:cNvCxnSpPr/>
          <p:nvPr/>
        </p:nvCxnSpPr>
        <p:spPr bwMode="auto">
          <a:xfrm rot="5400000">
            <a:off x="2908412" y="2244316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91" name="Group 690"/>
          <p:cNvGrpSpPr/>
          <p:nvPr/>
        </p:nvGrpSpPr>
        <p:grpSpPr>
          <a:xfrm>
            <a:off x="1576264" y="2168178"/>
            <a:ext cx="720080" cy="688206"/>
            <a:chOff x="3813746" y="3519760"/>
            <a:chExt cx="720080" cy="688206"/>
          </a:xfrm>
        </p:grpSpPr>
        <p:sp>
          <p:nvSpPr>
            <p:cNvPr id="692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7</a:t>
              </a:r>
              <a:endParaRPr lang="en-GB" dirty="0"/>
            </a:p>
          </p:txBody>
        </p:sp>
        <p:sp>
          <p:nvSpPr>
            <p:cNvPr id="693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694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695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696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697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640160" y="2136304"/>
            <a:ext cx="720080" cy="688206"/>
            <a:chOff x="3813746" y="3519760"/>
            <a:chExt cx="720080" cy="688206"/>
          </a:xfrm>
        </p:grpSpPr>
        <p:sp>
          <p:nvSpPr>
            <p:cNvPr id="38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5</a:t>
              </a:r>
              <a:endParaRPr lang="en-GB" dirty="0"/>
            </a:p>
          </p:txBody>
        </p:sp>
        <p:sp>
          <p:nvSpPr>
            <p:cNvPr id="38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38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38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38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38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700" name="Group 699"/>
          <p:cNvGrpSpPr/>
          <p:nvPr/>
        </p:nvGrpSpPr>
        <p:grpSpPr>
          <a:xfrm>
            <a:off x="2512368" y="2168178"/>
            <a:ext cx="720080" cy="688206"/>
            <a:chOff x="3813746" y="3519760"/>
            <a:chExt cx="720080" cy="688206"/>
          </a:xfrm>
        </p:grpSpPr>
        <p:sp>
          <p:nvSpPr>
            <p:cNvPr id="70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8</a:t>
              </a:r>
              <a:endParaRPr lang="en-GB" dirty="0"/>
            </a:p>
          </p:txBody>
        </p:sp>
        <p:sp>
          <p:nvSpPr>
            <p:cNvPr id="70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70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70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70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70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sp>
        <p:nvSpPr>
          <p:cNvPr id="3239" name="Line 1191"/>
          <p:cNvSpPr>
            <a:spLocks noChangeShapeType="1"/>
          </p:cNvSpPr>
          <p:nvPr/>
        </p:nvSpPr>
        <p:spPr bwMode="auto">
          <a:xfrm>
            <a:off x="0" y="5664694"/>
            <a:ext cx="12801600" cy="2"/>
          </a:xfrm>
          <a:prstGeom prst="line">
            <a:avLst/>
          </a:prstGeom>
          <a:noFill/>
          <a:ln w="127000" cap="rnd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1" name="AutoShape 1210"/>
          <p:cNvSpPr>
            <a:spLocks noChangeArrowheads="1"/>
          </p:cNvSpPr>
          <p:nvPr/>
        </p:nvSpPr>
        <p:spPr bwMode="auto">
          <a:xfrm rot="-5400000" flipV="1">
            <a:off x="535917" y="7249219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2" name="TextBox 1041"/>
          <p:cNvSpPr txBox="1"/>
          <p:nvPr/>
        </p:nvSpPr>
        <p:spPr>
          <a:xfrm>
            <a:off x="856184" y="7176864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Amplifier</a:t>
            </a:r>
            <a:endParaRPr lang="en-GB" sz="1200" dirty="0"/>
          </a:p>
        </p:txBody>
      </p:sp>
      <p:sp>
        <p:nvSpPr>
          <p:cNvPr id="1045" name="Oval 1218"/>
          <p:cNvSpPr>
            <a:spLocks noChangeArrowheads="1"/>
          </p:cNvSpPr>
          <p:nvPr/>
        </p:nvSpPr>
        <p:spPr bwMode="auto">
          <a:xfrm>
            <a:off x="679140" y="7536457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6" name="Freeform 1219"/>
          <p:cNvSpPr>
            <a:spLocks/>
          </p:cNvSpPr>
          <p:nvPr/>
        </p:nvSpPr>
        <p:spPr bwMode="auto">
          <a:xfrm>
            <a:off x="717240" y="7571382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7" name="Line 2075"/>
          <p:cNvSpPr>
            <a:spLocks noChangeShapeType="1"/>
          </p:cNvSpPr>
          <p:nvPr/>
        </p:nvSpPr>
        <p:spPr bwMode="auto">
          <a:xfrm flipV="1">
            <a:off x="391554" y="7608909"/>
            <a:ext cx="288032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48" name="TextBox 1047"/>
          <p:cNvSpPr txBox="1"/>
          <p:nvPr/>
        </p:nvSpPr>
        <p:spPr>
          <a:xfrm>
            <a:off x="856184" y="7475995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Power supply</a:t>
            </a:r>
            <a:endParaRPr lang="en-GB" sz="1200" dirty="0"/>
          </a:p>
        </p:txBody>
      </p:sp>
      <p:grpSp>
        <p:nvGrpSpPr>
          <p:cNvPr id="835" name="Group 834"/>
          <p:cNvGrpSpPr/>
          <p:nvPr/>
        </p:nvGrpSpPr>
        <p:grpSpPr>
          <a:xfrm>
            <a:off x="433339" y="8112968"/>
            <a:ext cx="350837" cy="336550"/>
            <a:chOff x="410606" y="8424490"/>
            <a:chExt cx="350837" cy="336550"/>
          </a:xfrm>
        </p:grpSpPr>
        <p:sp>
          <p:nvSpPr>
            <p:cNvPr id="1050" name="Text Box 1288"/>
            <p:cNvSpPr txBox="1">
              <a:spLocks noChangeArrowheads="1"/>
            </p:cNvSpPr>
            <p:nvPr/>
          </p:nvSpPr>
          <p:spPr bwMode="auto">
            <a:xfrm>
              <a:off x="410606" y="8424490"/>
              <a:ext cx="3508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 dirty="0">
                  <a:cs typeface="Arial" charset="0"/>
                </a:rPr>
                <a:t>Φ</a:t>
              </a:r>
            </a:p>
          </p:txBody>
        </p:sp>
        <p:sp>
          <p:nvSpPr>
            <p:cNvPr id="1051" name="Rectangle 1050"/>
            <p:cNvSpPr/>
            <p:nvPr/>
          </p:nvSpPr>
          <p:spPr bwMode="auto">
            <a:xfrm>
              <a:off x="477851" y="8521201"/>
              <a:ext cx="216024" cy="1440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52" name="TextBox 1051"/>
          <p:cNvSpPr txBox="1"/>
          <p:nvPr/>
        </p:nvSpPr>
        <p:spPr>
          <a:xfrm>
            <a:off x="855559" y="8124001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Phase shifter</a:t>
            </a:r>
            <a:endParaRPr lang="en-GB" sz="1200" dirty="0"/>
          </a:p>
        </p:txBody>
      </p:sp>
      <p:grpSp>
        <p:nvGrpSpPr>
          <p:cNvPr id="834" name="Group 833"/>
          <p:cNvGrpSpPr/>
          <p:nvPr/>
        </p:nvGrpSpPr>
        <p:grpSpPr>
          <a:xfrm>
            <a:off x="394785" y="8544950"/>
            <a:ext cx="432544" cy="288032"/>
            <a:chOff x="394785" y="8833048"/>
            <a:chExt cx="432544" cy="288032"/>
          </a:xfrm>
        </p:grpSpPr>
        <p:sp>
          <p:nvSpPr>
            <p:cNvPr id="1053" name="Rectangle 2089"/>
            <p:cNvSpPr>
              <a:spLocks noChangeArrowheads="1"/>
            </p:cNvSpPr>
            <p:nvPr/>
          </p:nvSpPr>
          <p:spPr bwMode="auto">
            <a:xfrm>
              <a:off x="394785" y="8833048"/>
              <a:ext cx="432544" cy="2880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54" name="Picture 2083" descr="usb-symbol-300x224"/>
            <p:cNvPicPr>
              <a:picLocks noChangeAspect="1" noChangeArrowheads="1"/>
            </p:cNvPicPr>
            <p:nvPr/>
          </p:nvPicPr>
          <p:blipFill>
            <a:blip r:embed="rId3" cstate="print"/>
            <a:srcRect t="12781" b="17136"/>
            <a:stretch>
              <a:fillRect/>
            </a:stretch>
          </p:blipFill>
          <p:spPr bwMode="auto">
            <a:xfrm>
              <a:off x="467810" y="8899847"/>
              <a:ext cx="287338" cy="149225"/>
            </a:xfrm>
            <a:prstGeom prst="rect">
              <a:avLst/>
            </a:prstGeom>
            <a:noFill/>
          </p:spPr>
        </p:pic>
      </p:grpSp>
      <p:sp>
        <p:nvSpPr>
          <p:cNvPr id="1055" name="TextBox 1054"/>
          <p:cNvSpPr txBox="1"/>
          <p:nvPr/>
        </p:nvSpPr>
        <p:spPr>
          <a:xfrm>
            <a:off x="856184" y="8443325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USB control</a:t>
            </a:r>
          </a:p>
          <a:p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1062" name="Rectangle 1061"/>
          <p:cNvSpPr/>
          <p:nvPr/>
        </p:nvSpPr>
        <p:spPr bwMode="auto">
          <a:xfrm>
            <a:off x="208112" y="7104856"/>
            <a:ext cx="1864296" cy="230425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37" name="Group 836"/>
          <p:cNvGrpSpPr/>
          <p:nvPr/>
        </p:nvGrpSpPr>
        <p:grpSpPr>
          <a:xfrm>
            <a:off x="208112" y="6744816"/>
            <a:ext cx="1864296" cy="360040"/>
            <a:chOff x="208112" y="6672808"/>
            <a:chExt cx="1864296" cy="360040"/>
          </a:xfrm>
        </p:grpSpPr>
        <p:sp>
          <p:nvSpPr>
            <p:cNvPr id="1063" name="Rectangle 1062"/>
            <p:cNvSpPr/>
            <p:nvPr/>
          </p:nvSpPr>
          <p:spPr bwMode="auto">
            <a:xfrm>
              <a:off x="208112" y="6672808"/>
              <a:ext cx="1864296" cy="36004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4" name="TextBox 1063"/>
            <p:cNvSpPr txBox="1"/>
            <p:nvPr/>
          </p:nvSpPr>
          <p:spPr>
            <a:xfrm>
              <a:off x="931893" y="6705745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KEY</a:t>
              </a:r>
              <a:endParaRPr lang="en-GB" sz="1200" dirty="0"/>
            </a:p>
          </p:txBody>
        </p:sp>
      </p:grpSp>
      <p:sp>
        <p:nvSpPr>
          <p:cNvPr id="388" name="Oval 1363"/>
          <p:cNvSpPr>
            <a:spLocks noChangeArrowheads="1"/>
          </p:cNvSpPr>
          <p:nvPr/>
        </p:nvSpPr>
        <p:spPr bwMode="auto">
          <a:xfrm rot="5400000">
            <a:off x="1072208" y="3431554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9" name="Freeform 1364"/>
          <p:cNvSpPr>
            <a:spLocks/>
          </p:cNvSpPr>
          <p:nvPr/>
        </p:nvSpPr>
        <p:spPr bwMode="auto">
          <a:xfrm>
            <a:off x="1110308" y="3466479"/>
            <a:ext cx="71438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0" name="Line 1362"/>
          <p:cNvSpPr>
            <a:spLocks noChangeShapeType="1"/>
          </p:cNvSpPr>
          <p:nvPr/>
        </p:nvSpPr>
        <p:spPr bwMode="auto">
          <a:xfrm rot="5400000">
            <a:off x="1252675" y="3469596"/>
            <a:ext cx="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0" name="Line 1415"/>
          <p:cNvSpPr>
            <a:spLocks noChangeShapeType="1"/>
          </p:cNvSpPr>
          <p:nvPr/>
        </p:nvSpPr>
        <p:spPr bwMode="auto">
          <a:xfrm>
            <a:off x="6328792" y="336104"/>
            <a:ext cx="0" cy="1728192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335" name="Straight Connector 334"/>
          <p:cNvCxnSpPr/>
          <p:nvPr/>
        </p:nvCxnSpPr>
        <p:spPr bwMode="auto">
          <a:xfrm rot="5400000">
            <a:off x="3376464" y="2424336"/>
            <a:ext cx="5760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23" name="Group 422"/>
          <p:cNvGrpSpPr/>
          <p:nvPr/>
        </p:nvGrpSpPr>
        <p:grpSpPr>
          <a:xfrm>
            <a:off x="10649272" y="2136304"/>
            <a:ext cx="720080" cy="688206"/>
            <a:chOff x="3813746" y="3519760"/>
            <a:chExt cx="720080" cy="688206"/>
          </a:xfrm>
        </p:grpSpPr>
        <p:sp>
          <p:nvSpPr>
            <p:cNvPr id="424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10</a:t>
              </a:r>
              <a:endParaRPr lang="en-GB" dirty="0"/>
            </a:p>
          </p:txBody>
        </p:sp>
        <p:sp>
          <p:nvSpPr>
            <p:cNvPr id="425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426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427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428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429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430" name="Group 429"/>
          <p:cNvGrpSpPr/>
          <p:nvPr/>
        </p:nvGrpSpPr>
        <p:grpSpPr>
          <a:xfrm>
            <a:off x="9713168" y="2136304"/>
            <a:ext cx="720080" cy="688206"/>
            <a:chOff x="3813746" y="3519760"/>
            <a:chExt cx="720080" cy="688206"/>
          </a:xfrm>
        </p:grpSpPr>
        <p:sp>
          <p:nvSpPr>
            <p:cNvPr id="431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432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433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434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435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436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grpSp>
        <p:nvGrpSpPr>
          <p:cNvPr id="437" name="Group 436"/>
          <p:cNvGrpSpPr/>
          <p:nvPr/>
        </p:nvGrpSpPr>
        <p:grpSpPr>
          <a:xfrm>
            <a:off x="11585376" y="2136304"/>
            <a:ext cx="720080" cy="688206"/>
            <a:chOff x="3813746" y="3519760"/>
            <a:chExt cx="720080" cy="688206"/>
          </a:xfrm>
        </p:grpSpPr>
        <p:sp>
          <p:nvSpPr>
            <p:cNvPr id="438" name="Rectangle 869"/>
            <p:cNvSpPr>
              <a:spLocks noChangeArrowheads="1"/>
            </p:cNvSpPr>
            <p:nvPr/>
          </p:nvSpPr>
          <p:spPr bwMode="auto">
            <a:xfrm>
              <a:off x="3881438" y="3577481"/>
              <a:ext cx="576262" cy="57626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2</a:t>
              </a:r>
              <a:endParaRPr lang="en-GB" dirty="0"/>
            </a:p>
          </p:txBody>
        </p:sp>
        <p:sp>
          <p:nvSpPr>
            <p:cNvPr id="439" name="Text Box 872"/>
            <p:cNvSpPr txBox="1">
              <a:spLocks noChangeArrowheads="1"/>
            </p:cNvSpPr>
            <p:nvPr/>
          </p:nvSpPr>
          <p:spPr bwMode="auto">
            <a:xfrm>
              <a:off x="3813746" y="3519760"/>
              <a:ext cx="331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A IN</a:t>
              </a:r>
            </a:p>
          </p:txBody>
        </p:sp>
        <p:sp>
          <p:nvSpPr>
            <p:cNvPr id="440" name="Text Box 873"/>
            <p:cNvSpPr txBox="1">
              <a:spLocks noChangeArrowheads="1"/>
            </p:cNvSpPr>
            <p:nvPr/>
          </p:nvSpPr>
          <p:spPr bwMode="auto">
            <a:xfrm>
              <a:off x="4202038" y="3519760"/>
              <a:ext cx="3317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B IN</a:t>
              </a:r>
            </a:p>
          </p:txBody>
        </p:sp>
        <p:sp>
          <p:nvSpPr>
            <p:cNvPr id="441" name="Text Box 877"/>
            <p:cNvSpPr txBox="1">
              <a:spLocks noChangeArrowheads="1"/>
            </p:cNvSpPr>
            <p:nvPr/>
          </p:nvSpPr>
          <p:spPr bwMode="auto">
            <a:xfrm>
              <a:off x="4175125" y="3775918"/>
              <a:ext cx="3540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SUM</a:t>
              </a:r>
            </a:p>
          </p:txBody>
        </p:sp>
        <p:sp>
          <p:nvSpPr>
            <p:cNvPr id="442" name="Text Box 878"/>
            <p:cNvSpPr txBox="1">
              <a:spLocks noChangeArrowheads="1"/>
            </p:cNvSpPr>
            <p:nvPr/>
          </p:nvSpPr>
          <p:spPr bwMode="auto">
            <a:xfrm>
              <a:off x="4227438" y="3991942"/>
              <a:ext cx="3063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/>
                <a:t>DIF</a:t>
              </a:r>
            </a:p>
          </p:txBody>
        </p:sp>
        <p:sp>
          <p:nvSpPr>
            <p:cNvPr id="443" name="Text Box 991"/>
            <p:cNvSpPr txBox="1">
              <a:spLocks noChangeArrowheads="1"/>
            </p:cNvSpPr>
            <p:nvPr/>
          </p:nvSpPr>
          <p:spPr bwMode="auto">
            <a:xfrm>
              <a:off x="3813746" y="3931741"/>
              <a:ext cx="2857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defTabSz="1279525"/>
              <a:r>
                <a:rPr lang="en-GB" sz="600" dirty="0"/>
                <a:t>LO</a:t>
              </a:r>
              <a:br>
                <a:rPr lang="en-GB" sz="600" dirty="0"/>
              </a:br>
              <a:r>
                <a:rPr lang="en-GB" sz="600" dirty="0"/>
                <a:t>IN</a:t>
              </a:r>
            </a:p>
          </p:txBody>
        </p:sp>
      </p:grpSp>
      <p:cxnSp>
        <p:nvCxnSpPr>
          <p:cNvPr id="484" name="Straight Connector 483"/>
          <p:cNvCxnSpPr/>
          <p:nvPr/>
        </p:nvCxnSpPr>
        <p:spPr bwMode="auto">
          <a:xfrm>
            <a:off x="9137104" y="1920280"/>
            <a:ext cx="29523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9" name="Straight Connector 488"/>
          <p:cNvCxnSpPr/>
          <p:nvPr/>
        </p:nvCxnSpPr>
        <p:spPr bwMode="auto">
          <a:xfrm rot="16200000" flipH="1">
            <a:off x="10794138" y="1775414"/>
            <a:ext cx="864096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9" name="Text Box 1288"/>
          <p:cNvSpPr txBox="1">
            <a:spLocks noChangeArrowheads="1"/>
          </p:cNvSpPr>
          <p:nvPr/>
        </p:nvSpPr>
        <p:spPr bwMode="auto">
          <a:xfrm>
            <a:off x="6156198" y="6313934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578" name="Text Box 1309"/>
          <p:cNvSpPr txBox="1">
            <a:spLocks noChangeArrowheads="1"/>
          </p:cNvSpPr>
          <p:nvPr/>
        </p:nvSpPr>
        <p:spPr bwMode="auto">
          <a:xfrm>
            <a:off x="6443535" y="6313934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>
                <a:cs typeface="Arial" charset="0"/>
              </a:rPr>
              <a:t>Φ</a:t>
            </a:r>
          </a:p>
        </p:txBody>
      </p:sp>
      <p:sp>
        <p:nvSpPr>
          <p:cNvPr id="580" name="Text Box 1306"/>
          <p:cNvSpPr txBox="1">
            <a:spLocks noChangeArrowheads="1"/>
          </p:cNvSpPr>
          <p:nvPr/>
        </p:nvSpPr>
        <p:spPr bwMode="auto">
          <a:xfrm>
            <a:off x="6298279" y="6313934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581" name="Text Box 1310"/>
          <p:cNvSpPr txBox="1">
            <a:spLocks noChangeArrowheads="1"/>
          </p:cNvSpPr>
          <p:nvPr/>
        </p:nvSpPr>
        <p:spPr bwMode="auto">
          <a:xfrm>
            <a:off x="6589585" y="631276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585" name="Line 1203"/>
          <p:cNvSpPr>
            <a:spLocks noChangeShapeType="1"/>
          </p:cNvSpPr>
          <p:nvPr/>
        </p:nvSpPr>
        <p:spPr bwMode="auto">
          <a:xfrm>
            <a:off x="6616824" y="7680920"/>
            <a:ext cx="0" cy="2160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7" name="Line 1203"/>
          <p:cNvSpPr>
            <a:spLocks noChangeShapeType="1"/>
          </p:cNvSpPr>
          <p:nvPr/>
        </p:nvSpPr>
        <p:spPr bwMode="auto">
          <a:xfrm>
            <a:off x="6769224" y="7680920"/>
            <a:ext cx="0" cy="21602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8" name="AutoShape 1206"/>
          <p:cNvSpPr>
            <a:spLocks noChangeArrowheads="1"/>
          </p:cNvSpPr>
          <p:nvPr/>
        </p:nvSpPr>
        <p:spPr bwMode="auto">
          <a:xfrm flipV="1">
            <a:off x="6256784" y="6961287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89" name="AutoShape 1207"/>
          <p:cNvSpPr>
            <a:spLocks noChangeArrowheads="1"/>
          </p:cNvSpPr>
          <p:nvPr/>
        </p:nvSpPr>
        <p:spPr bwMode="auto">
          <a:xfrm flipV="1">
            <a:off x="6401246" y="6818412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0" name="Line 1226"/>
          <p:cNvSpPr>
            <a:spLocks noChangeShapeType="1"/>
          </p:cNvSpPr>
          <p:nvPr/>
        </p:nvSpPr>
        <p:spPr bwMode="auto">
          <a:xfrm flipV="1">
            <a:off x="6471097" y="6888831"/>
            <a:ext cx="5057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1" name="Oval 1227"/>
          <p:cNvSpPr>
            <a:spLocks noChangeArrowheads="1"/>
          </p:cNvSpPr>
          <p:nvPr/>
        </p:nvSpPr>
        <p:spPr bwMode="auto">
          <a:xfrm>
            <a:off x="6976418" y="6816824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2" name="Freeform 1228"/>
          <p:cNvSpPr>
            <a:spLocks/>
          </p:cNvSpPr>
          <p:nvPr/>
        </p:nvSpPr>
        <p:spPr bwMode="auto">
          <a:xfrm>
            <a:off x="7014518" y="6851749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4" name="Oval 1230"/>
          <p:cNvSpPr>
            <a:spLocks noChangeArrowheads="1"/>
          </p:cNvSpPr>
          <p:nvPr/>
        </p:nvSpPr>
        <p:spPr bwMode="auto">
          <a:xfrm>
            <a:off x="6976418" y="6961287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95" name="Freeform 1231"/>
          <p:cNvSpPr>
            <a:spLocks/>
          </p:cNvSpPr>
          <p:nvPr/>
        </p:nvSpPr>
        <p:spPr bwMode="auto">
          <a:xfrm>
            <a:off x="7014518" y="6996212"/>
            <a:ext cx="71437" cy="71437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6" name="Line 1226"/>
          <p:cNvSpPr>
            <a:spLocks noChangeShapeType="1"/>
          </p:cNvSpPr>
          <p:nvPr/>
        </p:nvSpPr>
        <p:spPr bwMode="auto">
          <a:xfrm>
            <a:off x="6337301" y="7032848"/>
            <a:ext cx="6395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8" name="Line 1314"/>
          <p:cNvSpPr>
            <a:spLocks noChangeShapeType="1"/>
          </p:cNvSpPr>
          <p:nvPr/>
        </p:nvSpPr>
        <p:spPr bwMode="auto">
          <a:xfrm flipV="1">
            <a:off x="6184776" y="2928392"/>
            <a:ext cx="367240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0" name="Line 1314"/>
          <p:cNvSpPr>
            <a:spLocks noChangeShapeType="1"/>
          </p:cNvSpPr>
          <p:nvPr/>
        </p:nvSpPr>
        <p:spPr bwMode="auto">
          <a:xfrm flipV="1">
            <a:off x="6328792" y="3072408"/>
            <a:ext cx="4464496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1" name="Line 1314"/>
          <p:cNvSpPr>
            <a:spLocks noChangeShapeType="1"/>
          </p:cNvSpPr>
          <p:nvPr/>
        </p:nvSpPr>
        <p:spPr bwMode="auto">
          <a:xfrm>
            <a:off x="6472808" y="3216424"/>
            <a:ext cx="532859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" name="Text Box 1430"/>
          <p:cNvSpPr txBox="1">
            <a:spLocks noChangeArrowheads="1"/>
          </p:cNvSpPr>
          <p:nvPr/>
        </p:nvSpPr>
        <p:spPr bwMode="auto">
          <a:xfrm>
            <a:off x="8417024" y="6530503"/>
            <a:ext cx="614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800" dirty="0"/>
              <a:t>ATF local</a:t>
            </a:r>
          </a:p>
        </p:txBody>
      </p:sp>
      <p:cxnSp>
        <p:nvCxnSpPr>
          <p:cNvPr id="621" name="Straight Connector 620"/>
          <p:cNvCxnSpPr/>
          <p:nvPr/>
        </p:nvCxnSpPr>
        <p:spPr bwMode="auto">
          <a:xfrm rot="10800000">
            <a:off x="6832848" y="6528792"/>
            <a:ext cx="360040" cy="1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rot="10800000">
            <a:off x="6832850" y="6456784"/>
            <a:ext cx="360038" cy="0"/>
          </a:xfrm>
          <a:prstGeom prst="line">
            <a:avLst/>
          </a:prstGeom>
          <a:solidFill>
            <a:schemeClr val="accent1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3" name="Line 1235"/>
          <p:cNvSpPr>
            <a:spLocks noChangeShapeType="1"/>
          </p:cNvSpPr>
          <p:nvPr/>
        </p:nvSpPr>
        <p:spPr bwMode="auto">
          <a:xfrm>
            <a:off x="6544816" y="7680922"/>
            <a:ext cx="2880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36" name="Line 1235"/>
          <p:cNvSpPr>
            <a:spLocks noChangeShapeType="1"/>
          </p:cNvSpPr>
          <p:nvPr/>
        </p:nvSpPr>
        <p:spPr bwMode="auto">
          <a:xfrm>
            <a:off x="7408912" y="6528792"/>
            <a:ext cx="0" cy="15841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607" name="Group 606"/>
          <p:cNvGrpSpPr/>
          <p:nvPr/>
        </p:nvGrpSpPr>
        <p:grpSpPr>
          <a:xfrm>
            <a:off x="7192392" y="6353249"/>
            <a:ext cx="432544" cy="288032"/>
            <a:chOff x="5032648" y="7968952"/>
            <a:chExt cx="432544" cy="288032"/>
          </a:xfrm>
          <a:solidFill>
            <a:schemeClr val="bg1"/>
          </a:solidFill>
        </p:grpSpPr>
        <p:sp>
          <p:nvSpPr>
            <p:cNvPr id="4137" name="Rectangle 2089"/>
            <p:cNvSpPr>
              <a:spLocks noChangeArrowheads="1"/>
            </p:cNvSpPr>
            <p:nvPr/>
          </p:nvSpPr>
          <p:spPr bwMode="auto">
            <a:xfrm>
              <a:off x="5032648" y="7968952"/>
              <a:ext cx="432544" cy="28803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31" name="Picture 2083" descr="usb-symbol-300x224"/>
            <p:cNvPicPr>
              <a:picLocks noChangeAspect="1" noChangeArrowheads="1"/>
            </p:cNvPicPr>
            <p:nvPr/>
          </p:nvPicPr>
          <p:blipFill>
            <a:blip r:embed="rId3" cstate="print"/>
            <a:srcRect t="12781" b="17136"/>
            <a:stretch>
              <a:fillRect/>
            </a:stretch>
          </p:blipFill>
          <p:spPr bwMode="auto">
            <a:xfrm>
              <a:off x="5105673" y="8035751"/>
              <a:ext cx="287338" cy="149225"/>
            </a:xfrm>
            <a:prstGeom prst="rect">
              <a:avLst/>
            </a:prstGeom>
            <a:grpFill/>
          </p:spPr>
        </p:pic>
      </p:grpSp>
      <p:grpSp>
        <p:nvGrpSpPr>
          <p:cNvPr id="666" name="Group 665"/>
          <p:cNvGrpSpPr/>
          <p:nvPr/>
        </p:nvGrpSpPr>
        <p:grpSpPr>
          <a:xfrm>
            <a:off x="6088958" y="8184976"/>
            <a:ext cx="350838" cy="336550"/>
            <a:chOff x="6088958" y="8208466"/>
            <a:chExt cx="350838" cy="336550"/>
          </a:xfrm>
        </p:grpSpPr>
        <p:sp>
          <p:nvSpPr>
            <p:cNvPr id="665" name="Rectangle 1361"/>
            <p:cNvSpPr>
              <a:spLocks noChangeArrowheads="1"/>
            </p:cNvSpPr>
            <p:nvPr/>
          </p:nvSpPr>
          <p:spPr bwMode="auto">
            <a:xfrm>
              <a:off x="6189538" y="8309624"/>
              <a:ext cx="144016" cy="1368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5" name="Text Box 1306"/>
            <p:cNvSpPr txBox="1">
              <a:spLocks noChangeArrowheads="1"/>
            </p:cNvSpPr>
            <p:nvPr/>
          </p:nvSpPr>
          <p:spPr bwMode="auto">
            <a:xfrm>
              <a:off x="6088958" y="8208466"/>
              <a:ext cx="3508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l-GR" sz="1600" b="1" dirty="0">
                  <a:cs typeface="Arial" charset="0"/>
                </a:rPr>
                <a:t>Φ</a:t>
              </a:r>
            </a:p>
          </p:txBody>
        </p:sp>
      </p:grpSp>
      <p:grpSp>
        <p:nvGrpSpPr>
          <p:cNvPr id="675" name="Group 674"/>
          <p:cNvGrpSpPr/>
          <p:nvPr/>
        </p:nvGrpSpPr>
        <p:grpSpPr>
          <a:xfrm>
            <a:off x="6472808" y="8256984"/>
            <a:ext cx="289013" cy="216024"/>
            <a:chOff x="6544816" y="8256984"/>
            <a:chExt cx="289013" cy="216024"/>
          </a:xfrm>
        </p:grpSpPr>
        <p:sp>
          <p:nvSpPr>
            <p:cNvPr id="672" name="Rectangle 671"/>
            <p:cNvSpPr/>
            <p:nvPr/>
          </p:nvSpPr>
          <p:spPr bwMode="auto">
            <a:xfrm>
              <a:off x="6544816" y="8256984"/>
              <a:ext cx="288032" cy="21602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026" name="Picture 2" descr="C:\Users\bett\AppData\Local\Microsoft\Windows\Temporary Internet Files\Content.IE5\P0BA1OUV\MC90024111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44816" y="8256984"/>
              <a:ext cx="289013" cy="216024"/>
            </a:xfrm>
            <a:prstGeom prst="rect">
              <a:avLst/>
            </a:prstGeom>
            <a:noFill/>
          </p:spPr>
        </p:pic>
      </p:grpSp>
      <p:sp>
        <p:nvSpPr>
          <p:cNvPr id="677" name="Line 1235"/>
          <p:cNvSpPr>
            <a:spLocks noChangeShapeType="1"/>
          </p:cNvSpPr>
          <p:nvPr/>
        </p:nvSpPr>
        <p:spPr bwMode="auto">
          <a:xfrm>
            <a:off x="6328792" y="8350421"/>
            <a:ext cx="1440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80" name="Text Box 1288"/>
          <p:cNvSpPr txBox="1">
            <a:spLocks noChangeArrowheads="1"/>
          </p:cNvSpPr>
          <p:nvPr/>
        </p:nvSpPr>
        <p:spPr bwMode="auto">
          <a:xfrm>
            <a:off x="6088958" y="7941863"/>
            <a:ext cx="35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l-GR" sz="1600" b="1" dirty="0">
                <a:cs typeface="Arial" charset="0"/>
              </a:rPr>
              <a:t>Φ</a:t>
            </a:r>
          </a:p>
        </p:txBody>
      </p:sp>
      <p:sp>
        <p:nvSpPr>
          <p:cNvPr id="683" name="Line 1235"/>
          <p:cNvSpPr>
            <a:spLocks noChangeShapeType="1"/>
          </p:cNvSpPr>
          <p:nvPr/>
        </p:nvSpPr>
        <p:spPr bwMode="auto">
          <a:xfrm>
            <a:off x="6328792" y="8112968"/>
            <a:ext cx="1080120" cy="0"/>
          </a:xfrm>
          <a:prstGeom prst="line">
            <a:avLst/>
          </a:prstGeom>
          <a:noFill/>
          <a:ln w="9525" cap="sq">
            <a:solidFill>
              <a:schemeClr val="tx1"/>
            </a:solidFill>
            <a:round/>
            <a:headEnd type="none"/>
            <a:tailEnd type="none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73" name="Rectangle 772"/>
          <p:cNvSpPr/>
          <p:nvPr/>
        </p:nvSpPr>
        <p:spPr bwMode="auto">
          <a:xfrm>
            <a:off x="9425136" y="8833048"/>
            <a:ext cx="144016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58" name="Straight Connector 757"/>
          <p:cNvCxnSpPr/>
          <p:nvPr/>
        </p:nvCxnSpPr>
        <p:spPr bwMode="auto">
          <a:xfrm>
            <a:off x="9425136" y="8833048"/>
            <a:ext cx="14401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8" name="Straight Connector 767"/>
          <p:cNvCxnSpPr/>
          <p:nvPr/>
        </p:nvCxnSpPr>
        <p:spPr bwMode="auto">
          <a:xfrm rot="16200000" flipH="1">
            <a:off x="9389133" y="8869051"/>
            <a:ext cx="216023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0" name="Straight Connector 769"/>
          <p:cNvCxnSpPr/>
          <p:nvPr/>
        </p:nvCxnSpPr>
        <p:spPr bwMode="auto">
          <a:xfrm rot="5400000">
            <a:off x="9389132" y="8869052"/>
            <a:ext cx="216024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2" name="Straight Connector 771"/>
          <p:cNvCxnSpPr/>
          <p:nvPr/>
        </p:nvCxnSpPr>
        <p:spPr bwMode="auto">
          <a:xfrm>
            <a:off x="9425136" y="9049072"/>
            <a:ext cx="14401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93" name="TextBox 792"/>
          <p:cNvSpPr txBox="1"/>
          <p:nvPr/>
        </p:nvSpPr>
        <p:spPr>
          <a:xfrm>
            <a:off x="856184" y="7824936"/>
            <a:ext cx="1120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Delay module</a:t>
            </a:r>
            <a:endParaRPr lang="en-GB" sz="1200" dirty="0"/>
          </a:p>
        </p:txBody>
      </p:sp>
      <p:grpSp>
        <p:nvGrpSpPr>
          <p:cNvPr id="815" name="Group 814"/>
          <p:cNvGrpSpPr/>
          <p:nvPr/>
        </p:nvGrpSpPr>
        <p:grpSpPr>
          <a:xfrm rot="5400000">
            <a:off x="538525" y="7859430"/>
            <a:ext cx="144017" cy="216025"/>
            <a:chOff x="10937304" y="2064296"/>
            <a:chExt cx="144017" cy="216025"/>
          </a:xfrm>
        </p:grpSpPr>
        <p:sp>
          <p:nvSpPr>
            <p:cNvPr id="806" name="Rectangle 805"/>
            <p:cNvSpPr/>
            <p:nvPr/>
          </p:nvSpPr>
          <p:spPr bwMode="auto">
            <a:xfrm>
              <a:off x="10937304" y="2064297"/>
              <a:ext cx="144016" cy="2160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07" name="Straight Connector 806"/>
            <p:cNvCxnSpPr/>
            <p:nvPr/>
          </p:nvCxnSpPr>
          <p:spPr bwMode="auto">
            <a:xfrm>
              <a:off x="10937304" y="2064297"/>
              <a:ext cx="14401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8" name="Straight Connector 807"/>
            <p:cNvCxnSpPr/>
            <p:nvPr/>
          </p:nvCxnSpPr>
          <p:spPr bwMode="auto">
            <a:xfrm rot="16200000" flipH="1">
              <a:off x="10901301" y="2100300"/>
              <a:ext cx="216023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9" name="Straight Connector 808"/>
            <p:cNvCxnSpPr/>
            <p:nvPr/>
          </p:nvCxnSpPr>
          <p:spPr bwMode="auto">
            <a:xfrm rot="5400000">
              <a:off x="10901300" y="2100301"/>
              <a:ext cx="216024" cy="14401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0" name="Straight Connector 809"/>
            <p:cNvCxnSpPr/>
            <p:nvPr/>
          </p:nvCxnSpPr>
          <p:spPr bwMode="auto">
            <a:xfrm>
              <a:off x="10937304" y="2280321"/>
              <a:ext cx="14401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28" name="Line 1226"/>
          <p:cNvSpPr>
            <a:spLocks noChangeShapeType="1"/>
          </p:cNvSpPr>
          <p:nvPr/>
        </p:nvSpPr>
        <p:spPr bwMode="auto">
          <a:xfrm>
            <a:off x="7624936" y="6384328"/>
            <a:ext cx="648072" cy="4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29" name="Oval 1227"/>
          <p:cNvSpPr>
            <a:spLocks noChangeArrowheads="1"/>
          </p:cNvSpPr>
          <p:nvPr/>
        </p:nvSpPr>
        <p:spPr bwMode="auto">
          <a:xfrm>
            <a:off x="8272562" y="6312321"/>
            <a:ext cx="144462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30" name="Freeform 1228"/>
          <p:cNvSpPr>
            <a:spLocks/>
          </p:cNvSpPr>
          <p:nvPr/>
        </p:nvSpPr>
        <p:spPr bwMode="auto">
          <a:xfrm>
            <a:off x="8309546" y="6347246"/>
            <a:ext cx="71437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831" name="Group 830"/>
          <p:cNvGrpSpPr/>
          <p:nvPr/>
        </p:nvGrpSpPr>
        <p:grpSpPr>
          <a:xfrm>
            <a:off x="461714" y="9006863"/>
            <a:ext cx="289013" cy="216024"/>
            <a:chOff x="6544816" y="8256984"/>
            <a:chExt cx="289013" cy="216024"/>
          </a:xfrm>
        </p:grpSpPr>
        <p:sp>
          <p:nvSpPr>
            <p:cNvPr id="832" name="Rectangle 831"/>
            <p:cNvSpPr/>
            <p:nvPr/>
          </p:nvSpPr>
          <p:spPr bwMode="auto">
            <a:xfrm>
              <a:off x="6544816" y="8256984"/>
              <a:ext cx="288032" cy="21602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833" name="Picture 2" descr="C:\Users\bett\AppData\Local\Microsoft\Windows\Temporary Internet Files\Content.IE5\P0BA1OUV\MC90024111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44816" y="8256984"/>
              <a:ext cx="289013" cy="216024"/>
            </a:xfrm>
            <a:prstGeom prst="rect">
              <a:avLst/>
            </a:prstGeom>
            <a:noFill/>
          </p:spPr>
        </p:pic>
      </p:grpSp>
      <p:sp>
        <p:nvSpPr>
          <p:cNvPr id="836" name="TextBox 835"/>
          <p:cNvSpPr txBox="1"/>
          <p:nvPr/>
        </p:nvSpPr>
        <p:spPr>
          <a:xfrm>
            <a:off x="856184" y="8875373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mechanical</a:t>
            </a:r>
          </a:p>
          <a:p>
            <a:r>
              <a:rPr lang="en-GB" sz="1200" dirty="0" smtClean="0"/>
              <a:t>control</a:t>
            </a:r>
          </a:p>
        </p:txBody>
      </p:sp>
      <p:cxnSp>
        <p:nvCxnSpPr>
          <p:cNvPr id="377" name="Straight Connector 376"/>
          <p:cNvCxnSpPr/>
          <p:nvPr/>
        </p:nvCxnSpPr>
        <p:spPr bwMode="auto">
          <a:xfrm>
            <a:off x="3808512" y="1488232"/>
            <a:ext cx="360040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39" name="Group 538"/>
          <p:cNvGrpSpPr/>
          <p:nvPr/>
        </p:nvGrpSpPr>
        <p:grpSpPr>
          <a:xfrm>
            <a:off x="3890740" y="2019151"/>
            <a:ext cx="853876" cy="765225"/>
            <a:chOff x="3890740" y="1443087"/>
            <a:chExt cx="853876" cy="765225"/>
          </a:xfrm>
        </p:grpSpPr>
        <p:sp>
          <p:nvSpPr>
            <p:cNvPr id="391" name="Rectangle 996"/>
            <p:cNvSpPr>
              <a:spLocks noChangeArrowheads="1"/>
            </p:cNvSpPr>
            <p:nvPr/>
          </p:nvSpPr>
          <p:spPr bwMode="auto">
            <a:xfrm>
              <a:off x="3959690" y="1704256"/>
              <a:ext cx="720080" cy="50405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P1</a:t>
              </a:r>
              <a:endParaRPr lang="en-GB" dirty="0"/>
            </a:p>
          </p:txBody>
        </p:sp>
        <p:sp>
          <p:nvSpPr>
            <p:cNvPr id="392" name="Text Box 1008"/>
            <p:cNvSpPr txBox="1">
              <a:spLocks noChangeArrowheads="1"/>
            </p:cNvSpPr>
            <p:nvPr/>
          </p:nvSpPr>
          <p:spPr bwMode="auto">
            <a:xfrm>
              <a:off x="3896470" y="2023646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Y1</a:t>
              </a:r>
              <a:endParaRPr lang="en-GB" sz="600" dirty="0"/>
            </a:p>
          </p:txBody>
        </p:sp>
        <p:sp>
          <p:nvSpPr>
            <p:cNvPr id="396" name="Text Box 1009"/>
            <p:cNvSpPr txBox="1">
              <a:spLocks noChangeArrowheads="1"/>
            </p:cNvSpPr>
            <p:nvPr/>
          </p:nvSpPr>
          <p:spPr bwMode="auto">
            <a:xfrm>
              <a:off x="3890740" y="1664122"/>
              <a:ext cx="2778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Y2</a:t>
              </a:r>
              <a:endParaRPr lang="en-GB" sz="600" dirty="0"/>
            </a:p>
          </p:txBody>
        </p:sp>
        <p:sp>
          <p:nvSpPr>
            <p:cNvPr id="397" name="Rectangle 1409"/>
            <p:cNvSpPr>
              <a:spLocks noChangeArrowheads="1"/>
            </p:cNvSpPr>
            <p:nvPr/>
          </p:nvSpPr>
          <p:spPr bwMode="auto">
            <a:xfrm>
              <a:off x="4096544" y="1488232"/>
              <a:ext cx="432048" cy="2160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0" name="Text Box 1411"/>
            <p:cNvSpPr txBox="1">
              <a:spLocks noChangeArrowheads="1"/>
            </p:cNvSpPr>
            <p:nvPr/>
          </p:nvSpPr>
          <p:spPr bwMode="auto">
            <a:xfrm>
              <a:off x="4096544" y="1443087"/>
              <a:ext cx="5760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1279525"/>
              <a:r>
                <a:rPr lang="en-GB" sz="1400" dirty="0" smtClean="0">
                  <a:solidFill>
                    <a:schemeClr val="bg1"/>
                  </a:solidFill>
                </a:rPr>
                <a:t>M1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414" name="Text Box 1008"/>
            <p:cNvSpPr txBox="1">
              <a:spLocks noChangeArrowheads="1"/>
            </p:cNvSpPr>
            <p:nvPr/>
          </p:nvSpPr>
          <p:spPr bwMode="auto">
            <a:xfrm>
              <a:off x="4465372" y="2023646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X1</a:t>
              </a:r>
              <a:endParaRPr lang="en-GB" sz="600" dirty="0"/>
            </a:p>
          </p:txBody>
        </p:sp>
        <p:sp>
          <p:nvSpPr>
            <p:cNvPr id="419" name="Text Box 1009"/>
            <p:cNvSpPr txBox="1">
              <a:spLocks noChangeArrowheads="1"/>
            </p:cNvSpPr>
            <p:nvPr/>
          </p:nvSpPr>
          <p:spPr bwMode="auto">
            <a:xfrm>
              <a:off x="4456584" y="1664122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X2</a:t>
              </a:r>
              <a:endParaRPr lang="en-GB" sz="600" dirty="0"/>
            </a:p>
          </p:txBody>
        </p:sp>
      </p:grpSp>
      <p:cxnSp>
        <p:nvCxnSpPr>
          <p:cNvPr id="459" name="Straight Connector 458"/>
          <p:cNvCxnSpPr/>
          <p:nvPr/>
        </p:nvCxnSpPr>
        <p:spPr bwMode="auto">
          <a:xfrm rot="5400000">
            <a:off x="7300900" y="2172309"/>
            <a:ext cx="1080118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8" name="Straight Connector 487"/>
          <p:cNvCxnSpPr/>
          <p:nvPr/>
        </p:nvCxnSpPr>
        <p:spPr bwMode="auto">
          <a:xfrm rot="5400000">
            <a:off x="5284676" y="2316324"/>
            <a:ext cx="79208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5" name="Straight Connector 494"/>
          <p:cNvCxnSpPr/>
          <p:nvPr/>
        </p:nvCxnSpPr>
        <p:spPr bwMode="auto">
          <a:xfrm rot="5400000">
            <a:off x="3664496" y="2208312"/>
            <a:ext cx="28803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7" name="Straight Connector 506"/>
          <p:cNvCxnSpPr/>
          <p:nvPr/>
        </p:nvCxnSpPr>
        <p:spPr bwMode="auto">
          <a:xfrm rot="10800000">
            <a:off x="2152328" y="1776265"/>
            <a:ext cx="3672408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9" name="Straight Connector 508"/>
          <p:cNvCxnSpPr/>
          <p:nvPr/>
        </p:nvCxnSpPr>
        <p:spPr bwMode="auto">
          <a:xfrm rot="5400000">
            <a:off x="5536704" y="2064296"/>
            <a:ext cx="5760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5" name="Straight Connector 524"/>
          <p:cNvCxnSpPr/>
          <p:nvPr/>
        </p:nvCxnSpPr>
        <p:spPr bwMode="auto">
          <a:xfrm rot="5400000">
            <a:off x="7552928" y="1920280"/>
            <a:ext cx="86409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Rectangle 1380"/>
          <p:cNvSpPr>
            <a:spLocks noChangeArrowheads="1"/>
          </p:cNvSpPr>
          <p:nvPr/>
        </p:nvSpPr>
        <p:spPr bwMode="auto">
          <a:xfrm>
            <a:off x="10299973" y="191765"/>
            <a:ext cx="576263" cy="3190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1279525"/>
            <a:r>
              <a:rPr lang="en-GB" dirty="0" smtClean="0"/>
              <a:t>S1</a:t>
            </a:r>
            <a:endParaRPr lang="en-GB" dirty="0"/>
          </a:p>
        </p:txBody>
      </p:sp>
      <p:sp>
        <p:nvSpPr>
          <p:cNvPr id="532" name="Text Box 1389"/>
          <p:cNvSpPr txBox="1">
            <a:spLocks noChangeArrowheads="1"/>
          </p:cNvSpPr>
          <p:nvPr/>
        </p:nvSpPr>
        <p:spPr bwMode="auto">
          <a:xfrm>
            <a:off x="10217696" y="151954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1279525"/>
            <a:r>
              <a:rPr lang="en-GB" sz="600" dirty="0"/>
              <a:t>1</a:t>
            </a:r>
          </a:p>
        </p:txBody>
      </p:sp>
      <p:sp>
        <p:nvSpPr>
          <p:cNvPr id="534" name="Text Box 1390"/>
          <p:cNvSpPr txBox="1">
            <a:spLocks noChangeArrowheads="1"/>
          </p:cNvSpPr>
          <p:nvPr/>
        </p:nvSpPr>
        <p:spPr bwMode="auto">
          <a:xfrm>
            <a:off x="10217423" y="223515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2</a:t>
            </a:r>
          </a:p>
        </p:txBody>
      </p:sp>
      <p:sp>
        <p:nvSpPr>
          <p:cNvPr id="536" name="Text Box 1391"/>
          <p:cNvSpPr txBox="1">
            <a:spLocks noChangeArrowheads="1"/>
          </p:cNvSpPr>
          <p:nvPr/>
        </p:nvSpPr>
        <p:spPr bwMode="auto">
          <a:xfrm>
            <a:off x="10217423" y="294953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3</a:t>
            </a:r>
          </a:p>
        </p:txBody>
      </p:sp>
      <p:sp>
        <p:nvSpPr>
          <p:cNvPr id="538" name="Text Box 1392"/>
          <p:cNvSpPr txBox="1">
            <a:spLocks noChangeArrowheads="1"/>
          </p:cNvSpPr>
          <p:nvPr/>
        </p:nvSpPr>
        <p:spPr bwMode="auto">
          <a:xfrm>
            <a:off x="10217423" y="367978"/>
            <a:ext cx="227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279525"/>
            <a:r>
              <a:rPr lang="en-GB" sz="600"/>
              <a:t>4</a:t>
            </a: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5824736" y="2352326"/>
            <a:ext cx="1008112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41" name="Group 540"/>
          <p:cNvGrpSpPr/>
          <p:nvPr/>
        </p:nvGrpSpPr>
        <p:grpSpPr>
          <a:xfrm>
            <a:off x="5906964" y="2019151"/>
            <a:ext cx="853876" cy="765225"/>
            <a:chOff x="3890740" y="1443087"/>
            <a:chExt cx="853876" cy="765225"/>
          </a:xfrm>
        </p:grpSpPr>
        <p:sp>
          <p:nvSpPr>
            <p:cNvPr id="542" name="Rectangle 996"/>
            <p:cNvSpPr>
              <a:spLocks noChangeArrowheads="1"/>
            </p:cNvSpPr>
            <p:nvPr/>
          </p:nvSpPr>
          <p:spPr bwMode="auto">
            <a:xfrm>
              <a:off x="3959690" y="1704256"/>
              <a:ext cx="720080" cy="50405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P2</a:t>
              </a:r>
              <a:endParaRPr lang="en-GB" dirty="0"/>
            </a:p>
          </p:txBody>
        </p:sp>
        <p:sp>
          <p:nvSpPr>
            <p:cNvPr id="543" name="Text Box 1008"/>
            <p:cNvSpPr txBox="1">
              <a:spLocks noChangeArrowheads="1"/>
            </p:cNvSpPr>
            <p:nvPr/>
          </p:nvSpPr>
          <p:spPr bwMode="auto">
            <a:xfrm>
              <a:off x="3896470" y="2023646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Y1</a:t>
              </a:r>
              <a:endParaRPr lang="en-GB" sz="600" dirty="0"/>
            </a:p>
          </p:txBody>
        </p:sp>
        <p:sp>
          <p:nvSpPr>
            <p:cNvPr id="544" name="Text Box 1009"/>
            <p:cNvSpPr txBox="1">
              <a:spLocks noChangeArrowheads="1"/>
            </p:cNvSpPr>
            <p:nvPr/>
          </p:nvSpPr>
          <p:spPr bwMode="auto">
            <a:xfrm>
              <a:off x="3890740" y="1664122"/>
              <a:ext cx="2778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Y2</a:t>
              </a:r>
              <a:endParaRPr lang="en-GB" sz="600" dirty="0"/>
            </a:p>
          </p:txBody>
        </p:sp>
        <p:sp>
          <p:nvSpPr>
            <p:cNvPr id="545" name="Rectangle 1409"/>
            <p:cNvSpPr>
              <a:spLocks noChangeArrowheads="1"/>
            </p:cNvSpPr>
            <p:nvPr/>
          </p:nvSpPr>
          <p:spPr bwMode="auto">
            <a:xfrm>
              <a:off x="4096544" y="1488232"/>
              <a:ext cx="432048" cy="2160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6" name="Text Box 1411"/>
            <p:cNvSpPr txBox="1">
              <a:spLocks noChangeArrowheads="1"/>
            </p:cNvSpPr>
            <p:nvPr/>
          </p:nvSpPr>
          <p:spPr bwMode="auto">
            <a:xfrm>
              <a:off x="4096544" y="1443087"/>
              <a:ext cx="5760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1279525"/>
              <a:r>
                <a:rPr lang="en-GB" sz="1400" dirty="0" smtClean="0">
                  <a:solidFill>
                    <a:schemeClr val="bg1"/>
                  </a:solidFill>
                </a:rPr>
                <a:t>M2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547" name="Text Box 1008"/>
            <p:cNvSpPr txBox="1">
              <a:spLocks noChangeArrowheads="1"/>
            </p:cNvSpPr>
            <p:nvPr/>
          </p:nvSpPr>
          <p:spPr bwMode="auto">
            <a:xfrm>
              <a:off x="4465372" y="2023646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X1</a:t>
              </a:r>
              <a:endParaRPr lang="en-GB" sz="600" dirty="0"/>
            </a:p>
          </p:txBody>
        </p:sp>
        <p:sp>
          <p:nvSpPr>
            <p:cNvPr id="548" name="Text Box 1009"/>
            <p:cNvSpPr txBox="1">
              <a:spLocks noChangeArrowheads="1"/>
            </p:cNvSpPr>
            <p:nvPr/>
          </p:nvSpPr>
          <p:spPr bwMode="auto">
            <a:xfrm>
              <a:off x="4456584" y="1664122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X2</a:t>
              </a:r>
              <a:endParaRPr lang="en-GB" sz="600" dirty="0"/>
            </a:p>
          </p:txBody>
        </p:sp>
      </p:grpSp>
      <p:cxnSp>
        <p:nvCxnSpPr>
          <p:cNvPr id="550" name="Straight Connector 549"/>
          <p:cNvCxnSpPr/>
          <p:nvPr/>
        </p:nvCxnSpPr>
        <p:spPr bwMode="auto">
          <a:xfrm>
            <a:off x="7984976" y="2352326"/>
            <a:ext cx="1008112" cy="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52" name="Group 551"/>
          <p:cNvGrpSpPr/>
          <p:nvPr/>
        </p:nvGrpSpPr>
        <p:grpSpPr>
          <a:xfrm>
            <a:off x="8067204" y="1992288"/>
            <a:ext cx="853876" cy="765225"/>
            <a:chOff x="3890740" y="1443087"/>
            <a:chExt cx="853876" cy="765225"/>
          </a:xfrm>
        </p:grpSpPr>
        <p:sp>
          <p:nvSpPr>
            <p:cNvPr id="553" name="Rectangle 996"/>
            <p:cNvSpPr>
              <a:spLocks noChangeArrowheads="1"/>
            </p:cNvSpPr>
            <p:nvPr/>
          </p:nvSpPr>
          <p:spPr bwMode="auto">
            <a:xfrm>
              <a:off x="3959690" y="1704256"/>
              <a:ext cx="720080" cy="50405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1279525"/>
              <a:r>
                <a:rPr lang="en-GB" dirty="0" smtClean="0"/>
                <a:t>P3</a:t>
              </a:r>
              <a:endParaRPr lang="en-GB" dirty="0"/>
            </a:p>
          </p:txBody>
        </p:sp>
        <p:sp>
          <p:nvSpPr>
            <p:cNvPr id="556" name="Text Box 1008"/>
            <p:cNvSpPr txBox="1">
              <a:spLocks noChangeArrowheads="1"/>
            </p:cNvSpPr>
            <p:nvPr/>
          </p:nvSpPr>
          <p:spPr bwMode="auto">
            <a:xfrm>
              <a:off x="3896470" y="2023646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Y1</a:t>
              </a:r>
              <a:endParaRPr lang="en-GB" sz="600" dirty="0"/>
            </a:p>
          </p:txBody>
        </p:sp>
        <p:sp>
          <p:nvSpPr>
            <p:cNvPr id="558" name="Text Box 1009"/>
            <p:cNvSpPr txBox="1">
              <a:spLocks noChangeArrowheads="1"/>
            </p:cNvSpPr>
            <p:nvPr/>
          </p:nvSpPr>
          <p:spPr bwMode="auto">
            <a:xfrm>
              <a:off x="3890740" y="1664122"/>
              <a:ext cx="2778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Y2</a:t>
              </a:r>
              <a:endParaRPr lang="en-GB" sz="600" dirty="0"/>
            </a:p>
          </p:txBody>
        </p:sp>
        <p:sp>
          <p:nvSpPr>
            <p:cNvPr id="560" name="Rectangle 1409"/>
            <p:cNvSpPr>
              <a:spLocks noChangeArrowheads="1"/>
            </p:cNvSpPr>
            <p:nvPr/>
          </p:nvSpPr>
          <p:spPr bwMode="auto">
            <a:xfrm>
              <a:off x="4096544" y="1488232"/>
              <a:ext cx="432048" cy="21602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1" name="Text Box 1411"/>
            <p:cNvSpPr txBox="1">
              <a:spLocks noChangeArrowheads="1"/>
            </p:cNvSpPr>
            <p:nvPr/>
          </p:nvSpPr>
          <p:spPr bwMode="auto">
            <a:xfrm>
              <a:off x="4096544" y="1443087"/>
              <a:ext cx="5760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1279525"/>
              <a:r>
                <a:rPr lang="en-GB" sz="1400" dirty="0" smtClean="0">
                  <a:solidFill>
                    <a:schemeClr val="bg1"/>
                  </a:solidFill>
                </a:rPr>
                <a:t>M3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576" name="Text Box 1008"/>
            <p:cNvSpPr txBox="1">
              <a:spLocks noChangeArrowheads="1"/>
            </p:cNvSpPr>
            <p:nvPr/>
          </p:nvSpPr>
          <p:spPr bwMode="auto">
            <a:xfrm>
              <a:off x="4465372" y="2023646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X1</a:t>
              </a:r>
              <a:endParaRPr lang="en-GB" sz="600" dirty="0"/>
            </a:p>
          </p:txBody>
        </p:sp>
        <p:sp>
          <p:nvSpPr>
            <p:cNvPr id="577" name="Text Box 1009"/>
            <p:cNvSpPr txBox="1">
              <a:spLocks noChangeArrowheads="1"/>
            </p:cNvSpPr>
            <p:nvPr/>
          </p:nvSpPr>
          <p:spPr bwMode="auto">
            <a:xfrm>
              <a:off x="4456584" y="1664122"/>
              <a:ext cx="279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/>
              <a:r>
                <a:rPr lang="en-GB" sz="600" dirty="0" smtClean="0"/>
                <a:t>X2</a:t>
              </a:r>
              <a:endParaRPr lang="en-GB" sz="600" dirty="0"/>
            </a:p>
          </p:txBody>
        </p:sp>
      </p:grpSp>
      <p:cxnSp>
        <p:nvCxnSpPr>
          <p:cNvPr id="637" name="Straight Connector 636"/>
          <p:cNvCxnSpPr/>
          <p:nvPr/>
        </p:nvCxnSpPr>
        <p:spPr bwMode="auto">
          <a:xfrm rot="16200000" flipH="1">
            <a:off x="6293638" y="2027442"/>
            <a:ext cx="1368152" cy="1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>
            <a:off x="6976864" y="1344216"/>
            <a:ext cx="424847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9" name="Straight Connector 648"/>
          <p:cNvCxnSpPr/>
          <p:nvPr/>
        </p:nvCxnSpPr>
        <p:spPr bwMode="auto">
          <a:xfrm rot="10800000">
            <a:off x="8993088" y="1776264"/>
            <a:ext cx="27363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6" name="Straight Connector 655"/>
          <p:cNvCxnSpPr/>
          <p:nvPr/>
        </p:nvCxnSpPr>
        <p:spPr bwMode="auto">
          <a:xfrm rot="5400000">
            <a:off x="8705056" y="2064296"/>
            <a:ext cx="5760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1" name="Straight Connector 660"/>
          <p:cNvCxnSpPr/>
          <p:nvPr/>
        </p:nvCxnSpPr>
        <p:spPr bwMode="auto">
          <a:xfrm rot="5400000">
            <a:off x="6256784" y="1776264"/>
            <a:ext cx="11521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4" name="Straight Connector 663"/>
          <p:cNvCxnSpPr/>
          <p:nvPr/>
        </p:nvCxnSpPr>
        <p:spPr bwMode="auto">
          <a:xfrm rot="10800000">
            <a:off x="6832848" y="1200200"/>
            <a:ext cx="39604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7" name="Straight Connector 686"/>
          <p:cNvCxnSpPr/>
          <p:nvPr/>
        </p:nvCxnSpPr>
        <p:spPr bwMode="auto">
          <a:xfrm>
            <a:off x="4960640" y="768152"/>
            <a:ext cx="532859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9" name="Straight Connector 708"/>
          <p:cNvCxnSpPr/>
          <p:nvPr/>
        </p:nvCxnSpPr>
        <p:spPr bwMode="auto">
          <a:xfrm rot="5400000">
            <a:off x="3988532" y="1740260"/>
            <a:ext cx="19442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3" name="Straight Connector 712"/>
          <p:cNvCxnSpPr/>
          <p:nvPr/>
        </p:nvCxnSpPr>
        <p:spPr bwMode="auto">
          <a:xfrm rot="5400000">
            <a:off x="3952528" y="1488232"/>
            <a:ext cx="172819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5" name="Straight Connector 714"/>
          <p:cNvCxnSpPr/>
          <p:nvPr/>
        </p:nvCxnSpPr>
        <p:spPr bwMode="auto">
          <a:xfrm rot="10800000" flipV="1">
            <a:off x="4816624" y="624135"/>
            <a:ext cx="504056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0" name="Line 486"/>
          <p:cNvSpPr>
            <a:spLocks noChangeShapeType="1"/>
          </p:cNvSpPr>
          <p:nvPr/>
        </p:nvSpPr>
        <p:spPr bwMode="auto">
          <a:xfrm flipH="1" flipV="1">
            <a:off x="11369352" y="2712368"/>
            <a:ext cx="0" cy="1224136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2" name="Line 486"/>
          <p:cNvSpPr>
            <a:spLocks noChangeShapeType="1"/>
          </p:cNvSpPr>
          <p:nvPr/>
        </p:nvSpPr>
        <p:spPr bwMode="auto">
          <a:xfrm flipH="1" flipV="1">
            <a:off x="12305456" y="2712368"/>
            <a:ext cx="0" cy="144016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3" name="Rectangle 1184"/>
          <p:cNvSpPr>
            <a:spLocks noChangeArrowheads="1"/>
          </p:cNvSpPr>
          <p:nvPr/>
        </p:nvSpPr>
        <p:spPr bwMode="auto">
          <a:xfrm>
            <a:off x="10353997" y="3431107"/>
            <a:ext cx="2167483" cy="144910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4" name="AutoShape 1165"/>
          <p:cNvSpPr>
            <a:spLocks noChangeArrowheads="1"/>
          </p:cNvSpPr>
          <p:nvPr/>
        </p:nvSpPr>
        <p:spPr bwMode="auto">
          <a:xfrm>
            <a:off x="10361688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5" name="AutoShape 1165"/>
          <p:cNvSpPr>
            <a:spLocks noChangeArrowheads="1"/>
          </p:cNvSpPr>
          <p:nvPr/>
        </p:nvSpPr>
        <p:spPr bwMode="auto">
          <a:xfrm>
            <a:off x="10505704" y="3432001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6" name="AutoShape 1165"/>
          <p:cNvSpPr>
            <a:spLocks noChangeArrowheads="1"/>
          </p:cNvSpPr>
          <p:nvPr/>
        </p:nvSpPr>
        <p:spPr bwMode="auto">
          <a:xfrm>
            <a:off x="11298485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7" name="AutoShape 1165"/>
          <p:cNvSpPr>
            <a:spLocks noChangeArrowheads="1"/>
          </p:cNvSpPr>
          <p:nvPr/>
        </p:nvSpPr>
        <p:spPr bwMode="auto">
          <a:xfrm>
            <a:off x="12233448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8" name="AutoShape 1165"/>
          <p:cNvSpPr>
            <a:spLocks noChangeArrowheads="1"/>
          </p:cNvSpPr>
          <p:nvPr/>
        </p:nvSpPr>
        <p:spPr bwMode="auto">
          <a:xfrm>
            <a:off x="12377464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9" name="AutoShape 1165"/>
          <p:cNvSpPr>
            <a:spLocks noChangeArrowheads="1"/>
          </p:cNvSpPr>
          <p:nvPr/>
        </p:nvSpPr>
        <p:spPr bwMode="auto">
          <a:xfrm>
            <a:off x="11442501" y="3431554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33" name="Oval 1363"/>
          <p:cNvSpPr>
            <a:spLocks noChangeArrowheads="1"/>
          </p:cNvSpPr>
          <p:nvPr/>
        </p:nvSpPr>
        <p:spPr bwMode="auto">
          <a:xfrm rot="5400000">
            <a:off x="10145216" y="3431554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34" name="Freeform 1364"/>
          <p:cNvSpPr>
            <a:spLocks/>
          </p:cNvSpPr>
          <p:nvPr/>
        </p:nvSpPr>
        <p:spPr bwMode="auto">
          <a:xfrm>
            <a:off x="10183316" y="3466479"/>
            <a:ext cx="71438" cy="71438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45" y="8"/>
              </a:cxn>
              <a:cxn ang="0">
                <a:pos x="90" y="99"/>
              </a:cxn>
              <a:cxn ang="0">
                <a:pos x="136" y="53"/>
              </a:cxn>
            </a:cxnLst>
            <a:rect l="0" t="0" r="r" b="b"/>
            <a:pathLst>
              <a:path w="136" h="106">
                <a:moveTo>
                  <a:pt x="0" y="53"/>
                </a:moveTo>
                <a:cubicBezTo>
                  <a:pt x="15" y="26"/>
                  <a:pt x="30" y="0"/>
                  <a:pt x="45" y="8"/>
                </a:cubicBezTo>
                <a:cubicBezTo>
                  <a:pt x="60" y="16"/>
                  <a:pt x="75" y="92"/>
                  <a:pt x="90" y="99"/>
                </a:cubicBezTo>
                <a:cubicBezTo>
                  <a:pt x="105" y="106"/>
                  <a:pt x="120" y="79"/>
                  <a:pt x="136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7" name="Line 1362"/>
          <p:cNvSpPr>
            <a:spLocks noChangeShapeType="1"/>
          </p:cNvSpPr>
          <p:nvPr/>
        </p:nvSpPr>
        <p:spPr bwMode="auto">
          <a:xfrm rot="5400000">
            <a:off x="10325683" y="3469596"/>
            <a:ext cx="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9" name="Line 486"/>
          <p:cNvSpPr>
            <a:spLocks noChangeShapeType="1"/>
          </p:cNvSpPr>
          <p:nvPr/>
        </p:nvSpPr>
        <p:spPr bwMode="auto">
          <a:xfrm flipH="1">
            <a:off x="10361240" y="2712368"/>
            <a:ext cx="72008" cy="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0" name="Line 486"/>
          <p:cNvSpPr>
            <a:spLocks noChangeShapeType="1"/>
          </p:cNvSpPr>
          <p:nvPr/>
        </p:nvSpPr>
        <p:spPr bwMode="auto">
          <a:xfrm flipH="1">
            <a:off x="11297344" y="2712368"/>
            <a:ext cx="72008" cy="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2" name="Line 486"/>
          <p:cNvSpPr>
            <a:spLocks noChangeShapeType="1"/>
          </p:cNvSpPr>
          <p:nvPr/>
        </p:nvSpPr>
        <p:spPr bwMode="auto">
          <a:xfrm flipH="1">
            <a:off x="12233448" y="2712368"/>
            <a:ext cx="72008" cy="0"/>
          </a:xfrm>
          <a:prstGeom prst="line">
            <a:avLst/>
          </a:prstGeom>
          <a:noFill/>
          <a:ln w="25400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139</Words>
  <Application>Microsoft Office PowerPoint</Application>
  <PresentationFormat>A3 Paper (297x420 mm)</PresentationFormat>
  <Paragraphs>103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Department of Physics - 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Windows User</cp:lastModifiedBy>
  <cp:revision>96</cp:revision>
  <dcterms:created xsi:type="dcterms:W3CDTF">2011-02-07T12:25:52Z</dcterms:created>
  <dcterms:modified xsi:type="dcterms:W3CDTF">2011-06-21T13:15:44Z</dcterms:modified>
</cp:coreProperties>
</file>