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5764B9-F22B-4D20-8BEE-6FAD75ABF81E}" type="datetimeFigureOut">
              <a:rPr lang="en-GB" smtClean="0"/>
              <a:t>24/06/2011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244F53-D1A9-44F4-8E00-C5441C227300}" type="slidenum">
              <a:rPr lang="en-GB" smtClean="0"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851766"/>
            <a:ext cx="7851648" cy="1828800"/>
          </a:xfrm>
        </p:spPr>
        <p:txBody>
          <a:bodyPr>
            <a:normAutofit/>
          </a:bodyPr>
          <a:lstStyle/>
          <a:p>
            <a:r>
              <a:rPr lang="en-GB" sz="3600" dirty="0" err="1" smtClean="0"/>
              <a:t>Čerenkov</a:t>
            </a:r>
            <a:r>
              <a:rPr lang="en-GB" sz="3600" dirty="0" smtClean="0"/>
              <a:t> Timing Simulations in Geant4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7854696" cy="1752600"/>
          </a:xfrm>
        </p:spPr>
        <p:txBody>
          <a:bodyPr/>
          <a:lstStyle/>
          <a:p>
            <a:r>
              <a:rPr lang="en-GB" dirty="0" smtClean="0"/>
              <a:t>Chris Nicholson</a:t>
            </a:r>
          </a:p>
          <a:p>
            <a:r>
              <a:rPr lang="en-GB" dirty="0" smtClean="0"/>
              <a:t>Supervisor: Mike </a:t>
            </a:r>
            <a:r>
              <a:rPr lang="en-GB" dirty="0" err="1" smtClean="0"/>
              <a:t>Albrow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5428"/>
            <a:ext cx="1220738" cy="122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650972"/>
            <a:ext cx="1428750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560868" cy="239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5873098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Symmetry Magazine Aug 09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835082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err="1" smtClean="0"/>
              <a:t>Čerenkov</a:t>
            </a:r>
            <a:r>
              <a:rPr lang="en-GB" sz="2400" dirty="0" smtClean="0"/>
              <a:t> radiation produced by ‘faster than light particles’ in a medium : ultra-relativistic protons in quartz.</a:t>
            </a:r>
          </a:p>
          <a:p>
            <a:pPr marL="0" indent="0">
              <a:buNone/>
            </a:pPr>
            <a:endParaRPr lang="en-GB" sz="24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48361"/>
            <a:ext cx="3519031" cy="2510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04048" y="5938351"/>
            <a:ext cx="3519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http://sadjadi.org/Cerenkov/boom.jpg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78483"/>
            <a:ext cx="3425825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654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Background II</a:t>
            </a:r>
            <a:endParaRPr lang="en-GB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899592" y="2492896"/>
            <a:ext cx="31683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899592" y="3861048"/>
            <a:ext cx="316835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Freeform 32"/>
          <p:cNvSpPr/>
          <p:nvPr/>
        </p:nvSpPr>
        <p:spPr>
          <a:xfrm>
            <a:off x="2213811" y="2526632"/>
            <a:ext cx="690054" cy="791810"/>
          </a:xfrm>
          <a:custGeom>
            <a:avLst/>
            <a:gdLst>
              <a:gd name="connsiteX0" fmla="*/ 0 w 690054"/>
              <a:gd name="connsiteY0" fmla="*/ 0 h 791810"/>
              <a:gd name="connsiteX1" fmla="*/ 12031 w 690054"/>
              <a:gd name="connsiteY1" fmla="*/ 288757 h 791810"/>
              <a:gd name="connsiteX2" fmla="*/ 48126 w 690054"/>
              <a:gd name="connsiteY2" fmla="*/ 300789 h 791810"/>
              <a:gd name="connsiteX3" fmla="*/ 216568 w 690054"/>
              <a:gd name="connsiteY3" fmla="*/ 276726 h 791810"/>
              <a:gd name="connsiteX4" fmla="*/ 204536 w 690054"/>
              <a:gd name="connsiteY4" fmla="*/ 192505 h 791810"/>
              <a:gd name="connsiteX5" fmla="*/ 84221 w 690054"/>
              <a:gd name="connsiteY5" fmla="*/ 240631 h 791810"/>
              <a:gd name="connsiteX6" fmla="*/ 84221 w 690054"/>
              <a:gd name="connsiteY6" fmla="*/ 469231 h 791810"/>
              <a:gd name="connsiteX7" fmla="*/ 300789 w 690054"/>
              <a:gd name="connsiteY7" fmla="*/ 457200 h 791810"/>
              <a:gd name="connsiteX8" fmla="*/ 288757 w 690054"/>
              <a:gd name="connsiteY8" fmla="*/ 360947 h 791810"/>
              <a:gd name="connsiteX9" fmla="*/ 252663 w 690054"/>
              <a:gd name="connsiteY9" fmla="*/ 372979 h 791810"/>
              <a:gd name="connsiteX10" fmla="*/ 276726 w 690054"/>
              <a:gd name="connsiteY10" fmla="*/ 601579 h 791810"/>
              <a:gd name="connsiteX11" fmla="*/ 421105 w 690054"/>
              <a:gd name="connsiteY11" fmla="*/ 637673 h 791810"/>
              <a:gd name="connsiteX12" fmla="*/ 433136 w 690054"/>
              <a:gd name="connsiteY12" fmla="*/ 733926 h 791810"/>
              <a:gd name="connsiteX13" fmla="*/ 673768 w 690054"/>
              <a:gd name="connsiteY13" fmla="*/ 757989 h 791810"/>
              <a:gd name="connsiteX14" fmla="*/ 685800 w 690054"/>
              <a:gd name="connsiteY14" fmla="*/ 721894 h 791810"/>
              <a:gd name="connsiteX15" fmla="*/ 505326 w 690054"/>
              <a:gd name="connsiteY15" fmla="*/ 517357 h 791810"/>
              <a:gd name="connsiteX16" fmla="*/ 457200 w 690054"/>
              <a:gd name="connsiteY16" fmla="*/ 589547 h 791810"/>
              <a:gd name="connsiteX17" fmla="*/ 433136 w 690054"/>
              <a:gd name="connsiteY17" fmla="*/ 661736 h 79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90054" h="791810">
                <a:moveTo>
                  <a:pt x="0" y="0"/>
                </a:moveTo>
                <a:cubicBezTo>
                  <a:pt x="4010" y="96252"/>
                  <a:pt x="-3189" y="193631"/>
                  <a:pt x="12031" y="288757"/>
                </a:cubicBezTo>
                <a:cubicBezTo>
                  <a:pt x="14035" y="301280"/>
                  <a:pt x="35465" y="301534"/>
                  <a:pt x="48126" y="300789"/>
                </a:cubicBezTo>
                <a:cubicBezTo>
                  <a:pt x="104746" y="297459"/>
                  <a:pt x="160421" y="284747"/>
                  <a:pt x="216568" y="276726"/>
                </a:cubicBezTo>
                <a:cubicBezTo>
                  <a:pt x="212557" y="248652"/>
                  <a:pt x="228584" y="207535"/>
                  <a:pt x="204536" y="192505"/>
                </a:cubicBezTo>
                <a:cubicBezTo>
                  <a:pt x="175595" y="174417"/>
                  <a:pt x="110345" y="223215"/>
                  <a:pt x="84221" y="240631"/>
                </a:cubicBezTo>
                <a:cubicBezTo>
                  <a:pt x="83635" y="246492"/>
                  <a:pt x="54168" y="456577"/>
                  <a:pt x="84221" y="469231"/>
                </a:cubicBezTo>
                <a:cubicBezTo>
                  <a:pt x="150856" y="497288"/>
                  <a:pt x="228600" y="461210"/>
                  <a:pt x="300789" y="457200"/>
                </a:cubicBezTo>
                <a:cubicBezTo>
                  <a:pt x="296778" y="425116"/>
                  <a:pt x="304799" y="389021"/>
                  <a:pt x="288757" y="360947"/>
                </a:cubicBezTo>
                <a:cubicBezTo>
                  <a:pt x="282465" y="349936"/>
                  <a:pt x="253296" y="360313"/>
                  <a:pt x="252663" y="372979"/>
                </a:cubicBezTo>
                <a:cubicBezTo>
                  <a:pt x="248837" y="449504"/>
                  <a:pt x="249449" y="529978"/>
                  <a:pt x="276726" y="601579"/>
                </a:cubicBezTo>
                <a:cubicBezTo>
                  <a:pt x="283190" y="618546"/>
                  <a:pt x="409368" y="635717"/>
                  <a:pt x="421105" y="637673"/>
                </a:cubicBezTo>
                <a:cubicBezTo>
                  <a:pt x="425115" y="669757"/>
                  <a:pt x="427352" y="702114"/>
                  <a:pt x="433136" y="733926"/>
                </a:cubicBezTo>
                <a:cubicBezTo>
                  <a:pt x="453016" y="843268"/>
                  <a:pt x="530468" y="765531"/>
                  <a:pt x="673768" y="757989"/>
                </a:cubicBezTo>
                <a:cubicBezTo>
                  <a:pt x="677779" y="745957"/>
                  <a:pt x="685800" y="734577"/>
                  <a:pt x="685800" y="721894"/>
                </a:cubicBezTo>
                <a:cubicBezTo>
                  <a:pt x="685800" y="448040"/>
                  <a:pt x="734086" y="501018"/>
                  <a:pt x="505326" y="517357"/>
                </a:cubicBezTo>
                <a:cubicBezTo>
                  <a:pt x="474723" y="547961"/>
                  <a:pt x="476624" y="540987"/>
                  <a:pt x="457200" y="589547"/>
                </a:cubicBezTo>
                <a:cubicBezTo>
                  <a:pt x="447780" y="613097"/>
                  <a:pt x="433136" y="661736"/>
                  <a:pt x="433136" y="66173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2165684" y="3308684"/>
            <a:ext cx="505339" cy="553453"/>
          </a:xfrm>
          <a:custGeom>
            <a:avLst/>
            <a:gdLst>
              <a:gd name="connsiteX0" fmla="*/ 0 w 505339"/>
              <a:gd name="connsiteY0" fmla="*/ 553453 h 553453"/>
              <a:gd name="connsiteX1" fmla="*/ 60158 w 505339"/>
              <a:gd name="connsiteY1" fmla="*/ 541421 h 553453"/>
              <a:gd name="connsiteX2" fmla="*/ 84221 w 505339"/>
              <a:gd name="connsiteY2" fmla="*/ 505327 h 553453"/>
              <a:gd name="connsiteX3" fmla="*/ 120316 w 505339"/>
              <a:gd name="connsiteY3" fmla="*/ 409074 h 553453"/>
              <a:gd name="connsiteX4" fmla="*/ 108284 w 505339"/>
              <a:gd name="connsiteY4" fmla="*/ 300790 h 553453"/>
              <a:gd name="connsiteX5" fmla="*/ 24063 w 505339"/>
              <a:gd name="connsiteY5" fmla="*/ 312821 h 553453"/>
              <a:gd name="connsiteX6" fmla="*/ 36095 w 505339"/>
              <a:gd name="connsiteY6" fmla="*/ 360948 h 553453"/>
              <a:gd name="connsiteX7" fmla="*/ 72190 w 505339"/>
              <a:gd name="connsiteY7" fmla="*/ 372979 h 553453"/>
              <a:gd name="connsiteX8" fmla="*/ 240632 w 505339"/>
              <a:gd name="connsiteY8" fmla="*/ 360948 h 553453"/>
              <a:gd name="connsiteX9" fmla="*/ 252663 w 505339"/>
              <a:gd name="connsiteY9" fmla="*/ 324853 h 553453"/>
              <a:gd name="connsiteX10" fmla="*/ 240632 w 505339"/>
              <a:gd name="connsiteY10" fmla="*/ 204537 h 553453"/>
              <a:gd name="connsiteX11" fmla="*/ 156411 w 505339"/>
              <a:gd name="connsiteY11" fmla="*/ 264695 h 553453"/>
              <a:gd name="connsiteX12" fmla="*/ 433137 w 505339"/>
              <a:gd name="connsiteY12" fmla="*/ 276727 h 553453"/>
              <a:gd name="connsiteX13" fmla="*/ 433137 w 505339"/>
              <a:gd name="connsiteY13" fmla="*/ 108284 h 553453"/>
              <a:gd name="connsiteX14" fmla="*/ 300790 w 505339"/>
              <a:gd name="connsiteY14" fmla="*/ 120316 h 553453"/>
              <a:gd name="connsiteX15" fmla="*/ 336884 w 505339"/>
              <a:gd name="connsiteY15" fmla="*/ 144379 h 553453"/>
              <a:gd name="connsiteX16" fmla="*/ 493295 w 505339"/>
              <a:gd name="connsiteY16" fmla="*/ 132348 h 553453"/>
              <a:gd name="connsiteX17" fmla="*/ 505327 w 505339"/>
              <a:gd name="connsiteY17" fmla="*/ 0 h 553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5339" h="553453">
                <a:moveTo>
                  <a:pt x="0" y="553453"/>
                </a:moveTo>
                <a:cubicBezTo>
                  <a:pt x="20053" y="549442"/>
                  <a:pt x="42403" y="551567"/>
                  <a:pt x="60158" y="541421"/>
                </a:cubicBezTo>
                <a:cubicBezTo>
                  <a:pt x="72713" y="534247"/>
                  <a:pt x="77047" y="517882"/>
                  <a:pt x="84221" y="505327"/>
                </a:cubicBezTo>
                <a:cubicBezTo>
                  <a:pt x="112183" y="456393"/>
                  <a:pt x="107157" y="461708"/>
                  <a:pt x="120316" y="409074"/>
                </a:cubicBezTo>
                <a:cubicBezTo>
                  <a:pt x="116305" y="372979"/>
                  <a:pt x="133964" y="326470"/>
                  <a:pt x="108284" y="300790"/>
                </a:cubicBezTo>
                <a:cubicBezTo>
                  <a:pt x="88231" y="280737"/>
                  <a:pt x="45849" y="294666"/>
                  <a:pt x="24063" y="312821"/>
                </a:cubicBezTo>
                <a:cubicBezTo>
                  <a:pt x="11360" y="323407"/>
                  <a:pt x="25765" y="348036"/>
                  <a:pt x="36095" y="360948"/>
                </a:cubicBezTo>
                <a:cubicBezTo>
                  <a:pt x="44018" y="370851"/>
                  <a:pt x="60158" y="368969"/>
                  <a:pt x="72190" y="372979"/>
                </a:cubicBezTo>
                <a:cubicBezTo>
                  <a:pt x="128337" y="368969"/>
                  <a:pt x="186242" y="375452"/>
                  <a:pt x="240632" y="360948"/>
                </a:cubicBezTo>
                <a:cubicBezTo>
                  <a:pt x="252886" y="357680"/>
                  <a:pt x="252663" y="337535"/>
                  <a:pt x="252663" y="324853"/>
                </a:cubicBezTo>
                <a:cubicBezTo>
                  <a:pt x="252663" y="284548"/>
                  <a:pt x="244642" y="244642"/>
                  <a:pt x="240632" y="204537"/>
                </a:cubicBezTo>
                <a:cubicBezTo>
                  <a:pt x="156410" y="232610"/>
                  <a:pt x="176463" y="204537"/>
                  <a:pt x="156411" y="264695"/>
                </a:cubicBezTo>
                <a:cubicBezTo>
                  <a:pt x="293392" y="310355"/>
                  <a:pt x="203279" y="290247"/>
                  <a:pt x="433137" y="276727"/>
                </a:cubicBezTo>
                <a:cubicBezTo>
                  <a:pt x="467658" y="173162"/>
                  <a:pt x="463352" y="229145"/>
                  <a:pt x="433137" y="108284"/>
                </a:cubicBezTo>
                <a:cubicBezTo>
                  <a:pt x="389021" y="112295"/>
                  <a:pt x="342267" y="104762"/>
                  <a:pt x="300790" y="120316"/>
                </a:cubicBezTo>
                <a:cubicBezTo>
                  <a:pt x="287251" y="125393"/>
                  <a:pt x="322452" y="143477"/>
                  <a:pt x="336884" y="144379"/>
                </a:cubicBezTo>
                <a:cubicBezTo>
                  <a:pt x="389073" y="147641"/>
                  <a:pt x="441158" y="136358"/>
                  <a:pt x="493295" y="132348"/>
                </a:cubicBezTo>
                <a:cubicBezTo>
                  <a:pt x="506213" y="16091"/>
                  <a:pt x="505327" y="60380"/>
                  <a:pt x="505327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 34"/>
          <p:cNvSpPr/>
          <p:nvPr/>
        </p:nvSpPr>
        <p:spPr>
          <a:xfrm>
            <a:off x="2935705" y="2707059"/>
            <a:ext cx="1347537" cy="397088"/>
          </a:xfrm>
          <a:custGeom>
            <a:avLst/>
            <a:gdLst>
              <a:gd name="connsiteX0" fmla="*/ 0 w 1347537"/>
              <a:gd name="connsiteY0" fmla="*/ 397088 h 397088"/>
              <a:gd name="connsiteX1" fmla="*/ 72190 w 1347537"/>
              <a:gd name="connsiteY1" fmla="*/ 336930 h 397088"/>
              <a:gd name="connsiteX2" fmla="*/ 156411 w 1347537"/>
              <a:gd name="connsiteY2" fmla="*/ 324899 h 397088"/>
              <a:gd name="connsiteX3" fmla="*/ 553453 w 1347537"/>
              <a:gd name="connsiteY3" fmla="*/ 312867 h 397088"/>
              <a:gd name="connsiteX4" fmla="*/ 577516 w 1347537"/>
              <a:gd name="connsiteY4" fmla="*/ 264741 h 397088"/>
              <a:gd name="connsiteX5" fmla="*/ 589548 w 1347537"/>
              <a:gd name="connsiteY5" fmla="*/ 228646 h 397088"/>
              <a:gd name="connsiteX6" fmla="*/ 721895 w 1347537"/>
              <a:gd name="connsiteY6" fmla="*/ 180520 h 397088"/>
              <a:gd name="connsiteX7" fmla="*/ 1082842 w 1347537"/>
              <a:gd name="connsiteY7" fmla="*/ 168488 h 397088"/>
              <a:gd name="connsiteX8" fmla="*/ 1155032 w 1347537"/>
              <a:gd name="connsiteY8" fmla="*/ 132394 h 397088"/>
              <a:gd name="connsiteX9" fmla="*/ 1179095 w 1347537"/>
              <a:gd name="connsiteY9" fmla="*/ 108330 h 397088"/>
              <a:gd name="connsiteX10" fmla="*/ 1215190 w 1347537"/>
              <a:gd name="connsiteY10" fmla="*/ 84267 h 397088"/>
              <a:gd name="connsiteX11" fmla="*/ 1251284 w 1347537"/>
              <a:gd name="connsiteY11" fmla="*/ 48173 h 397088"/>
              <a:gd name="connsiteX12" fmla="*/ 1299411 w 1347537"/>
              <a:gd name="connsiteY12" fmla="*/ 24109 h 397088"/>
              <a:gd name="connsiteX13" fmla="*/ 1347537 w 1347537"/>
              <a:gd name="connsiteY13" fmla="*/ 46 h 39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7537" h="397088">
                <a:moveTo>
                  <a:pt x="0" y="397088"/>
                </a:moveTo>
                <a:cubicBezTo>
                  <a:pt x="24063" y="377035"/>
                  <a:pt x="43750" y="350056"/>
                  <a:pt x="72190" y="336930"/>
                </a:cubicBezTo>
                <a:cubicBezTo>
                  <a:pt x="97939" y="325046"/>
                  <a:pt x="128088" y="326315"/>
                  <a:pt x="156411" y="324899"/>
                </a:cubicBezTo>
                <a:cubicBezTo>
                  <a:pt x="288654" y="318287"/>
                  <a:pt x="421106" y="316878"/>
                  <a:pt x="553453" y="312867"/>
                </a:cubicBezTo>
                <a:cubicBezTo>
                  <a:pt x="561474" y="296825"/>
                  <a:pt x="570451" y="281226"/>
                  <a:pt x="577516" y="264741"/>
                </a:cubicBezTo>
                <a:cubicBezTo>
                  <a:pt x="582512" y="253084"/>
                  <a:pt x="581625" y="238549"/>
                  <a:pt x="589548" y="228646"/>
                </a:cubicBezTo>
                <a:cubicBezTo>
                  <a:pt x="614074" y="197988"/>
                  <a:pt x="701006" y="181216"/>
                  <a:pt x="721895" y="180520"/>
                </a:cubicBezTo>
                <a:lnTo>
                  <a:pt x="1082842" y="168488"/>
                </a:lnTo>
                <a:cubicBezTo>
                  <a:pt x="1138884" y="112448"/>
                  <a:pt x="1066331" y="176745"/>
                  <a:pt x="1155032" y="132394"/>
                </a:cubicBezTo>
                <a:cubicBezTo>
                  <a:pt x="1165178" y="127321"/>
                  <a:pt x="1170237" y="115416"/>
                  <a:pt x="1179095" y="108330"/>
                </a:cubicBezTo>
                <a:cubicBezTo>
                  <a:pt x="1190386" y="99297"/>
                  <a:pt x="1204081" y="93524"/>
                  <a:pt x="1215190" y="84267"/>
                </a:cubicBezTo>
                <a:cubicBezTo>
                  <a:pt x="1228261" y="73374"/>
                  <a:pt x="1237438" y="58063"/>
                  <a:pt x="1251284" y="48173"/>
                </a:cubicBezTo>
                <a:cubicBezTo>
                  <a:pt x="1265879" y="37748"/>
                  <a:pt x="1283838" y="33008"/>
                  <a:pt x="1299411" y="24109"/>
                </a:cubicBezTo>
                <a:cubicBezTo>
                  <a:pt x="1345414" y="-2179"/>
                  <a:pt x="1319223" y="46"/>
                  <a:pt x="1347537" y="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>
            <a:off x="2887579" y="3272589"/>
            <a:ext cx="1347537" cy="312822"/>
          </a:xfrm>
          <a:custGeom>
            <a:avLst/>
            <a:gdLst>
              <a:gd name="connsiteX0" fmla="*/ 0 w 1347537"/>
              <a:gd name="connsiteY0" fmla="*/ 0 h 312822"/>
              <a:gd name="connsiteX1" fmla="*/ 192505 w 1347537"/>
              <a:gd name="connsiteY1" fmla="*/ 12032 h 312822"/>
              <a:gd name="connsiteX2" fmla="*/ 204537 w 1347537"/>
              <a:gd name="connsiteY2" fmla="*/ 48127 h 312822"/>
              <a:gd name="connsiteX3" fmla="*/ 264695 w 1347537"/>
              <a:gd name="connsiteY3" fmla="*/ 120316 h 312822"/>
              <a:gd name="connsiteX4" fmla="*/ 276726 w 1347537"/>
              <a:gd name="connsiteY4" fmla="*/ 156411 h 312822"/>
              <a:gd name="connsiteX5" fmla="*/ 312821 w 1347537"/>
              <a:gd name="connsiteY5" fmla="*/ 168443 h 312822"/>
              <a:gd name="connsiteX6" fmla="*/ 601579 w 1347537"/>
              <a:gd name="connsiteY6" fmla="*/ 156411 h 312822"/>
              <a:gd name="connsiteX7" fmla="*/ 637674 w 1347537"/>
              <a:gd name="connsiteY7" fmla="*/ 132348 h 312822"/>
              <a:gd name="connsiteX8" fmla="*/ 709863 w 1347537"/>
              <a:gd name="connsiteY8" fmla="*/ 108285 h 312822"/>
              <a:gd name="connsiteX9" fmla="*/ 866274 w 1347537"/>
              <a:gd name="connsiteY9" fmla="*/ 132348 h 312822"/>
              <a:gd name="connsiteX10" fmla="*/ 902368 w 1347537"/>
              <a:gd name="connsiteY10" fmla="*/ 204537 h 312822"/>
              <a:gd name="connsiteX11" fmla="*/ 926432 w 1347537"/>
              <a:gd name="connsiteY11" fmla="*/ 240632 h 312822"/>
              <a:gd name="connsiteX12" fmla="*/ 1010653 w 1347537"/>
              <a:gd name="connsiteY12" fmla="*/ 276727 h 312822"/>
              <a:gd name="connsiteX13" fmla="*/ 1347537 w 1347537"/>
              <a:gd name="connsiteY13" fmla="*/ 312822 h 312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47537" h="312822">
                <a:moveTo>
                  <a:pt x="0" y="0"/>
                </a:moveTo>
                <a:cubicBezTo>
                  <a:pt x="64168" y="4011"/>
                  <a:pt x="129921" y="-2694"/>
                  <a:pt x="192505" y="12032"/>
                </a:cubicBezTo>
                <a:cubicBezTo>
                  <a:pt x="204850" y="14937"/>
                  <a:pt x="198865" y="36783"/>
                  <a:pt x="204537" y="48127"/>
                </a:cubicBezTo>
                <a:cubicBezTo>
                  <a:pt x="221289" y="81631"/>
                  <a:pt x="238084" y="93706"/>
                  <a:pt x="264695" y="120316"/>
                </a:cubicBezTo>
                <a:cubicBezTo>
                  <a:pt x="268705" y="132348"/>
                  <a:pt x="267758" y="147443"/>
                  <a:pt x="276726" y="156411"/>
                </a:cubicBezTo>
                <a:cubicBezTo>
                  <a:pt x="285694" y="165379"/>
                  <a:pt x="300138" y="168443"/>
                  <a:pt x="312821" y="168443"/>
                </a:cubicBezTo>
                <a:cubicBezTo>
                  <a:pt x="409157" y="168443"/>
                  <a:pt x="505326" y="160422"/>
                  <a:pt x="601579" y="156411"/>
                </a:cubicBezTo>
                <a:cubicBezTo>
                  <a:pt x="613611" y="148390"/>
                  <a:pt x="624460" y="138221"/>
                  <a:pt x="637674" y="132348"/>
                </a:cubicBezTo>
                <a:cubicBezTo>
                  <a:pt x="660853" y="122046"/>
                  <a:pt x="709863" y="108285"/>
                  <a:pt x="709863" y="108285"/>
                </a:cubicBezTo>
                <a:cubicBezTo>
                  <a:pt x="762000" y="116306"/>
                  <a:pt x="816231" y="115667"/>
                  <a:pt x="866274" y="132348"/>
                </a:cubicBezTo>
                <a:cubicBezTo>
                  <a:pt x="886963" y="139244"/>
                  <a:pt x="894893" y="189588"/>
                  <a:pt x="902368" y="204537"/>
                </a:cubicBezTo>
                <a:cubicBezTo>
                  <a:pt x="908835" y="217471"/>
                  <a:pt x="916207" y="230407"/>
                  <a:pt x="926432" y="240632"/>
                </a:cubicBezTo>
                <a:cubicBezTo>
                  <a:pt x="947745" y="261945"/>
                  <a:pt x="981136" y="274823"/>
                  <a:pt x="1010653" y="276727"/>
                </a:cubicBezTo>
                <a:cubicBezTo>
                  <a:pt x="1349207" y="298569"/>
                  <a:pt x="1286653" y="191055"/>
                  <a:pt x="1347537" y="312822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1244405" y="2502568"/>
            <a:ext cx="199384" cy="1347537"/>
          </a:xfrm>
          <a:custGeom>
            <a:avLst/>
            <a:gdLst>
              <a:gd name="connsiteX0" fmla="*/ 199384 w 199384"/>
              <a:gd name="connsiteY0" fmla="*/ 0 h 1347537"/>
              <a:gd name="connsiteX1" fmla="*/ 151258 w 199384"/>
              <a:gd name="connsiteY1" fmla="*/ 72190 h 1347537"/>
              <a:gd name="connsiteX2" fmla="*/ 103132 w 199384"/>
              <a:gd name="connsiteY2" fmla="*/ 156411 h 1347537"/>
              <a:gd name="connsiteX3" fmla="*/ 91100 w 199384"/>
              <a:gd name="connsiteY3" fmla="*/ 204537 h 1347537"/>
              <a:gd name="connsiteX4" fmla="*/ 79069 w 199384"/>
              <a:gd name="connsiteY4" fmla="*/ 240632 h 1347537"/>
              <a:gd name="connsiteX5" fmla="*/ 91100 w 199384"/>
              <a:gd name="connsiteY5" fmla="*/ 276727 h 1347537"/>
              <a:gd name="connsiteX6" fmla="*/ 163290 w 199384"/>
              <a:gd name="connsiteY6" fmla="*/ 264695 h 1347537"/>
              <a:gd name="connsiteX7" fmla="*/ 139227 w 199384"/>
              <a:gd name="connsiteY7" fmla="*/ 204537 h 1347537"/>
              <a:gd name="connsiteX8" fmla="*/ 42974 w 199384"/>
              <a:gd name="connsiteY8" fmla="*/ 228600 h 1347537"/>
              <a:gd name="connsiteX9" fmla="*/ 55006 w 199384"/>
              <a:gd name="connsiteY9" fmla="*/ 493295 h 1347537"/>
              <a:gd name="connsiteX10" fmla="*/ 151258 w 199384"/>
              <a:gd name="connsiteY10" fmla="*/ 481264 h 1347537"/>
              <a:gd name="connsiteX11" fmla="*/ 103132 w 199384"/>
              <a:gd name="connsiteY11" fmla="*/ 469232 h 1347537"/>
              <a:gd name="connsiteX12" fmla="*/ 79069 w 199384"/>
              <a:gd name="connsiteY12" fmla="*/ 697832 h 1347537"/>
              <a:gd name="connsiteX13" fmla="*/ 139227 w 199384"/>
              <a:gd name="connsiteY13" fmla="*/ 685800 h 1347537"/>
              <a:gd name="connsiteX14" fmla="*/ 55006 w 199384"/>
              <a:gd name="connsiteY14" fmla="*/ 673769 h 1347537"/>
              <a:gd name="connsiteX15" fmla="*/ 67037 w 199384"/>
              <a:gd name="connsiteY15" fmla="*/ 914400 h 1347537"/>
              <a:gd name="connsiteX16" fmla="*/ 103132 w 199384"/>
              <a:gd name="connsiteY16" fmla="*/ 806116 h 1347537"/>
              <a:gd name="connsiteX17" fmla="*/ 42974 w 199384"/>
              <a:gd name="connsiteY17" fmla="*/ 818148 h 1347537"/>
              <a:gd name="connsiteX18" fmla="*/ 18911 w 199384"/>
              <a:gd name="connsiteY18" fmla="*/ 854243 h 1347537"/>
              <a:gd name="connsiteX19" fmla="*/ 18911 w 199384"/>
              <a:gd name="connsiteY19" fmla="*/ 1143000 h 1347537"/>
              <a:gd name="connsiteX20" fmla="*/ 67037 w 199384"/>
              <a:gd name="connsiteY20" fmla="*/ 1155032 h 1347537"/>
              <a:gd name="connsiteX21" fmla="*/ 187353 w 199384"/>
              <a:gd name="connsiteY21" fmla="*/ 1143000 h 1347537"/>
              <a:gd name="connsiteX22" fmla="*/ 103132 w 199384"/>
              <a:gd name="connsiteY22" fmla="*/ 1155032 h 1347537"/>
              <a:gd name="connsiteX23" fmla="*/ 103132 w 199384"/>
              <a:gd name="connsiteY23" fmla="*/ 1347537 h 1347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99384" h="1347537">
                <a:moveTo>
                  <a:pt x="199384" y="0"/>
                </a:moveTo>
                <a:cubicBezTo>
                  <a:pt x="183342" y="24063"/>
                  <a:pt x="166137" y="47391"/>
                  <a:pt x="151258" y="72190"/>
                </a:cubicBezTo>
                <a:cubicBezTo>
                  <a:pt x="59669" y="224840"/>
                  <a:pt x="186372" y="31549"/>
                  <a:pt x="103132" y="156411"/>
                </a:cubicBezTo>
                <a:cubicBezTo>
                  <a:pt x="99121" y="172453"/>
                  <a:pt x="95643" y="188637"/>
                  <a:pt x="91100" y="204537"/>
                </a:cubicBezTo>
                <a:cubicBezTo>
                  <a:pt x="87616" y="216731"/>
                  <a:pt x="79069" y="227950"/>
                  <a:pt x="79069" y="240632"/>
                </a:cubicBezTo>
                <a:cubicBezTo>
                  <a:pt x="79069" y="253314"/>
                  <a:pt x="87090" y="264695"/>
                  <a:pt x="91100" y="276727"/>
                </a:cubicBezTo>
                <a:cubicBezTo>
                  <a:pt x="115163" y="272716"/>
                  <a:pt x="149758" y="284993"/>
                  <a:pt x="163290" y="264695"/>
                </a:cubicBezTo>
                <a:cubicBezTo>
                  <a:pt x="175270" y="246725"/>
                  <a:pt x="159914" y="210743"/>
                  <a:pt x="139227" y="204537"/>
                </a:cubicBezTo>
                <a:cubicBezTo>
                  <a:pt x="107550" y="195034"/>
                  <a:pt x="75058" y="220579"/>
                  <a:pt x="42974" y="228600"/>
                </a:cubicBezTo>
                <a:cubicBezTo>
                  <a:pt x="46985" y="316832"/>
                  <a:pt x="20214" y="412113"/>
                  <a:pt x="55006" y="493295"/>
                </a:cubicBezTo>
                <a:cubicBezTo>
                  <a:pt x="67743" y="523014"/>
                  <a:pt x="122338" y="495724"/>
                  <a:pt x="151258" y="481264"/>
                </a:cubicBezTo>
                <a:cubicBezTo>
                  <a:pt x="166048" y="473869"/>
                  <a:pt x="119174" y="473243"/>
                  <a:pt x="103132" y="469232"/>
                </a:cubicBezTo>
                <a:cubicBezTo>
                  <a:pt x="-999" y="495266"/>
                  <a:pt x="-10335" y="480709"/>
                  <a:pt x="79069" y="697832"/>
                </a:cubicBezTo>
                <a:cubicBezTo>
                  <a:pt x="86855" y="716741"/>
                  <a:pt x="119174" y="689811"/>
                  <a:pt x="139227" y="685800"/>
                </a:cubicBezTo>
                <a:cubicBezTo>
                  <a:pt x="132651" y="679225"/>
                  <a:pt x="68691" y="601920"/>
                  <a:pt x="55006" y="673769"/>
                </a:cubicBezTo>
                <a:cubicBezTo>
                  <a:pt x="39979" y="752661"/>
                  <a:pt x="63027" y="834190"/>
                  <a:pt x="67037" y="914400"/>
                </a:cubicBezTo>
                <a:cubicBezTo>
                  <a:pt x="111793" y="903212"/>
                  <a:pt x="185143" y="901796"/>
                  <a:pt x="103132" y="806116"/>
                </a:cubicBezTo>
                <a:cubicBezTo>
                  <a:pt x="89823" y="790589"/>
                  <a:pt x="63027" y="814137"/>
                  <a:pt x="42974" y="818148"/>
                </a:cubicBezTo>
                <a:cubicBezTo>
                  <a:pt x="34953" y="830180"/>
                  <a:pt x="25378" y="841309"/>
                  <a:pt x="18911" y="854243"/>
                </a:cubicBezTo>
                <a:cubicBezTo>
                  <a:pt x="-20902" y="933868"/>
                  <a:pt x="13697" y="1120060"/>
                  <a:pt x="18911" y="1143000"/>
                </a:cubicBezTo>
                <a:cubicBezTo>
                  <a:pt x="22576" y="1159125"/>
                  <a:pt x="50995" y="1151021"/>
                  <a:pt x="67037" y="1155032"/>
                </a:cubicBezTo>
                <a:cubicBezTo>
                  <a:pt x="107142" y="1151021"/>
                  <a:pt x="147048" y="1143000"/>
                  <a:pt x="187353" y="1143000"/>
                </a:cubicBezTo>
                <a:cubicBezTo>
                  <a:pt x="215712" y="1143000"/>
                  <a:pt x="113930" y="1128809"/>
                  <a:pt x="103132" y="1155032"/>
                </a:cubicBezTo>
                <a:cubicBezTo>
                  <a:pt x="78700" y="1214367"/>
                  <a:pt x="103132" y="1283369"/>
                  <a:pt x="103132" y="134753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2558838" y="4326469"/>
            <a:ext cx="717018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4566737" y="4617132"/>
            <a:ext cx="2736304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>
            <a:stCxn id="42" idx="0"/>
            <a:endCxn id="43" idx="0"/>
          </p:cNvCxnSpPr>
          <p:nvPr/>
        </p:nvCxnSpPr>
        <p:spPr>
          <a:xfrm>
            <a:off x="2917347" y="4326469"/>
            <a:ext cx="3017542" cy="290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42" idx="3"/>
            <a:endCxn id="43" idx="3"/>
          </p:cNvCxnSpPr>
          <p:nvPr/>
        </p:nvCxnSpPr>
        <p:spPr>
          <a:xfrm>
            <a:off x="2663843" y="4695245"/>
            <a:ext cx="2303616" cy="15199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693255" y="5553236"/>
            <a:ext cx="2471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251216" y="5553236"/>
            <a:ext cx="2471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811304" y="5553236"/>
            <a:ext cx="2471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403345" y="5553236"/>
            <a:ext cx="2471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925838" y="5553236"/>
            <a:ext cx="24716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99592" y="4326469"/>
            <a:ext cx="4328864" cy="32140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611560" y="4326469"/>
            <a:ext cx="4639656" cy="290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69113" y="5455203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Require very fast timing resolution to determine which two protons are a pair.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5186143" y="2026147"/>
            <a:ext cx="2741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Exclusive two photon production.</a:t>
            </a:r>
          </a:p>
          <a:p>
            <a:endParaRPr lang="en-GB" dirty="0" smtClean="0"/>
          </a:p>
          <a:p>
            <a:r>
              <a:rPr lang="en-GB" dirty="0" smtClean="0"/>
              <a:t>Possibility of Higgs from top quark loop.</a:t>
            </a:r>
            <a:endParaRPr lang="en-GB" dirty="0"/>
          </a:p>
        </p:txBody>
      </p:sp>
      <p:sp>
        <p:nvSpPr>
          <p:cNvPr id="3" name="Freeform 2"/>
          <p:cNvSpPr/>
          <p:nvPr/>
        </p:nvSpPr>
        <p:spPr>
          <a:xfrm>
            <a:off x="4174958" y="2678138"/>
            <a:ext cx="175999" cy="173346"/>
          </a:xfrm>
          <a:custGeom>
            <a:avLst/>
            <a:gdLst>
              <a:gd name="connsiteX0" fmla="*/ 0 w 175999"/>
              <a:gd name="connsiteY0" fmla="*/ 4904 h 173346"/>
              <a:gd name="connsiteX1" fmla="*/ 168442 w 175999"/>
              <a:gd name="connsiteY1" fmla="*/ 16936 h 173346"/>
              <a:gd name="connsiteX2" fmla="*/ 132347 w 175999"/>
              <a:gd name="connsiteY2" fmla="*/ 149283 h 173346"/>
              <a:gd name="connsiteX3" fmla="*/ 96253 w 175999"/>
              <a:gd name="connsiteY3" fmla="*/ 173346 h 173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5999" h="173346">
                <a:moveTo>
                  <a:pt x="0" y="4904"/>
                </a:moveTo>
                <a:cubicBezTo>
                  <a:pt x="56147" y="8915"/>
                  <a:pt x="122160" y="-15105"/>
                  <a:pt x="168442" y="16936"/>
                </a:cubicBezTo>
                <a:cubicBezTo>
                  <a:pt x="191093" y="32617"/>
                  <a:pt x="158032" y="128734"/>
                  <a:pt x="132347" y="149283"/>
                </a:cubicBezTo>
                <a:cubicBezTo>
                  <a:pt x="92448" y="181203"/>
                  <a:pt x="96253" y="142745"/>
                  <a:pt x="96253" y="1733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eform 3"/>
          <p:cNvSpPr/>
          <p:nvPr/>
        </p:nvSpPr>
        <p:spPr>
          <a:xfrm>
            <a:off x="4114800" y="3441032"/>
            <a:ext cx="191190" cy="196244"/>
          </a:xfrm>
          <a:custGeom>
            <a:avLst/>
            <a:gdLst>
              <a:gd name="connsiteX0" fmla="*/ 0 w 191190"/>
              <a:gd name="connsiteY0" fmla="*/ 168442 h 196244"/>
              <a:gd name="connsiteX1" fmla="*/ 60158 w 191190"/>
              <a:gd name="connsiteY1" fmla="*/ 180473 h 196244"/>
              <a:gd name="connsiteX2" fmla="*/ 96253 w 191190"/>
              <a:gd name="connsiteY2" fmla="*/ 192505 h 196244"/>
              <a:gd name="connsiteX3" fmla="*/ 180474 w 191190"/>
              <a:gd name="connsiteY3" fmla="*/ 180473 h 196244"/>
              <a:gd name="connsiteX4" fmla="*/ 180474 w 191190"/>
              <a:gd name="connsiteY4" fmla="*/ 0 h 19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90" h="196244">
                <a:moveTo>
                  <a:pt x="0" y="168442"/>
                </a:moveTo>
                <a:cubicBezTo>
                  <a:pt x="20053" y="172452"/>
                  <a:pt x="40319" y="175513"/>
                  <a:pt x="60158" y="180473"/>
                </a:cubicBezTo>
                <a:cubicBezTo>
                  <a:pt x="72462" y="183549"/>
                  <a:pt x="83570" y="192505"/>
                  <a:pt x="96253" y="192505"/>
                </a:cubicBezTo>
                <a:cubicBezTo>
                  <a:pt x="124612" y="192505"/>
                  <a:pt x="169107" y="206454"/>
                  <a:pt x="180474" y="180473"/>
                </a:cubicBezTo>
                <a:cubicBezTo>
                  <a:pt x="204586" y="125359"/>
                  <a:pt x="180474" y="60158"/>
                  <a:pt x="180474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05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Geant4 Simulations </a:t>
            </a:r>
            <a:r>
              <a:rPr lang="en-GB" smtClean="0"/>
              <a:t>&amp; Root </a:t>
            </a:r>
            <a:r>
              <a:rPr lang="en-GB" dirty="0" smtClean="0"/>
              <a:t>analysis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GB" dirty="0" smtClean="0"/>
              <a:t>Compare </a:t>
            </a:r>
            <a:r>
              <a:rPr lang="en-GB" dirty="0"/>
              <a:t>with results from test beam </a:t>
            </a:r>
            <a:r>
              <a:rPr lang="en-GB" dirty="0" smtClean="0"/>
              <a:t>measurements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en-GB" dirty="0" smtClean="0"/>
              <a:t>Look at:</a:t>
            </a:r>
          </a:p>
          <a:p>
            <a:pPr lvl="1"/>
            <a:r>
              <a:rPr lang="en-GB" dirty="0"/>
              <a:t>Dispersion</a:t>
            </a:r>
          </a:p>
          <a:p>
            <a:pPr lvl="1"/>
            <a:r>
              <a:rPr lang="en-GB" dirty="0" err="1"/>
              <a:t>Absorbtion</a:t>
            </a:r>
            <a:endParaRPr lang="en-GB" dirty="0"/>
          </a:p>
          <a:p>
            <a:pPr lvl="1"/>
            <a:r>
              <a:rPr lang="en-GB" dirty="0" err="1"/>
              <a:t>SiPM</a:t>
            </a:r>
            <a:r>
              <a:rPr lang="en-GB" dirty="0"/>
              <a:t> </a:t>
            </a:r>
            <a:r>
              <a:rPr lang="en-GB" dirty="0" smtClean="0"/>
              <a:t>efficiency</a:t>
            </a:r>
          </a:p>
          <a:p>
            <a:pPr lvl="1"/>
            <a:r>
              <a:rPr lang="en-GB" dirty="0" smtClean="0"/>
              <a:t>Materials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est </a:t>
            </a:r>
            <a:r>
              <a:rPr lang="en-GB" dirty="0"/>
              <a:t>beam </a:t>
            </a:r>
            <a:r>
              <a:rPr lang="en-GB" dirty="0" smtClean="0"/>
              <a:t>measurements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572000" y="3016297"/>
            <a:ext cx="4392488" cy="3024336"/>
            <a:chOff x="3419872" y="1988840"/>
            <a:chExt cx="4392488" cy="3024336"/>
          </a:xfrm>
        </p:grpSpPr>
        <p:sp>
          <p:nvSpPr>
            <p:cNvPr id="5" name="Rectangle 4"/>
            <p:cNvSpPr/>
            <p:nvPr/>
          </p:nvSpPr>
          <p:spPr>
            <a:xfrm>
              <a:off x="6228184" y="2276872"/>
              <a:ext cx="792088" cy="27363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923928" y="4293096"/>
              <a:ext cx="2304256" cy="72008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3419872" y="4653136"/>
              <a:ext cx="4392488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3923928" y="4293096"/>
              <a:ext cx="432048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1"/>
            </p:cNvCxnSpPr>
            <p:nvPr/>
          </p:nvCxnSpPr>
          <p:spPr>
            <a:xfrm>
              <a:off x="3923928" y="4653136"/>
              <a:ext cx="432048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6228184" y="1988840"/>
              <a:ext cx="792088" cy="14401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Up Arrow 10"/>
            <p:cNvSpPr/>
            <p:nvPr/>
          </p:nvSpPr>
          <p:spPr>
            <a:xfrm>
              <a:off x="6511357" y="2349606"/>
              <a:ext cx="225739" cy="1728192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34266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Investigate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GB" sz="2400" dirty="0" smtClean="0"/>
              <a:t>How much light reaches detector? More than quartic?</a:t>
            </a:r>
          </a:p>
          <a:p>
            <a:r>
              <a:rPr lang="en-GB" sz="2400" dirty="0" smtClean="0"/>
              <a:t>Various effects: dispersion vs. </a:t>
            </a:r>
          </a:p>
          <a:p>
            <a:pPr marL="0" indent="0">
              <a:buNone/>
            </a:pPr>
            <a:r>
              <a:rPr lang="en-GB" sz="2400" dirty="0" smtClean="0"/>
              <a:t>path length; angle of incidence </a:t>
            </a:r>
          </a:p>
          <a:p>
            <a:pPr marL="0" indent="0">
              <a:buNone/>
            </a:pPr>
            <a:r>
              <a:rPr lang="en-GB" sz="2400" dirty="0" smtClean="0"/>
              <a:t>changes for square geometry.</a:t>
            </a:r>
          </a:p>
          <a:p>
            <a:r>
              <a:rPr lang="en-GB" sz="2400" dirty="0" smtClean="0"/>
              <a:t>Can blue catch up with red? </a:t>
            </a:r>
          </a:p>
          <a:p>
            <a:r>
              <a:rPr lang="en-GB" sz="2400" dirty="0" smtClean="0"/>
              <a:t>Different materials</a:t>
            </a:r>
          </a:p>
          <a:p>
            <a:r>
              <a:rPr lang="en-GB" sz="2400" dirty="0" smtClean="0"/>
              <a:t>Red light filter</a:t>
            </a:r>
          </a:p>
          <a:p>
            <a:r>
              <a:rPr lang="en-GB" sz="2400" dirty="0" smtClean="0"/>
              <a:t>Aiming for </a:t>
            </a:r>
            <a:r>
              <a:rPr lang="en-GB" sz="2400" dirty="0" err="1" smtClean="0"/>
              <a:t>ps</a:t>
            </a:r>
            <a:r>
              <a:rPr lang="en-GB" sz="2400" dirty="0" smtClean="0"/>
              <a:t> resolution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5292081" y="3861048"/>
            <a:ext cx="3759860" cy="2705620"/>
            <a:chOff x="4572000" y="3016297"/>
            <a:chExt cx="4392488" cy="3024336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860032" y="6023666"/>
              <a:ext cx="253617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/>
            <p:cNvGrpSpPr/>
            <p:nvPr/>
          </p:nvGrpSpPr>
          <p:grpSpPr>
            <a:xfrm>
              <a:off x="4572000" y="3016297"/>
              <a:ext cx="4392488" cy="3024336"/>
              <a:chOff x="4572000" y="3016297"/>
              <a:chExt cx="4392488" cy="3024336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4572000" y="5680593"/>
                <a:ext cx="4392488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4860032" y="5312297"/>
                <a:ext cx="2500173" cy="825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4860032" y="5356557"/>
                <a:ext cx="0" cy="6840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" name="Group 4"/>
              <p:cNvGrpSpPr/>
              <p:nvPr/>
            </p:nvGrpSpPr>
            <p:grpSpPr>
              <a:xfrm>
                <a:off x="5230117" y="3016297"/>
                <a:ext cx="2974766" cy="3024336"/>
                <a:chOff x="5230117" y="3016297"/>
                <a:chExt cx="2974766" cy="3024336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7380312" y="3016297"/>
                  <a:ext cx="792088" cy="144016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" name="Group 3"/>
                <p:cNvGrpSpPr/>
                <p:nvPr/>
              </p:nvGrpSpPr>
              <p:grpSpPr>
                <a:xfrm>
                  <a:off x="5230117" y="3296525"/>
                  <a:ext cx="2974766" cy="2744108"/>
                  <a:chOff x="5230117" y="3296525"/>
                  <a:chExt cx="2974766" cy="2744108"/>
                </a:xfrm>
              </p:grpSpPr>
              <p:cxnSp>
                <p:nvCxnSpPr>
                  <p:cNvPr id="13" name="Straight Connector 12"/>
                  <p:cNvCxnSpPr/>
                  <p:nvPr/>
                </p:nvCxnSpPr>
                <p:spPr>
                  <a:xfrm flipV="1">
                    <a:off x="6516216" y="5320553"/>
                    <a:ext cx="360040" cy="72008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6905636" y="5320553"/>
                    <a:ext cx="402668" cy="72008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V="1">
                    <a:off x="7308304" y="4672481"/>
                    <a:ext cx="864096" cy="1368152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flipH="1" flipV="1">
                    <a:off x="7360205" y="3736377"/>
                    <a:ext cx="792088" cy="936104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flipV="1">
                    <a:off x="7360205" y="3304329"/>
                    <a:ext cx="416151" cy="465058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flipH="1" flipV="1">
                    <a:off x="6084168" y="5320553"/>
                    <a:ext cx="432048" cy="72008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flipH="1">
                    <a:off x="5652120" y="5320553"/>
                    <a:ext cx="432048" cy="720080"/>
                  </a:xfrm>
                  <a:prstGeom prst="line">
                    <a:avLst/>
                  </a:prstGeom>
                  <a:ln>
                    <a:solidFill>
                      <a:schemeClr val="accent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5230117" y="5328357"/>
                    <a:ext cx="1876853" cy="71227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 flipV="1">
                    <a:off x="7106970" y="5500573"/>
                    <a:ext cx="1065430" cy="54006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 flipH="1" flipV="1">
                    <a:off x="7380312" y="5013176"/>
                    <a:ext cx="771981" cy="48739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7380312" y="4509120"/>
                    <a:ext cx="771981" cy="50405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/>
                  <p:cNvCxnSpPr/>
                  <p:nvPr/>
                </p:nvCxnSpPr>
                <p:spPr>
                  <a:xfrm flipH="1" flipV="1">
                    <a:off x="7396209" y="4005064"/>
                    <a:ext cx="776191" cy="504056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/>
                  <p:cNvCxnSpPr/>
                  <p:nvPr/>
                </p:nvCxnSpPr>
                <p:spPr>
                  <a:xfrm flipV="1">
                    <a:off x="7380312" y="3608865"/>
                    <a:ext cx="824571" cy="39620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/>
                  <p:nvPr/>
                </p:nvCxnSpPr>
                <p:spPr>
                  <a:xfrm flipV="1">
                    <a:off x="7360205" y="3304329"/>
                    <a:ext cx="0" cy="202402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/>
                  <p:cNvCxnSpPr/>
                  <p:nvPr/>
                </p:nvCxnSpPr>
                <p:spPr>
                  <a:xfrm flipV="1">
                    <a:off x="8201363" y="3296525"/>
                    <a:ext cx="0" cy="2744108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/>
                  <p:cNvCxnSpPr/>
                  <p:nvPr/>
                </p:nvCxnSpPr>
                <p:spPr>
                  <a:xfrm flipV="1">
                    <a:off x="7360205" y="3296525"/>
                    <a:ext cx="841158" cy="780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/>
                  <p:cNvCxnSpPr/>
                  <p:nvPr/>
                </p:nvCxnSpPr>
                <p:spPr>
                  <a:xfrm flipV="1">
                    <a:off x="7363725" y="6012432"/>
                    <a:ext cx="841158" cy="780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 flipH="1" flipV="1">
                    <a:off x="7639685" y="3296525"/>
                    <a:ext cx="532715" cy="31234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943" y="2587368"/>
            <a:ext cx="2819009" cy="2547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887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Familiarise with Geant4 &amp; Root code from </a:t>
            </a:r>
            <a:r>
              <a:rPr lang="en-GB" b="1" dirty="0" err="1" smtClean="0"/>
              <a:t>Moriah’s</a:t>
            </a:r>
            <a:r>
              <a:rPr lang="en-GB" b="1" dirty="0" smtClean="0"/>
              <a:t> project (last summer)</a:t>
            </a:r>
          </a:p>
          <a:p>
            <a:r>
              <a:rPr lang="en-GB" b="1" dirty="0" smtClean="0"/>
              <a:t>Tutorials to improve knowledge</a:t>
            </a:r>
          </a:p>
          <a:p>
            <a:r>
              <a:rPr lang="en-GB" dirty="0" smtClean="0"/>
              <a:t>Change geometry to L-bar</a:t>
            </a:r>
            <a:r>
              <a:rPr lang="en-GB" dirty="0"/>
              <a:t> </a:t>
            </a:r>
            <a:r>
              <a:rPr lang="en-GB" dirty="0" smtClean="0"/>
              <a:t>and run simulation and analysis</a:t>
            </a:r>
          </a:p>
          <a:p>
            <a:r>
              <a:rPr lang="en-GB" dirty="0" smtClean="0"/>
              <a:t>Analysis of test beam data</a:t>
            </a:r>
          </a:p>
          <a:p>
            <a:r>
              <a:rPr lang="en-GB" dirty="0" smtClean="0"/>
              <a:t>Compare to test beam results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985704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173</Words>
  <Application>Microsoft Office PowerPoint</Application>
  <PresentationFormat>On-screen Show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Čerenkov Timing Simulations in Geant4</vt:lpstr>
      <vt:lpstr>Background</vt:lpstr>
      <vt:lpstr>Background II</vt:lpstr>
      <vt:lpstr>Method</vt:lpstr>
      <vt:lpstr>To Investigate</vt:lpstr>
      <vt:lpstr>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Čerenkov Detector Simulations in Geant4</dc:title>
  <dc:creator>Chris</dc:creator>
  <cp:lastModifiedBy>Chris</cp:lastModifiedBy>
  <cp:revision>47</cp:revision>
  <dcterms:created xsi:type="dcterms:W3CDTF">2011-06-23T18:50:27Z</dcterms:created>
  <dcterms:modified xsi:type="dcterms:W3CDTF">2011-06-24T13:43:04Z</dcterms:modified>
</cp:coreProperties>
</file>