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2" r:id="rId7"/>
    <p:sldId id="267" r:id="rId8"/>
    <p:sldId id="261" r:id="rId9"/>
    <p:sldId id="263" r:id="rId10"/>
    <p:sldId id="264" r:id="rId11"/>
    <p:sldId id="265" r:id="rId12"/>
    <p:sldId id="266" r:id="rId13"/>
    <p:sldId id="268" r:id="rId14"/>
    <p:sldId id="273" r:id="rId15"/>
    <p:sldId id="274" r:id="rId16"/>
    <p:sldId id="275" r:id="rId17"/>
    <p:sldId id="276" r:id="rId18"/>
    <p:sldId id="277" r:id="rId19"/>
    <p:sldId id="278" r:id="rId20"/>
    <p:sldId id="269" r:id="rId21"/>
    <p:sldId id="270" r:id="rId22"/>
    <p:sldId id="271" r:id="rId23"/>
    <p:sldId id="27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486" y="-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5215F8-0E10-4C85-8BB2-42472313E0A8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C31F8-D598-42D5-95A0-D0B5A5DEFC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0C31F8-D598-42D5-95A0-D0B5A5DEFC6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3075" name="Rectangle 3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79" name="Rectangle 7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2" name="Rectangle 10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3" name="Rectangle 11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4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5" name="Rectangle 13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3086" name="Line 14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Line 15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16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Line 17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Line 18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Line 19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Line 20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Line 21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Line 22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Line 23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Line 24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Line 25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Line 26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9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00" name="Rectangle 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Century Gothic" pitchFamily="34" charset="0"/>
              <a:buNone/>
              <a:defRPr sz="2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64275"/>
            <a:ext cx="2133600" cy="384175"/>
          </a:xfrm>
        </p:spPr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1968" y="4224"/>
              <a:ext cx="3792" cy="96"/>
            </a:xfrm>
            <a:prstGeom prst="rect">
              <a:avLst/>
            </a:prstGeom>
            <a:gradFill rotWithShape="0">
              <a:gsLst>
                <a:gs pos="0">
                  <a:srgbClr val="EBD7FF"/>
                </a:gs>
                <a:gs pos="100000">
                  <a:srgbClr val="0099FF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5520" y="1248"/>
              <a:ext cx="240" cy="2688"/>
            </a:xfrm>
            <a:prstGeom prst="rect">
              <a:avLst/>
            </a:prstGeom>
            <a:gradFill rotWithShape="0">
              <a:gsLst>
                <a:gs pos="0">
                  <a:srgbClr val="C1E7CE"/>
                </a:gs>
                <a:gs pos="100000">
                  <a:srgbClr val="33996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0" y="3312"/>
              <a:ext cx="288" cy="96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0" y="3408"/>
              <a:ext cx="288" cy="912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5520" y="0"/>
              <a:ext cx="240" cy="124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3600" y="0"/>
              <a:ext cx="1920" cy="192"/>
            </a:xfrm>
            <a:prstGeom prst="rect">
              <a:avLst/>
            </a:prstGeom>
            <a:solidFill>
              <a:srgbClr val="CAC9AA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88" y="192"/>
              <a:ext cx="336" cy="480"/>
            </a:xfrm>
            <a:prstGeom prst="rect">
              <a:avLst/>
            </a:prstGeom>
            <a:solidFill>
              <a:schemeClr val="folHlink">
                <a:alpha val="5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0" y="672"/>
              <a:ext cx="288" cy="2640"/>
            </a:xfrm>
            <a:prstGeom prst="rect">
              <a:avLst/>
            </a:prstGeom>
            <a:gradFill rotWithShape="0">
              <a:gsLst>
                <a:gs pos="0">
                  <a:srgbClr val="C1AE8F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0" name="Rectangle 16"/>
            <p:cNvSpPr>
              <a:spLocks noChangeArrowheads="1"/>
            </p:cNvSpPr>
            <p:nvPr/>
          </p:nvSpPr>
          <p:spPr bwMode="auto">
            <a:xfrm>
              <a:off x="0" y="192"/>
              <a:ext cx="288" cy="48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1" name="Rectangle 17"/>
            <p:cNvSpPr>
              <a:spLocks noChangeArrowheads="1"/>
            </p:cNvSpPr>
            <p:nvPr/>
          </p:nvSpPr>
          <p:spPr bwMode="auto">
            <a:xfrm>
              <a:off x="0" y="0"/>
              <a:ext cx="624" cy="192"/>
            </a:xfrm>
            <a:prstGeom prst="rect">
              <a:avLst/>
            </a:prstGeom>
            <a:solidFill>
              <a:srgbClr val="99CC00"/>
            </a:solidFill>
            <a:ln w="19050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2" name="Rectangle 18"/>
            <p:cNvSpPr>
              <a:spLocks noChangeArrowheads="1"/>
            </p:cNvSpPr>
            <p:nvPr/>
          </p:nvSpPr>
          <p:spPr bwMode="auto">
            <a:xfrm>
              <a:off x="624" y="0"/>
              <a:ext cx="2976" cy="19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80808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2400">
                <a:latin typeface="굴림" pitchFamily="50" charset="-127"/>
              </a:endParaRPr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 flipV="1">
              <a:off x="288" y="192"/>
              <a:ext cx="0" cy="4128"/>
            </a:xfrm>
            <a:prstGeom prst="line">
              <a:avLst/>
            </a:prstGeom>
            <a:noFill/>
            <a:ln w="762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288" y="4224"/>
              <a:ext cx="5472" cy="0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/>
          </p:nvSpPr>
          <p:spPr bwMode="auto">
            <a:xfrm flipV="1">
              <a:off x="5520" y="0"/>
              <a:ext cx="0" cy="4224"/>
            </a:xfrm>
            <a:prstGeom prst="line">
              <a:avLst/>
            </a:prstGeom>
            <a:noFill/>
            <a:ln w="571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/>
          </p:nvSpPr>
          <p:spPr bwMode="auto">
            <a:xfrm>
              <a:off x="0" y="192"/>
              <a:ext cx="5760" cy="0"/>
            </a:xfrm>
            <a:prstGeom prst="line">
              <a:avLst/>
            </a:prstGeom>
            <a:noFill/>
            <a:ln w="3810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/>
          </p:nvSpPr>
          <p:spPr bwMode="auto">
            <a:xfrm flipH="1">
              <a:off x="3600" y="288"/>
              <a:ext cx="216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/>
          </p:nvSpPr>
          <p:spPr bwMode="auto">
            <a:xfrm flipV="1">
              <a:off x="3600" y="0"/>
              <a:ext cx="0" cy="288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/>
          </p:nvSpPr>
          <p:spPr bwMode="auto">
            <a:xfrm>
              <a:off x="5520" y="1248"/>
              <a:ext cx="24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/>
          </p:nvSpPr>
          <p:spPr bwMode="auto">
            <a:xfrm>
              <a:off x="624" y="0"/>
              <a:ext cx="0" cy="672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/>
          </p:nvSpPr>
          <p:spPr bwMode="auto">
            <a:xfrm flipH="1">
              <a:off x="0" y="672"/>
              <a:ext cx="624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/>
          </p:nvSpPr>
          <p:spPr bwMode="auto">
            <a:xfrm flipV="1">
              <a:off x="1680" y="3936"/>
              <a:ext cx="0" cy="384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/>
          </p:nvSpPr>
          <p:spPr bwMode="auto">
            <a:xfrm>
              <a:off x="1680" y="3936"/>
              <a:ext cx="4080" cy="0"/>
            </a:xfrm>
            <a:prstGeom prst="line">
              <a:avLst/>
            </a:prstGeom>
            <a:noFill/>
            <a:ln w="19050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/>
          </p:nvSpPr>
          <p:spPr bwMode="auto">
            <a:xfrm flipH="1">
              <a:off x="0" y="3312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/>
          </p:nvSpPr>
          <p:spPr bwMode="auto">
            <a:xfrm flipH="1">
              <a:off x="0" y="3408"/>
              <a:ext cx="288" cy="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64275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2"/>
                </a:solidFill>
              </a:defRPr>
            </a:lvl1pPr>
          </a:lstStyle>
          <a:p>
            <a:fld id="{312EEB93-D27E-4EED-82AA-B3BF9AB2F5C1}" type="datetimeFigureOut">
              <a:rPr lang="en-US" smtClean="0"/>
              <a:pPr/>
              <a:t>6/24/2011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64275"/>
            <a:ext cx="2895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67450"/>
            <a:ext cx="213360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2"/>
                </a:solidFill>
              </a:defRPr>
            </a:lvl1pPr>
          </a:lstStyle>
          <a:p>
            <a:fld id="{B8709B92-4F12-41D2-8FB9-24A706545F6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bg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800">
          <a:solidFill>
            <a:schemeClr val="bg2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400">
          <a:solidFill>
            <a:schemeClr val="bg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Century Gothic" pitchFamily="34" charset="0"/>
        <a:buChar char="□"/>
        <a:defRPr sz="2000">
          <a:solidFill>
            <a:schemeClr val="bg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Electrical Properties of MPPC/</a:t>
            </a:r>
            <a:r>
              <a:rPr lang="en-US" dirty="0" err="1" smtClean="0"/>
              <a:t>SiPM</a:t>
            </a:r>
            <a:r>
              <a:rPr lang="en-US" dirty="0" smtClean="0"/>
              <a:t>/GMAPD’s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Adam Para</a:t>
            </a:r>
          </a:p>
          <a:p>
            <a:r>
              <a:rPr lang="en-US" dirty="0" smtClean="0"/>
              <a:t>June 24, 2011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Saturation Current</a:t>
            </a:r>
            <a:endParaRPr lang="en-US" dirty="0"/>
          </a:p>
        </p:txBody>
      </p:sp>
      <p:pic>
        <p:nvPicPr>
          <p:cNvPr id="4" name="Content Placeholder 3" descr="Ham-025U_4_saturation_current_vsT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603508"/>
            <a:ext cx="4417855" cy="6254492"/>
          </a:xfrm>
        </p:spPr>
      </p:pic>
      <p:sp>
        <p:nvSpPr>
          <p:cNvPr id="5" name="TextBox 4"/>
          <p:cNvSpPr txBox="1"/>
          <p:nvPr/>
        </p:nvSpPr>
        <p:spPr>
          <a:xfrm>
            <a:off x="5181600" y="2133600"/>
            <a:ext cx="342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Saturation current varies by 10 orders of magnitude.</a:t>
            </a:r>
          </a:p>
          <a:p>
            <a:r>
              <a:rPr lang="en-US" dirty="0" smtClean="0">
                <a:latin typeface="Comic Sans MS" pitchFamily="66" charset="0"/>
              </a:rPr>
              <a:t>Presumably related to dark pulses rates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4200"/>
            <a:ext cx="7772400" cy="1362075"/>
          </a:xfrm>
        </p:spPr>
        <p:txBody>
          <a:bodyPr/>
          <a:lstStyle/>
          <a:p>
            <a:r>
              <a:rPr lang="en-US" dirty="0" smtClean="0"/>
              <a:t>Hamamatsu 050U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685800" y="3810000"/>
            <a:ext cx="7772400" cy="914400"/>
          </a:xfrm>
        </p:spPr>
        <p:txBody>
          <a:bodyPr/>
          <a:lstStyle/>
          <a:p>
            <a:r>
              <a:rPr lang="en-US" dirty="0" smtClean="0"/>
              <a:t>1 mm x 1 mm, 400 pixels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762000"/>
            <a:ext cx="23431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-050U_10_IV_forw_lin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-228600"/>
            <a:ext cx="3196910" cy="4525963"/>
          </a:xfrm>
        </p:spPr>
      </p:pic>
      <p:pic>
        <p:nvPicPr>
          <p:cNvPr id="5" name="Picture 4" descr="Ham-050U_10_IV_forw_log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-228600"/>
            <a:ext cx="3171960" cy="4490640"/>
          </a:xfrm>
          <a:prstGeom prst="rect">
            <a:avLst/>
          </a:prstGeom>
        </p:spPr>
      </p:pic>
      <p:pic>
        <p:nvPicPr>
          <p:cNvPr id="6" name="Picture 5" descr="Ham-050U_10_IV_forw_diode_lin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2819400"/>
            <a:ext cx="3171960" cy="449064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-050U_10_resistance_vsT_full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-381000"/>
            <a:ext cx="3196910" cy="4525963"/>
          </a:xfrm>
        </p:spPr>
      </p:pic>
      <p:pic>
        <p:nvPicPr>
          <p:cNvPr id="5" name="Picture 4" descr="Ham-050U_10_thermal_voltage_vsT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-381000"/>
            <a:ext cx="3171960" cy="4490640"/>
          </a:xfrm>
          <a:prstGeom prst="rect">
            <a:avLst/>
          </a:prstGeom>
        </p:spPr>
      </p:pic>
      <p:pic>
        <p:nvPicPr>
          <p:cNvPr id="6" name="Picture 5" descr="Ham-050U_10_saturation_current_vsT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667000"/>
            <a:ext cx="3171960" cy="449064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4200"/>
            <a:ext cx="7772400" cy="1362075"/>
          </a:xfrm>
        </p:spPr>
        <p:txBody>
          <a:bodyPr/>
          <a:lstStyle/>
          <a:p>
            <a:r>
              <a:rPr lang="en-US" dirty="0" smtClean="0"/>
              <a:t>Hamamatsu </a:t>
            </a:r>
            <a:r>
              <a:rPr lang="en-US" dirty="0" smtClean="0"/>
              <a:t>10</a:t>
            </a:r>
            <a:r>
              <a:rPr lang="en-US" dirty="0" smtClean="0"/>
              <a:t>0U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838200" y="3962401"/>
            <a:ext cx="7772400" cy="838200"/>
          </a:xfrm>
        </p:spPr>
        <p:txBody>
          <a:bodyPr/>
          <a:lstStyle/>
          <a:p>
            <a:r>
              <a:rPr lang="en-US" dirty="0" smtClean="0"/>
              <a:t>1 mm x 1 mm, 100 </a:t>
            </a:r>
            <a:r>
              <a:rPr lang="en-US" dirty="0" smtClean="0"/>
              <a:t>pixels</a:t>
            </a:r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685800"/>
            <a:ext cx="23431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-050U_10_IV_forw_lin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-228600"/>
            <a:ext cx="3196910" cy="4525962"/>
          </a:xfrm>
        </p:spPr>
      </p:pic>
      <p:pic>
        <p:nvPicPr>
          <p:cNvPr id="5" name="Picture 4" descr="Ham-050U_10_IV_forw_log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-228600"/>
            <a:ext cx="3171960" cy="4490640"/>
          </a:xfrm>
          <a:prstGeom prst="rect">
            <a:avLst/>
          </a:prstGeom>
        </p:spPr>
      </p:pic>
      <p:pic>
        <p:nvPicPr>
          <p:cNvPr id="6" name="Picture 5" descr="Ham-050U_10_IV_forw_diode_lin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2819400"/>
            <a:ext cx="3171960" cy="449064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-050U_10_resistance_vsT_full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-381000"/>
            <a:ext cx="3196910" cy="4525962"/>
          </a:xfrm>
        </p:spPr>
      </p:pic>
      <p:pic>
        <p:nvPicPr>
          <p:cNvPr id="5" name="Picture 4" descr="Ham-050U_10_thermal_voltage_vsT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-381000"/>
            <a:ext cx="3171960" cy="4490640"/>
          </a:xfrm>
          <a:prstGeom prst="rect">
            <a:avLst/>
          </a:prstGeom>
        </p:spPr>
      </p:pic>
      <p:pic>
        <p:nvPicPr>
          <p:cNvPr id="6" name="Picture 5" descr="Ham-050U_10_saturation_current_vsT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667000"/>
            <a:ext cx="3171960" cy="449064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4200"/>
            <a:ext cx="7772400" cy="1362075"/>
          </a:xfrm>
        </p:spPr>
        <p:txBody>
          <a:bodyPr/>
          <a:lstStyle/>
          <a:p>
            <a:r>
              <a:rPr lang="en-US" dirty="0" smtClean="0"/>
              <a:t>Hamamatsu </a:t>
            </a:r>
            <a:r>
              <a:rPr lang="en-US" dirty="0" smtClean="0"/>
              <a:t>050PX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762000" y="4191000"/>
            <a:ext cx="7772400" cy="762000"/>
          </a:xfrm>
        </p:spPr>
        <p:txBody>
          <a:bodyPr/>
          <a:lstStyle/>
          <a:p>
            <a:r>
              <a:rPr lang="en-US" dirty="0" smtClean="0"/>
              <a:t> 3 mm x3 mm, 3600 pixels</a:t>
            </a:r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609600"/>
            <a:ext cx="227647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-050U_10_IV_forw_lin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-228600"/>
            <a:ext cx="3196910" cy="4525962"/>
          </a:xfrm>
        </p:spPr>
      </p:pic>
      <p:pic>
        <p:nvPicPr>
          <p:cNvPr id="5" name="Picture 4" descr="Ham-050U_10_IV_forw_log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-228600"/>
            <a:ext cx="3171960" cy="4490640"/>
          </a:xfrm>
          <a:prstGeom prst="rect">
            <a:avLst/>
          </a:prstGeom>
        </p:spPr>
      </p:pic>
      <p:pic>
        <p:nvPicPr>
          <p:cNvPr id="6" name="Picture 5" descr="Ham-050U_10_IV_forw_diode_lin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2819400"/>
            <a:ext cx="3171960" cy="449064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Ham-050U_10_resistance_vsT_full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7800" y="-381000"/>
            <a:ext cx="3196910" cy="4525962"/>
          </a:xfrm>
        </p:spPr>
      </p:pic>
      <p:pic>
        <p:nvPicPr>
          <p:cNvPr id="5" name="Picture 4" descr="Ham-050U_10_thermal_voltage_vsT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-381000"/>
            <a:ext cx="3171960" cy="4490640"/>
          </a:xfrm>
          <a:prstGeom prst="rect">
            <a:avLst/>
          </a:prstGeom>
        </p:spPr>
      </p:pic>
      <p:pic>
        <p:nvPicPr>
          <p:cNvPr id="6" name="Picture 5" descr="Ham-050U_10_saturation_current_vsT.eps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743200" y="2667000"/>
            <a:ext cx="3171960" cy="449064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MPPC/</a:t>
            </a:r>
            <a:r>
              <a:rPr lang="en-US" sz="2400" dirty="0" err="1" smtClean="0"/>
              <a:t>SiPM</a:t>
            </a:r>
            <a:r>
              <a:rPr lang="en-US" sz="2400" dirty="0" smtClean="0"/>
              <a:t>/GMAPD are avalanche diodes biased in the reverse direction and operated in a Geiger mode (so we think)</a:t>
            </a:r>
          </a:p>
          <a:p>
            <a:r>
              <a:rPr lang="en-US" sz="2400" dirty="0" smtClean="0"/>
              <a:t>Their behavior depends on the electrical properties of a cell: resistance and capacitance, hence it is important to measure these properties for different detectors we are trying to understand</a:t>
            </a:r>
          </a:p>
          <a:p>
            <a:r>
              <a:rPr lang="en-US" sz="2400" dirty="0" smtClean="0"/>
              <a:t>Detectors: </a:t>
            </a:r>
          </a:p>
          <a:p>
            <a:pPr lvl="1"/>
            <a:r>
              <a:rPr lang="en-US" sz="2000" dirty="0" smtClean="0"/>
              <a:t>1 mm x 1 mm, 20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 pixel 025U, 50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 pixel 050U, 100</a:t>
            </a:r>
            <a:r>
              <a:rPr lang="en-US" sz="2000" dirty="0" smtClean="0">
                <a:latin typeface="Symbol" pitchFamily="18" charset="2"/>
              </a:rPr>
              <a:t>m</a:t>
            </a:r>
            <a:r>
              <a:rPr lang="en-US" sz="2000" dirty="0" smtClean="0"/>
              <a:t> pixel (100U)</a:t>
            </a:r>
          </a:p>
          <a:p>
            <a:pPr lvl="1"/>
            <a:r>
              <a:rPr lang="en-US" sz="2000" dirty="0" smtClean="0"/>
              <a:t>3 mm x 3 mm</a:t>
            </a:r>
            <a:r>
              <a:rPr lang="en-US" sz="2000" smtClean="0"/>
              <a:t>, 50</a:t>
            </a:r>
            <a:r>
              <a:rPr lang="en-US" sz="2000" smtClean="0">
                <a:latin typeface="Symbol" pitchFamily="18" charset="2"/>
              </a:rPr>
              <a:t>m</a:t>
            </a:r>
            <a:r>
              <a:rPr lang="en-US" sz="2000" smtClean="0"/>
              <a:t> </a:t>
            </a:r>
            <a:r>
              <a:rPr lang="en-US" sz="2000" dirty="0" smtClean="0"/>
              <a:t>pixel, 050PX</a:t>
            </a:r>
            <a:endParaRPr lang="en-US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5800" y="2590800"/>
            <a:ext cx="7772400" cy="1362075"/>
          </a:xfrm>
        </p:spPr>
        <p:txBody>
          <a:bodyPr/>
          <a:lstStyle/>
          <a:p>
            <a:r>
              <a:rPr lang="en-US" dirty="0" smtClean="0"/>
              <a:t>Comparison of detectors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Quenching Resistance</a:t>
            </a:r>
            <a:endParaRPr lang="en-US" dirty="0"/>
          </a:p>
        </p:txBody>
      </p:sp>
      <p:pic>
        <p:nvPicPr>
          <p:cNvPr id="6" name="Content Placeholder 5" descr="resistance_comp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609600"/>
            <a:ext cx="4613760" cy="6531840"/>
          </a:xfrm>
        </p:spPr>
      </p:pic>
      <p:sp>
        <p:nvSpPr>
          <p:cNvPr id="5" name="TextBox 4"/>
          <p:cNvSpPr txBox="1"/>
          <p:nvPr/>
        </p:nvSpPr>
        <p:spPr>
          <a:xfrm>
            <a:off x="5867400" y="2057400"/>
            <a:ext cx="25146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50U and 100U have very similar quenching resistor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25U has about </a:t>
            </a:r>
            <a:r>
              <a:rPr lang="en-US" dirty="0" smtClean="0">
                <a:latin typeface="Comic Sans MS" pitchFamily="66" charset="0"/>
              </a:rPr>
              <a:t>twice as </a:t>
            </a:r>
            <a:r>
              <a:rPr lang="en-US" dirty="0" smtClean="0">
                <a:latin typeface="Comic Sans MS" pitchFamily="66" charset="0"/>
              </a:rPr>
              <a:t>big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50PX has the resistor 50% higher then 50U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Voltage</a:t>
            </a:r>
            <a:endParaRPr lang="en-US" dirty="0"/>
          </a:p>
        </p:txBody>
      </p:sp>
      <p:pic>
        <p:nvPicPr>
          <p:cNvPr id="4" name="Content Placeholder 3" descr="thermal_voltage_comp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457200"/>
            <a:ext cx="4613760" cy="6531840"/>
          </a:xfrm>
        </p:spPr>
      </p:pic>
      <p:sp>
        <p:nvSpPr>
          <p:cNvPr id="5" name="TextBox 4"/>
          <p:cNvSpPr txBox="1"/>
          <p:nvPr/>
        </p:nvSpPr>
        <p:spPr>
          <a:xfrm>
            <a:off x="5562600" y="19050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25U, 50U and 100U have ‘the same diode’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50PX diode seems to be somewhat different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Saturation Current</a:t>
            </a:r>
            <a:endParaRPr lang="en-US" dirty="0"/>
          </a:p>
        </p:txBody>
      </p:sp>
      <p:pic>
        <p:nvPicPr>
          <p:cNvPr id="4" name="Content Placeholder 3" descr="saturation_current_comp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609600"/>
            <a:ext cx="4613760" cy="6531840"/>
          </a:xfrm>
        </p:spPr>
      </p:pic>
      <p:sp>
        <p:nvSpPr>
          <p:cNvPr id="5" name="TextBox 4"/>
          <p:cNvSpPr txBox="1"/>
          <p:nvPr/>
        </p:nvSpPr>
        <p:spPr>
          <a:xfrm>
            <a:off x="5562600" y="1905000"/>
            <a:ext cx="2438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25U, 50U and 100U have ‘the same diode’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50PX diode seems to be somewhat different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Ideal Diode (Shockley)</a:t>
            </a:r>
            <a:endParaRPr lang="en-US" dirty="0"/>
          </a:p>
        </p:txBody>
      </p:sp>
      <p:pic>
        <p:nvPicPr>
          <p:cNvPr id="358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295400"/>
            <a:ext cx="4791075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4419600"/>
            <a:ext cx="18002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4953000"/>
            <a:ext cx="8001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8" name="Picture 8" descr="I_\mathrm{S} = e A \left( \sqrt{\frac{D_\mathrm{p}}{\tau_\mathrm{p}}} \frac{n_\mathrm{i}^2}{N_\mathrm{D}} + \sqrt{\frac{D_\mathrm{n}}{\tau_\mathrm{n}}} \frac{n_\mathrm{i}^2}{N_\mathrm{A}} \right),\,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5562600"/>
            <a:ext cx="2790825" cy="58102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657600" y="4343400"/>
            <a:ext cx="448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Current in the forward direction, where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4953000"/>
            <a:ext cx="1866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thermal voltage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0" y="5638800"/>
            <a:ext cx="21739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saturation current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772400" cy="1143000"/>
          </a:xfrm>
        </p:spPr>
        <p:txBody>
          <a:bodyPr/>
          <a:lstStyle/>
          <a:p>
            <a:r>
              <a:rPr lang="en-US" dirty="0" smtClean="0"/>
              <a:t>I-V Curve for a Real Detector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63538"/>
          <a:stretch>
            <a:fillRect/>
          </a:stretch>
        </p:blipFill>
        <p:spPr>
          <a:xfrm>
            <a:off x="533400" y="1295400"/>
            <a:ext cx="8229600" cy="2067631"/>
          </a:xfrm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429000"/>
            <a:ext cx="24193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67200" y="3886200"/>
            <a:ext cx="373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We have a quenching resistor in series with the diode</a:t>
            </a:r>
            <a:endParaRPr lang="en-US" dirty="0">
              <a:latin typeface="Comic Sans MS" pitchFamily="66" charset="0"/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3778250" y="2774950"/>
          <a:ext cx="1587500" cy="1308100"/>
        </p:xfrm>
        <a:graphic>
          <a:graphicData uri="http://schemas.openxmlformats.org/presentationml/2006/ole">
            <p:oleObj spid="_x0000_s37891" name="Equation" r:id="rId5" imgW="1587240" imgH="1307880" progId="Equation.DSMT4">
              <p:embed/>
            </p:oleObj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/>
        </p:nvGraphicFramePr>
        <p:xfrm>
          <a:off x="1905000" y="5181600"/>
          <a:ext cx="4686300" cy="776288"/>
        </p:xfrm>
        <a:graphic>
          <a:graphicData uri="http://schemas.openxmlformats.org/presentationml/2006/ole">
            <p:oleObj spid="_x0000_s37892" name="Equation" r:id="rId6" imgW="260316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124200"/>
            <a:ext cx="7772400" cy="1362075"/>
          </a:xfrm>
        </p:spPr>
        <p:txBody>
          <a:bodyPr/>
          <a:lstStyle/>
          <a:p>
            <a:r>
              <a:rPr lang="en-US" dirty="0" smtClean="0"/>
              <a:t>Hamamatsu 025U 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762000" y="4038601"/>
            <a:ext cx="7772400" cy="762000"/>
          </a:xfrm>
        </p:spPr>
        <p:txBody>
          <a:bodyPr/>
          <a:lstStyle/>
          <a:p>
            <a:r>
              <a:rPr lang="en-US" dirty="0" smtClean="0"/>
              <a:t>1 mm x 1 mm, 1600 pixels</a:t>
            </a:r>
            <a:endParaRPr lang="en-US" dirty="0"/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762000"/>
            <a:ext cx="2343150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Content Placeholder 4" descr="Ham-025U_4_IV_forw_l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-228600"/>
            <a:ext cx="3196910" cy="4525963"/>
          </a:xfrm>
        </p:spPr>
      </p:pic>
      <p:pic>
        <p:nvPicPr>
          <p:cNvPr id="6" name="Picture 5" descr="Ham-025U_4_IV_forw_lin.eps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-228600"/>
            <a:ext cx="3171960" cy="44906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0" y="3886200"/>
            <a:ext cx="78485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the same data in a linear and logarithmic scale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I-V characteristics measured at temperatures from -60C to +50C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Shockley equation provides a very good description of the measured I-V curves over 5 orders of magnitude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slopes of the lines on a linear plot =&gt; total resistance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Assuming the parasitic resistance is small, the quenching resistance </a:t>
            </a:r>
            <a:r>
              <a:rPr lang="en-US" dirty="0" err="1" smtClean="0">
                <a:latin typeface="Comic Sans MS" pitchFamily="66" charset="0"/>
              </a:rPr>
              <a:t>R</a:t>
            </a:r>
            <a:r>
              <a:rPr lang="en-US" baseline="-25000" dirty="0" err="1" smtClean="0">
                <a:latin typeface="Comic Sans MS" pitchFamily="66" charset="0"/>
              </a:rPr>
              <a:t>q</a:t>
            </a:r>
            <a:r>
              <a:rPr lang="en-US" dirty="0" smtClean="0">
                <a:latin typeface="Comic Sans MS" pitchFamily="66" charset="0"/>
              </a:rPr>
              <a:t>=</a:t>
            </a:r>
            <a:r>
              <a:rPr lang="en-US" dirty="0" err="1" smtClean="0">
                <a:latin typeface="Comic Sans MS" pitchFamily="66" charset="0"/>
              </a:rPr>
              <a:t>N</a:t>
            </a:r>
            <a:r>
              <a:rPr lang="en-US" baseline="-25000" dirty="0" err="1" smtClean="0">
                <a:latin typeface="Comic Sans MS" pitchFamily="66" charset="0"/>
              </a:rPr>
              <a:t>pixel</a:t>
            </a:r>
            <a:r>
              <a:rPr lang="en-US" dirty="0" err="1" smtClean="0">
                <a:latin typeface="Comic Sans MS" pitchFamily="66" charset="0"/>
              </a:rPr>
              <a:t>xR</a:t>
            </a:r>
            <a:r>
              <a:rPr lang="en-US" baseline="-25000" dirty="0" err="1" smtClean="0">
                <a:latin typeface="Comic Sans MS" pitchFamily="66" charset="0"/>
              </a:rPr>
              <a:t>dev</a:t>
            </a:r>
            <a:endParaRPr lang="en-US" dirty="0" smtClean="0">
              <a:latin typeface="Comic Sans MS" pitchFamily="66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slopes of the lines on the log plots =&gt; thermal voltage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vertical offset on the logarithmic plot =&gt; saturation current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all parameters change with temperature</a:t>
            </a:r>
          </a:p>
          <a:p>
            <a:pPr>
              <a:buFont typeface="Arial" pitchFamily="34" charset="0"/>
              <a:buChar char="•"/>
            </a:pP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I-V Diode Only</a:t>
            </a:r>
            <a:endParaRPr lang="en-US" dirty="0"/>
          </a:p>
        </p:txBody>
      </p:sp>
      <p:pic>
        <p:nvPicPr>
          <p:cNvPr id="4" name="Content Placeholder 3" descr="Ham-025U_4_IV_forw_diode_lin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0"/>
            <a:ext cx="5105400" cy="7227871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Quenching Resistance</a:t>
            </a:r>
            <a:endParaRPr lang="en-US" dirty="0"/>
          </a:p>
        </p:txBody>
      </p:sp>
      <p:pic>
        <p:nvPicPr>
          <p:cNvPr id="4" name="Content Placeholder 3" descr="Ham-025U_4_resistance_vsT_lin.eps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295400"/>
            <a:ext cx="3196910" cy="4525963"/>
          </a:xfrm>
        </p:spPr>
      </p:pic>
      <p:sp>
        <p:nvSpPr>
          <p:cNvPr id="5" name="TextBox 4"/>
          <p:cNvSpPr txBox="1"/>
          <p:nvPr/>
        </p:nvSpPr>
        <p:spPr>
          <a:xfrm>
            <a:off x="4343400" y="2438400"/>
            <a:ext cx="3810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Quenching resistor gets smaller as the temperature rises (</a:t>
            </a:r>
            <a:r>
              <a:rPr lang="en-US" dirty="0" err="1" smtClean="0">
                <a:latin typeface="Comic Sans MS" pitchFamily="66" charset="0"/>
              </a:rPr>
              <a:t>polysilicon</a:t>
            </a:r>
            <a:r>
              <a:rPr lang="en-US" dirty="0" smtClean="0">
                <a:latin typeface="Comic Sans MS" pitchFamily="66" charset="0"/>
              </a:rPr>
              <a:t>!)</a:t>
            </a:r>
          </a:p>
          <a:p>
            <a:r>
              <a:rPr lang="en-US" dirty="0" smtClean="0">
                <a:latin typeface="Comic Sans MS" pitchFamily="66" charset="0"/>
              </a:rPr>
              <a:t>Non-linear dependence of the quenching </a:t>
            </a:r>
            <a:r>
              <a:rPr lang="en-US" dirty="0" smtClean="0">
                <a:latin typeface="Comic Sans MS" pitchFamily="66" charset="0"/>
              </a:rPr>
              <a:t>resistance </a:t>
            </a:r>
            <a:r>
              <a:rPr lang="en-US" dirty="0" smtClean="0">
                <a:latin typeface="Comic Sans MS" pitchFamily="66" charset="0"/>
              </a:rPr>
              <a:t> on </a:t>
            </a:r>
            <a:r>
              <a:rPr lang="en-US" dirty="0" smtClean="0">
                <a:latin typeface="Comic Sans MS" pitchFamily="66" charset="0"/>
              </a:rPr>
              <a:t>temperature 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Voltage</a:t>
            </a:r>
            <a:endParaRPr lang="en-US" dirty="0"/>
          </a:p>
        </p:txBody>
      </p:sp>
      <p:pic>
        <p:nvPicPr>
          <p:cNvPr id="4" name="Content Placeholder 3" descr="Ham-025U_4_thermal_voltage_vsT.eps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66800" y="914400"/>
            <a:ext cx="4038600" cy="5717569"/>
          </a:xfrm>
        </p:spPr>
      </p:pic>
      <p:sp>
        <p:nvSpPr>
          <p:cNvPr id="5" name="TextBox 4"/>
          <p:cNvSpPr txBox="1"/>
          <p:nvPr/>
        </p:nvSpPr>
        <p:spPr>
          <a:xfrm>
            <a:off x="5257800" y="2286000"/>
            <a:ext cx="3048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fitted values of the thermal voltage change linearly with temperature, as expected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quenlity</a:t>
            </a:r>
            <a:r>
              <a:rPr lang="en-US" dirty="0" smtClean="0">
                <a:latin typeface="Comic Sans MS" pitchFamily="66" charset="0"/>
              </a:rPr>
              <a:t> factor n very close to 1 (1.04)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Vertical and Horizontal design 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6666"/>
        </a:dk1>
        <a:lt1>
          <a:srgbClr val="FFFFFF"/>
        </a:lt1>
        <a:dk2>
          <a:srgbClr val="5E761C"/>
        </a:dk2>
        <a:lt2>
          <a:srgbClr val="777777"/>
        </a:lt2>
        <a:accent1>
          <a:srgbClr val="D5F470"/>
        </a:accent1>
        <a:accent2>
          <a:srgbClr val="EDCCFB"/>
        </a:accent2>
        <a:accent3>
          <a:srgbClr val="FFFFFF"/>
        </a:accent3>
        <a:accent4>
          <a:srgbClr val="005656"/>
        </a:accent4>
        <a:accent5>
          <a:srgbClr val="E7F8BB"/>
        </a:accent5>
        <a:accent6>
          <a:srgbClr val="D7B9E3"/>
        </a:accent6>
        <a:hlink>
          <a:srgbClr val="FF99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5F470"/>
        </a:accent1>
        <a:accent2>
          <a:srgbClr val="EDC9FB"/>
        </a:accent2>
        <a:accent3>
          <a:srgbClr val="FFFFFF"/>
        </a:accent3>
        <a:accent4>
          <a:srgbClr val="000000"/>
        </a:accent4>
        <a:accent5>
          <a:srgbClr val="E7F8BB"/>
        </a:accent5>
        <a:accent6>
          <a:srgbClr val="D7B6E3"/>
        </a:accent6>
        <a:hlink>
          <a:srgbClr val="BFC3FD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6600"/>
        </a:dk2>
        <a:lt2>
          <a:srgbClr val="808080"/>
        </a:lt2>
        <a:accent1>
          <a:srgbClr val="FF6237"/>
        </a:accent1>
        <a:accent2>
          <a:srgbClr val="5F7BF1"/>
        </a:accent2>
        <a:accent3>
          <a:srgbClr val="FFFFFF"/>
        </a:accent3>
        <a:accent4>
          <a:srgbClr val="000000"/>
        </a:accent4>
        <a:accent5>
          <a:srgbClr val="FFB7AE"/>
        </a:accent5>
        <a:accent6>
          <a:srgbClr val="556FDA"/>
        </a:accent6>
        <a:hlink>
          <a:srgbClr val="15DF1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663300"/>
        </a:dk2>
        <a:lt2>
          <a:srgbClr val="808080"/>
        </a:lt2>
        <a:accent1>
          <a:srgbClr val="76C082"/>
        </a:accent1>
        <a:accent2>
          <a:srgbClr val="E3B06D"/>
        </a:accent2>
        <a:accent3>
          <a:srgbClr val="FFFFFF"/>
        </a:accent3>
        <a:accent4>
          <a:srgbClr val="000000"/>
        </a:accent4>
        <a:accent5>
          <a:srgbClr val="BDDCC1"/>
        </a:accent5>
        <a:accent6>
          <a:srgbClr val="CE9F62"/>
        </a:accent6>
        <a:hlink>
          <a:srgbClr val="D8EC42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Vertical and Horizontal design template</Template>
  <TotalTime>1227</TotalTime>
  <Words>401</Words>
  <Application>Microsoft Office PowerPoint</Application>
  <PresentationFormat>On-screen Show (4:3)</PresentationFormat>
  <Paragraphs>54</Paragraphs>
  <Slides>23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Vertical and Horizontal design template</vt:lpstr>
      <vt:lpstr>Equation</vt:lpstr>
      <vt:lpstr>Electrical Properties of MPPC/SiPM/GMAPD’s</vt:lpstr>
      <vt:lpstr>Motivation</vt:lpstr>
      <vt:lpstr>Ideal Diode (Shockley)</vt:lpstr>
      <vt:lpstr>I-V Curve for a Real Detector </vt:lpstr>
      <vt:lpstr>Hamamatsu 025U </vt:lpstr>
      <vt:lpstr>Slide 6</vt:lpstr>
      <vt:lpstr>I-V Diode Only</vt:lpstr>
      <vt:lpstr>Quenching Resistance</vt:lpstr>
      <vt:lpstr>Thermal Voltage</vt:lpstr>
      <vt:lpstr>Saturation Current</vt:lpstr>
      <vt:lpstr>Hamamatsu 050U </vt:lpstr>
      <vt:lpstr>Slide 12</vt:lpstr>
      <vt:lpstr>Slide 13</vt:lpstr>
      <vt:lpstr>Hamamatsu 100U </vt:lpstr>
      <vt:lpstr>Slide 15</vt:lpstr>
      <vt:lpstr>Slide 16</vt:lpstr>
      <vt:lpstr>Hamamatsu 050PX </vt:lpstr>
      <vt:lpstr>Slide 18</vt:lpstr>
      <vt:lpstr>Slide 19</vt:lpstr>
      <vt:lpstr>Comparison of detectors</vt:lpstr>
      <vt:lpstr>Quenching Resistance</vt:lpstr>
      <vt:lpstr>Thermal Voltage</vt:lpstr>
      <vt:lpstr>Saturation Current</vt:lpstr>
    </vt:vector>
  </TitlesOfParts>
  <Company>Fermilab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Characterization of MPPC/SiPM/GMAPD’s</dc:title>
  <dc:creator>para</dc:creator>
  <cp:lastModifiedBy>para</cp:lastModifiedBy>
  <cp:revision>28</cp:revision>
  <dcterms:created xsi:type="dcterms:W3CDTF">2009-02-16T18:49:31Z</dcterms:created>
  <dcterms:modified xsi:type="dcterms:W3CDTF">2011-06-24T14:23:28Z</dcterms:modified>
</cp:coreProperties>
</file>