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8"/>
  </p:notesMasterIdLst>
  <p:handoutMasterIdLst>
    <p:handoutMasterId r:id="rId39"/>
  </p:handoutMasterIdLst>
  <p:sldIdLst>
    <p:sldId id="269" r:id="rId3"/>
    <p:sldId id="270" r:id="rId4"/>
    <p:sldId id="281" r:id="rId5"/>
    <p:sldId id="290" r:id="rId6"/>
    <p:sldId id="291" r:id="rId7"/>
    <p:sldId id="292" r:id="rId8"/>
    <p:sldId id="276" r:id="rId9"/>
    <p:sldId id="271" r:id="rId10"/>
    <p:sldId id="288" r:id="rId11"/>
    <p:sldId id="289" r:id="rId12"/>
    <p:sldId id="303" r:id="rId13"/>
    <p:sldId id="304" r:id="rId14"/>
    <p:sldId id="293" r:id="rId15"/>
    <p:sldId id="294" r:id="rId16"/>
    <p:sldId id="295" r:id="rId17"/>
    <p:sldId id="296" r:id="rId18"/>
    <p:sldId id="278" r:id="rId19"/>
    <p:sldId id="297" r:id="rId20"/>
    <p:sldId id="298" r:id="rId21"/>
    <p:sldId id="299" r:id="rId22"/>
    <p:sldId id="300" r:id="rId23"/>
    <p:sldId id="301" r:id="rId24"/>
    <p:sldId id="302" r:id="rId25"/>
    <p:sldId id="280" r:id="rId26"/>
    <p:sldId id="268" r:id="rId27"/>
    <p:sldId id="259" r:id="rId28"/>
    <p:sldId id="260" r:id="rId29"/>
    <p:sldId id="261" r:id="rId30"/>
    <p:sldId id="262" r:id="rId31"/>
    <p:sldId id="263" r:id="rId32"/>
    <p:sldId id="264" r:id="rId33"/>
    <p:sldId id="266" r:id="rId34"/>
    <p:sldId id="267" r:id="rId35"/>
    <p:sldId id="257" r:id="rId36"/>
    <p:sldId id="258" r:id="rId3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7665" autoAdjust="0"/>
  </p:normalViewPr>
  <p:slideViewPr>
    <p:cSldViewPr snapToGrid="0" snapToObjects="1">
      <p:cViewPr varScale="1">
        <p:scale>
          <a:sx n="128" d="100"/>
          <a:sy n="128" d="100"/>
        </p:scale>
        <p:origin x="-11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88C3C-201F-A946-A665-9803F8E00223}" type="datetimeFigureOut">
              <a:rPr kumimoji="1" lang="ja-JP" altLang="en-US" smtClean="0"/>
              <a:t>11/06/29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F4913-1799-954A-AF34-339C78D3CE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496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F4211-663B-814B-981E-255E1969B1F2}" type="datetimeFigureOut">
              <a:rPr lang="ja-JP" altLang="en-US" smtClean="0"/>
              <a:t>11/06/29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3F56C-C502-2241-92A3-C54598CE18D0}" type="slidenum">
              <a:rPr lang="ja-JP" altLang="en-US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54317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13F56C-C502-2241-92A3-C54598CE18D0}" type="slidenum">
              <a:rPr lang="ja-JP" altLang="en-US" smtClean="0"/>
              <a:t>27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SCRF 01-June-2011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7686870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SCRF 01-June-2011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0819629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SCRF 01-June-2011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28024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SCRF 01-June-2011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85ABE-900B-5F41-A7E2-B293305521C4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88927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SCRF 01-June-2011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455126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SCRF 01-June-2011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30828-FE26-3E4D-A039-A91FF753D8C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8330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8" Type="http://schemas.openxmlformats.org/officeDocument/2006/relationships/image" Target="../media/image1.jpeg"/><Relationship Id="rId9" Type="http://schemas.openxmlformats.org/officeDocument/2006/relationships/image" Target="../media/image2.png"/><Relationship Id="rId10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515B-6B6A-BE42-BC36-C2FDB1406A9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SCRF 01-June-2011</a:t>
            </a:r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3005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0">
          <a:solidFill>
            <a:srgbClr val="3366FF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363491"/>
            <a:ext cx="7772400" cy="1128318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SCRF Monthly WebEx Meeting</a:t>
            </a:r>
            <a:br>
              <a:rPr lang="en-US" altLang="ja-JP" b="1" dirty="0" smtClean="0"/>
            </a:br>
            <a:r>
              <a:rPr lang="en-US" altLang="ja-JP" b="1" dirty="0" smtClean="0"/>
              <a:t>June, </a:t>
            </a:r>
            <a:r>
              <a:rPr lang="en-US" altLang="ja-JP" b="1" dirty="0" smtClean="0"/>
              <a:t>29</a:t>
            </a:r>
            <a:r>
              <a:rPr lang="en-US" altLang="ja-JP" b="1" dirty="0" smtClean="0"/>
              <a:t>, </a:t>
            </a:r>
            <a:r>
              <a:rPr lang="en-US" altLang="ja-JP" b="1" dirty="0" smtClean="0"/>
              <a:t>2011</a:t>
            </a:r>
            <a:endParaRPr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7200" y="1685567"/>
            <a:ext cx="8221095" cy="4670783"/>
          </a:xfrm>
          <a:ln>
            <a:solidFill>
              <a:srgbClr val="4F81BD"/>
            </a:solidFill>
          </a:ln>
        </p:spPr>
        <p:txBody>
          <a:bodyPr>
            <a:normAutofit fontScale="475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altLang="ja-JP" sz="3636" dirty="0" smtClean="0">
                <a:solidFill>
                  <a:srgbClr val="3366FF"/>
                </a:solidFill>
              </a:rPr>
              <a:t>Report from </a:t>
            </a:r>
            <a:r>
              <a:rPr lang="en-US" altLang="ja-JP" sz="3636" dirty="0" err="1" smtClean="0">
                <a:solidFill>
                  <a:srgbClr val="3366FF"/>
                </a:solidFill>
              </a:rPr>
              <a:t>PMs</a:t>
            </a:r>
            <a:r>
              <a:rPr lang="en-US" altLang="ja-JP" sz="3636" dirty="0" smtClean="0">
                <a:solidFill>
                  <a:srgbClr val="3366FF"/>
                </a:solidFill>
              </a:rPr>
              <a:t> 		(15 min.)</a:t>
            </a: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GDE SCRF related meeting plan in 2011~2012 (PMs)   </a:t>
            </a:r>
          </a:p>
          <a:p>
            <a:pPr marL="971550" lvl="1" indent="-514350" algn="l">
              <a:buFont typeface="Arial"/>
              <a:buAutoNum type="arabicPeriod"/>
            </a:pPr>
            <a:r>
              <a:rPr lang="en-US" altLang="ja-JP" sz="2909" dirty="0">
                <a:solidFill>
                  <a:srgbClr val="000090"/>
                </a:solidFill>
              </a:rPr>
              <a:t>SCRF </a:t>
            </a:r>
            <a:r>
              <a:rPr lang="en-US" altLang="ja-JP" sz="2909" dirty="0" err="1">
                <a:solidFill>
                  <a:srgbClr val="000090"/>
                </a:solidFill>
              </a:rPr>
              <a:t>webex</a:t>
            </a:r>
            <a:r>
              <a:rPr lang="en-US" altLang="ja-JP" sz="2909" dirty="0">
                <a:solidFill>
                  <a:srgbClr val="000090"/>
                </a:solidFill>
              </a:rPr>
              <a:t> meeting plan for a Series of topical discussions on each subject (A.Y.)</a:t>
            </a: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SCRF Cavity Industrialization workshop, Chicago, July 24</a:t>
            </a: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LCWS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Gradana</a:t>
            </a:r>
            <a:r>
              <a:rPr lang="en-US" altLang="ja-JP" sz="2909" dirty="0" smtClean="0">
                <a:solidFill>
                  <a:srgbClr val="000090"/>
                </a:solidFill>
              </a:rPr>
              <a:t> meeting plan (to be discussed later),  </a:t>
            </a: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S1-Global Progress Report in cooperation with KEK and ILC-GDE (A.Y.) </a:t>
            </a:r>
            <a:endParaRPr lang="en-US" altLang="ja-JP" sz="2909" dirty="0" smtClean="0">
              <a:solidFill>
                <a:srgbClr val="000090"/>
              </a:solidFill>
            </a:endParaRP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ILC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Cryomodule</a:t>
            </a:r>
            <a:r>
              <a:rPr lang="en-US" altLang="ja-JP" sz="2909" dirty="0" smtClean="0">
                <a:solidFill>
                  <a:srgbClr val="000090"/>
                </a:solidFill>
              </a:rPr>
              <a:t> design to be unified with a 8-cavity-string and independent Q (A.Y.)  </a:t>
            </a: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Update of SCRF Industrialization Model and Diagram   </a:t>
            </a:r>
          </a:p>
          <a:p>
            <a:pPr marL="514350" indent="-514350" algn="l">
              <a:buAutoNum type="arabicPeriod"/>
            </a:pPr>
            <a:endParaRPr lang="en-US" altLang="ja-JP" sz="3636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/>
            </a:pPr>
            <a:r>
              <a:rPr lang="en-US" altLang="ja-JP" sz="3636" dirty="0" smtClean="0">
                <a:solidFill>
                  <a:srgbClr val="3366FF"/>
                </a:solidFill>
              </a:rPr>
              <a:t>Report </a:t>
            </a:r>
            <a:r>
              <a:rPr lang="en-US" altLang="ja-JP" sz="3636" dirty="0" smtClean="0">
                <a:solidFill>
                  <a:srgbClr val="3366FF"/>
                </a:solidFill>
              </a:rPr>
              <a:t>from  TA Group Leaders</a:t>
            </a: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Cavity Gradient R&amp;D: 		R.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Geng</a:t>
            </a:r>
            <a:endParaRPr lang="en-US" altLang="ja-JP" sz="2909" dirty="0" smtClean="0">
              <a:solidFill>
                <a:srgbClr val="000090"/>
              </a:solidFill>
            </a:endParaRP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Cavity Integration: 			H.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Hayano</a:t>
            </a:r>
            <a:endParaRPr lang="en-US" altLang="ja-JP" sz="2909" dirty="0" smtClean="0">
              <a:solidFill>
                <a:srgbClr val="000090"/>
              </a:solidFill>
            </a:endParaRPr>
          </a:p>
          <a:p>
            <a:pPr marL="971550" lvl="1" indent="-514350" algn="l">
              <a:buAutoNum type="arabicPeriod"/>
            </a:pPr>
            <a:r>
              <a:rPr lang="en-US" altLang="ja-JP" sz="2909" dirty="0" err="1" smtClean="0">
                <a:solidFill>
                  <a:srgbClr val="000090"/>
                </a:solidFill>
              </a:rPr>
              <a:t>Cryomodule</a:t>
            </a:r>
            <a:r>
              <a:rPr lang="en-US" altLang="ja-JP" sz="2909" dirty="0" smtClean="0">
                <a:solidFill>
                  <a:srgbClr val="000090"/>
                </a:solidFill>
              </a:rPr>
              <a:t>: 				P.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Pierini</a:t>
            </a:r>
            <a:r>
              <a:rPr lang="en-US" altLang="ja-JP" sz="2909" dirty="0" smtClean="0">
                <a:solidFill>
                  <a:srgbClr val="000090"/>
                </a:solidFill>
              </a:rPr>
              <a:t> </a:t>
            </a: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Cryogenics:				T. Peterson</a:t>
            </a: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HLRF:					S. Fukuda &amp; C.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Nantista</a:t>
            </a:r>
            <a:endParaRPr lang="en-US" altLang="ja-JP" sz="2909" dirty="0" smtClean="0">
              <a:solidFill>
                <a:srgbClr val="000090"/>
              </a:solidFill>
            </a:endParaRPr>
          </a:p>
          <a:p>
            <a:pPr marL="971550" lvl="1" indent="-514350" algn="l"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ML Integration:				C.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Adolphsen</a:t>
            </a:r>
            <a:endParaRPr lang="en-US" altLang="ja-JP" sz="2909" dirty="0" smtClean="0">
              <a:solidFill>
                <a:srgbClr val="000090"/>
              </a:solidFill>
            </a:endParaRPr>
          </a:p>
          <a:p>
            <a:pPr marL="514350" indent="-514350" algn="l">
              <a:buAutoNum type="arabicPeriod" startAt="3"/>
            </a:pPr>
            <a:endParaRPr lang="en-US" altLang="ja-JP" sz="3636" dirty="0" smtClean="0">
              <a:solidFill>
                <a:srgbClr val="3366FF"/>
              </a:solidFill>
            </a:endParaRPr>
          </a:p>
          <a:p>
            <a:pPr marL="514350" indent="-514350" algn="l">
              <a:buAutoNum type="arabicPeriod" startAt="3"/>
            </a:pPr>
            <a:r>
              <a:rPr lang="en-US" altLang="ja-JP" sz="3636" dirty="0" smtClean="0">
                <a:solidFill>
                  <a:srgbClr val="3366FF"/>
                </a:solidFill>
              </a:rPr>
              <a:t>Special </a:t>
            </a:r>
            <a:r>
              <a:rPr lang="en-US" altLang="ja-JP" sz="3636" dirty="0" smtClean="0">
                <a:solidFill>
                  <a:srgbClr val="3366FF"/>
                </a:solidFill>
              </a:rPr>
              <a:t>Discussions		(30 min.)</a:t>
            </a:r>
            <a:endParaRPr lang="en-US" altLang="ja-JP" sz="2909" dirty="0" smtClean="0">
              <a:solidFill>
                <a:srgbClr val="000090"/>
              </a:solidFill>
            </a:endParaRPr>
          </a:p>
          <a:p>
            <a:pPr marL="971550" lvl="1" indent="-514350" algn="l">
              <a:buFont typeface="+mj-lt"/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HLRF-KCS R&amp;D progress and Preparation for Technical Design Report (C.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Nantista</a:t>
            </a:r>
            <a:r>
              <a:rPr lang="en-US" altLang="ja-JP" sz="2909" dirty="0" smtClean="0">
                <a:solidFill>
                  <a:srgbClr val="000090"/>
                </a:solidFill>
              </a:rPr>
              <a:t>)</a:t>
            </a:r>
          </a:p>
          <a:p>
            <a:pPr marL="971550" lvl="1" indent="-514350" algn="l">
              <a:buFont typeface="+mj-lt"/>
              <a:buAutoNum type="arabicPeriod"/>
            </a:pPr>
            <a:r>
              <a:rPr lang="en-US" altLang="ja-JP" sz="2909" dirty="0" smtClean="0">
                <a:solidFill>
                  <a:srgbClr val="000090"/>
                </a:solidFill>
              </a:rPr>
              <a:t>Granada, LCWS, meeting and SCRF agenda (J.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Kerby</a:t>
            </a:r>
            <a:r>
              <a:rPr lang="en-US" altLang="ja-JP" sz="2909" dirty="0" smtClean="0">
                <a:solidFill>
                  <a:srgbClr val="000090"/>
                </a:solidFill>
              </a:rPr>
              <a:t>, H.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Hayano</a:t>
            </a:r>
            <a:r>
              <a:rPr lang="en-US" altLang="ja-JP" sz="2909" dirty="0" smtClean="0">
                <a:solidFill>
                  <a:srgbClr val="000090"/>
                </a:solidFill>
              </a:rPr>
              <a:t>, C.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Nantista</a:t>
            </a:r>
            <a:r>
              <a:rPr lang="en-US" altLang="ja-JP" sz="2909" dirty="0" smtClean="0">
                <a:solidFill>
                  <a:srgbClr val="000090"/>
                </a:solidFill>
              </a:rPr>
              <a:t>, P. </a:t>
            </a:r>
            <a:r>
              <a:rPr lang="en-US" altLang="ja-JP" sz="2909" dirty="0" err="1" smtClean="0">
                <a:solidFill>
                  <a:srgbClr val="000090"/>
                </a:solidFill>
              </a:rPr>
              <a:t>Pierini</a:t>
            </a:r>
            <a:r>
              <a:rPr lang="en-US" altLang="ja-JP" sz="2909" dirty="0" smtClean="0">
                <a:solidFill>
                  <a:srgbClr val="000090"/>
                </a:solidFill>
              </a:rPr>
              <a:t> </a:t>
            </a:r>
            <a:endParaRPr lang="en-US" altLang="ja-JP" sz="2909" dirty="0" smtClean="0">
              <a:solidFill>
                <a:srgbClr val="000090"/>
              </a:solidFill>
            </a:endParaRPr>
          </a:p>
          <a:p>
            <a:pPr marL="1428750" lvl="2" indent="-514350" algn="l"/>
            <a:endParaRPr lang="en-US" altLang="ja-JP" sz="2545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SCRF 01-June-2011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Proposal for </a:t>
            </a:r>
            <a:r>
              <a:rPr kumimoji="1" lang="en-US" altLang="ja-JP" dirty="0" smtClean="0">
                <a:solidFill>
                  <a:srgbClr val="3366FF"/>
                </a:solidFill>
              </a:rPr>
              <a:t>S1-Global </a:t>
            </a:r>
            <a:r>
              <a:rPr kumimoji="1" lang="en-US" altLang="ja-JP" dirty="0" smtClean="0"/>
              <a:t>Progress Report and Discussions in TTC meeting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to </a:t>
            </a:r>
            <a:r>
              <a:rPr lang="en-US" altLang="ja-JP" dirty="0"/>
              <a:t>organize a </a:t>
            </a:r>
            <a:r>
              <a:rPr lang="en-US" altLang="ja-JP" dirty="0">
                <a:solidFill>
                  <a:srgbClr val="3366FF"/>
                </a:solidFill>
              </a:rPr>
              <a:t>one-day full working group </a:t>
            </a:r>
            <a:r>
              <a:rPr lang="en-US" altLang="ja-JP" dirty="0"/>
              <a:t>dedicated to </a:t>
            </a:r>
            <a:r>
              <a:rPr lang="en-US" altLang="ja-JP" dirty="0" err="1"/>
              <a:t>cryomodule</a:t>
            </a:r>
            <a:r>
              <a:rPr lang="en-US" altLang="ja-JP" dirty="0"/>
              <a:t> and cavity-string assembly test</a:t>
            </a:r>
          </a:p>
          <a:p>
            <a:endParaRPr lang="en-US" altLang="ja-JP" dirty="0" smtClean="0"/>
          </a:p>
          <a:p>
            <a:r>
              <a:rPr lang="en-US" altLang="ja-JP" dirty="0"/>
              <a:t>  </a:t>
            </a:r>
            <a:r>
              <a:rPr lang="en-US" altLang="ja-JP" dirty="0">
                <a:solidFill>
                  <a:srgbClr val="3366FF"/>
                </a:solidFill>
              </a:rPr>
              <a:t> including S1-Global, NML, and PXFEL </a:t>
            </a:r>
            <a:r>
              <a:rPr lang="en-US" altLang="ja-JP" dirty="0"/>
              <a:t>cavity-string test specially </a:t>
            </a:r>
            <a:r>
              <a:rPr lang="en-US" altLang="ja-JP" dirty="0" err="1"/>
              <a:t>focuding</a:t>
            </a:r>
            <a:r>
              <a:rPr lang="en-US" altLang="ja-JP" dirty="0"/>
              <a:t> on </a:t>
            </a:r>
            <a:r>
              <a:rPr lang="en-US" altLang="ja-JP" dirty="0">
                <a:solidFill>
                  <a:srgbClr val="3366FF"/>
                </a:solidFill>
              </a:rPr>
              <a:t>cavity gradient degradation</a:t>
            </a:r>
            <a:r>
              <a:rPr lang="en-US" altLang="ja-JP" dirty="0" smtClean="0">
                <a:solidFill>
                  <a:srgbClr val="3366FF"/>
                </a:solidFill>
              </a:rPr>
              <a:t>,</a:t>
            </a:r>
            <a:r>
              <a:rPr lang="en-US" altLang="ja-JP" dirty="0">
                <a:solidFill>
                  <a:srgbClr val="3366FF"/>
                </a:solidFill>
              </a:rPr>
              <a:t>  tuner, and coupler issues</a:t>
            </a:r>
            <a:r>
              <a:rPr lang="en-US" altLang="ja-JP" dirty="0"/>
              <a:t>, in a part of </a:t>
            </a:r>
            <a:r>
              <a:rPr lang="en-US" altLang="ja-JP" dirty="0">
                <a:solidFill>
                  <a:srgbClr val="FF0000"/>
                </a:solidFill>
              </a:rPr>
              <a:t>TTC</a:t>
            </a:r>
            <a:r>
              <a:rPr lang="en-US" altLang="ja-JP" dirty="0"/>
              <a:t>, </a:t>
            </a:r>
            <a:r>
              <a:rPr lang="en-US" altLang="ja-JP" dirty="0" smtClean="0"/>
              <a:t>and</a:t>
            </a:r>
          </a:p>
          <a:p>
            <a:endParaRPr lang="en-US" altLang="ja-JP" dirty="0"/>
          </a:p>
          <a:p>
            <a:r>
              <a:rPr lang="en-US" altLang="ja-JP" dirty="0" smtClean="0"/>
              <a:t> </a:t>
            </a:r>
            <a:r>
              <a:rPr lang="en-US" altLang="ja-JP" dirty="0"/>
              <a:t>to organize a </a:t>
            </a:r>
            <a:r>
              <a:rPr lang="en-US" altLang="ja-JP" dirty="0">
                <a:solidFill>
                  <a:srgbClr val="008000"/>
                </a:solidFill>
              </a:rPr>
              <a:t>separate one day meeting </a:t>
            </a:r>
            <a:r>
              <a:rPr lang="en-US" altLang="ja-JP" dirty="0"/>
              <a:t>(may be one afternoon </a:t>
            </a:r>
            <a:r>
              <a:rPr lang="en-US" altLang="ja-JP" dirty="0">
                <a:solidFill>
                  <a:srgbClr val="FF0000"/>
                </a:solidFill>
              </a:rPr>
              <a:t>(12/8) </a:t>
            </a:r>
            <a:r>
              <a:rPr lang="en-US" altLang="ja-JP" dirty="0"/>
              <a:t>and one morning </a:t>
            </a:r>
            <a:r>
              <a:rPr lang="en-US" altLang="ja-JP" dirty="0">
                <a:solidFill>
                  <a:srgbClr val="FF0000"/>
                </a:solidFill>
              </a:rPr>
              <a:t>(12/9</a:t>
            </a:r>
            <a:r>
              <a:rPr lang="en-US" altLang="ja-JP" dirty="0"/>
              <a:t>) in the </a:t>
            </a:r>
            <a:r>
              <a:rPr lang="en-US" altLang="ja-JP" dirty="0" err="1"/>
              <a:t>folloiwing</a:t>
            </a:r>
            <a:r>
              <a:rPr lang="en-US" altLang="ja-JP" dirty="0"/>
              <a:t> day</a:t>
            </a:r>
          </a:p>
          <a:p>
            <a:r>
              <a:rPr lang="en-US" altLang="ja-JP" dirty="0"/>
              <a:t> </a:t>
            </a:r>
            <a:r>
              <a:rPr lang="en-US" altLang="ja-JP" dirty="0" smtClean="0"/>
              <a:t>to </a:t>
            </a:r>
            <a:r>
              <a:rPr lang="en-US" altLang="ja-JP" dirty="0"/>
              <a:t> discuss </a:t>
            </a:r>
            <a:r>
              <a:rPr lang="en-US" altLang="ja-JP" dirty="0">
                <a:solidFill>
                  <a:srgbClr val="008000"/>
                </a:solidFill>
              </a:rPr>
              <a:t>specific ILC-GDE oriented issues</a:t>
            </a:r>
            <a:r>
              <a:rPr lang="en-US" altLang="ja-JP" dirty="0"/>
              <a:t>, (such as what should be our baseline in TDR).</a:t>
            </a:r>
          </a:p>
          <a:p>
            <a:pPr marL="0" indent="0">
              <a:buNone/>
            </a:pPr>
            <a:r>
              <a:rPr lang="en-US" altLang="ja-JP" dirty="0"/>
              <a:t> </a:t>
            </a:r>
          </a:p>
          <a:p>
            <a:r>
              <a:rPr lang="en-US" altLang="ja-JP" dirty="0" smtClean="0"/>
              <a:t>As </a:t>
            </a:r>
            <a:r>
              <a:rPr lang="en-US" altLang="ja-JP" dirty="0"/>
              <a:t>a further possibility, we may </a:t>
            </a:r>
            <a:r>
              <a:rPr lang="en-US" altLang="ja-JP" dirty="0">
                <a:solidFill>
                  <a:srgbClr val="008000"/>
                </a:solidFill>
              </a:rPr>
              <a:t>include HLRF and LLRF </a:t>
            </a:r>
            <a:r>
              <a:rPr lang="en-US" altLang="ja-JP" dirty="0"/>
              <a:t>issues related to S1-Global in the separate meeting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</a:t>
            </a:r>
            <a:r>
              <a:rPr lang="en-US" altLang="ja-JP" dirty="0"/>
              <a:t> (because of the limited time in the TTC meeting).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90944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81445"/>
            <a:ext cx="7772400" cy="1470025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dirty="0" smtClean="0"/>
              <a:t>Study of </a:t>
            </a:r>
            <a:br>
              <a:rPr lang="en-US" altLang="ja-JP" dirty="0" smtClean="0"/>
            </a:br>
            <a:r>
              <a:rPr lang="en-US" altLang="ja-JP" dirty="0" smtClean="0"/>
              <a:t>SC </a:t>
            </a:r>
            <a:r>
              <a:rPr lang="en-US" altLang="ja-JP" dirty="0" err="1" smtClean="0"/>
              <a:t>Quadrople</a:t>
            </a:r>
            <a:r>
              <a:rPr lang="en-US" altLang="ja-JP" dirty="0" smtClean="0"/>
              <a:t> in 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Reported by </a:t>
            </a:r>
          </a:p>
          <a:p>
            <a:r>
              <a:rPr lang="en-US" altLang="ja-JP" dirty="0" smtClean="0"/>
              <a:t>Akira Yamamoto </a:t>
            </a:r>
          </a:p>
          <a:p>
            <a:endParaRPr lang="en-US" altLang="ja-JP" dirty="0" smtClean="0"/>
          </a:p>
          <a:p>
            <a:r>
              <a:rPr lang="en-US" altLang="ja-JP" dirty="0" err="1" smtClean="0"/>
              <a:t>Cryomodule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Meeting, June 20, 2011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1529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 </a:t>
            </a:r>
            <a:r>
              <a:rPr lang="en-US" altLang="ja-JP" dirty="0" err="1" smtClean="0"/>
              <a:t>Quadrupole</a:t>
            </a:r>
            <a:r>
              <a:rPr lang="en-US" altLang="ja-JP" dirty="0" smtClean="0"/>
              <a:t> in </a:t>
            </a:r>
            <a:r>
              <a:rPr lang="en-US" altLang="ja-JP" dirty="0" err="1" smtClean="0"/>
              <a:t>Cryomodule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93155" y="4897103"/>
            <a:ext cx="3921056" cy="1006162"/>
          </a:xfrm>
        </p:spPr>
        <p:txBody>
          <a:bodyPr/>
          <a:lstStyle/>
          <a:p>
            <a:r>
              <a:rPr lang="en-US" altLang="ja-JP" dirty="0" smtClean="0"/>
              <a:t>Suspended by GRP </a:t>
            </a: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2139" y="1679841"/>
            <a:ext cx="4186002" cy="2659944"/>
          </a:xfrm>
          <a:prstGeom prst="rect">
            <a:avLst/>
          </a:prstGeom>
          <a:ln>
            <a:solidFill>
              <a:srgbClr val="00CC99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95" y="1556282"/>
            <a:ext cx="3966128" cy="4346983"/>
          </a:xfrm>
          <a:prstGeom prst="rect">
            <a:avLst/>
          </a:prstGeom>
          <a:ln>
            <a:solidFill>
              <a:srgbClr val="00CC99"/>
            </a:solidFill>
          </a:ln>
        </p:spPr>
      </p:pic>
    </p:spTree>
    <p:extLst>
      <p:ext uri="{BB962C8B-B14F-4D97-AF65-F5344CB8AC3E}">
        <p14:creationId xmlns:p14="http://schemas.microsoft.com/office/powerpoint/2010/main" val="390658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Proposal / Revival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38658"/>
            <a:ext cx="8229600" cy="1189766"/>
          </a:xfrm>
          <a:ln>
            <a:solidFill>
              <a:srgbClr val="008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/>
              <a:t>Independent stand-off at bottom, mechanically free from GRP, </a:t>
            </a:r>
          </a:p>
          <a:p>
            <a:r>
              <a:rPr lang="en-US" altLang="ja-JP" dirty="0" smtClean="0"/>
              <a:t>Solid pipe work (without bellows) at down stream end </a:t>
            </a:r>
          </a:p>
          <a:p>
            <a:r>
              <a:rPr lang="en-US" altLang="ja-JP" dirty="0" smtClean="0"/>
              <a:t>Minimize additional piping work </a:t>
            </a:r>
          </a:p>
          <a:p>
            <a:pPr lvl="1"/>
            <a:r>
              <a:rPr lang="en-US" altLang="ja-JP" dirty="0" smtClean="0"/>
              <a:t>Not full additional interconnect :  not (3 +1 full) but (3 + alpha) interconnect, </a:t>
            </a:r>
          </a:p>
          <a:p>
            <a:endParaRPr lang="ja-JP" altLang="en-US" dirty="0"/>
          </a:p>
        </p:txBody>
      </p:sp>
      <p:sp>
        <p:nvSpPr>
          <p:cNvPr id="4" name="円柱 3"/>
          <p:cNvSpPr/>
          <p:nvPr/>
        </p:nvSpPr>
        <p:spPr>
          <a:xfrm rot="16200000">
            <a:off x="1535071" y="1077997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柱 4"/>
          <p:cNvSpPr/>
          <p:nvPr/>
        </p:nvSpPr>
        <p:spPr>
          <a:xfrm rot="16200000">
            <a:off x="4259690" y="1077997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柱 5"/>
          <p:cNvSpPr/>
          <p:nvPr/>
        </p:nvSpPr>
        <p:spPr>
          <a:xfrm rot="16200000">
            <a:off x="6984309" y="1077995"/>
            <a:ext cx="589173" cy="2444299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柱 6"/>
          <p:cNvSpPr/>
          <p:nvPr/>
        </p:nvSpPr>
        <p:spPr>
          <a:xfrm rot="16200000">
            <a:off x="4477394" y="3649224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柱 7"/>
          <p:cNvSpPr/>
          <p:nvPr/>
        </p:nvSpPr>
        <p:spPr>
          <a:xfrm rot="16200000">
            <a:off x="1401647" y="2743414"/>
            <a:ext cx="589174" cy="217745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柱 10"/>
          <p:cNvSpPr/>
          <p:nvPr/>
        </p:nvSpPr>
        <p:spPr>
          <a:xfrm rot="16200000">
            <a:off x="3789713" y="2705340"/>
            <a:ext cx="589173" cy="225360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柱 11"/>
          <p:cNvSpPr/>
          <p:nvPr/>
        </p:nvSpPr>
        <p:spPr>
          <a:xfrm rot="16200000">
            <a:off x="7130801" y="2756483"/>
            <a:ext cx="589175" cy="2151314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柱 9"/>
          <p:cNvSpPr/>
          <p:nvPr/>
        </p:nvSpPr>
        <p:spPr>
          <a:xfrm rot="16200000">
            <a:off x="5643379" y="3420378"/>
            <a:ext cx="589173" cy="823528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柱 12"/>
          <p:cNvSpPr/>
          <p:nvPr/>
        </p:nvSpPr>
        <p:spPr>
          <a:xfrm rot="16200000">
            <a:off x="5889897" y="3792490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柱 13"/>
          <p:cNvSpPr/>
          <p:nvPr/>
        </p:nvSpPr>
        <p:spPr>
          <a:xfrm rot="16200000">
            <a:off x="1720660" y="894500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柱 14"/>
          <p:cNvSpPr/>
          <p:nvPr/>
        </p:nvSpPr>
        <p:spPr>
          <a:xfrm rot="16200000">
            <a:off x="4437668" y="894501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柱 15"/>
          <p:cNvSpPr/>
          <p:nvPr/>
        </p:nvSpPr>
        <p:spPr>
          <a:xfrm rot="16200000">
            <a:off x="7154676" y="894502"/>
            <a:ext cx="180953" cy="2707870"/>
          </a:xfrm>
          <a:prstGeom prst="can">
            <a:avLst/>
          </a:prstGeom>
          <a:solidFill>
            <a:srgbClr val="CCFFCC">
              <a:alpha val="26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柱 16"/>
          <p:cNvSpPr/>
          <p:nvPr/>
        </p:nvSpPr>
        <p:spPr>
          <a:xfrm rot="16200000">
            <a:off x="5754173" y="2201062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柱 17"/>
          <p:cNvSpPr/>
          <p:nvPr/>
        </p:nvSpPr>
        <p:spPr>
          <a:xfrm rot="16200000">
            <a:off x="3028028" y="2207281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柱 18"/>
          <p:cNvSpPr/>
          <p:nvPr/>
        </p:nvSpPr>
        <p:spPr>
          <a:xfrm rot="16200000">
            <a:off x="8510304" y="2201062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柱 20"/>
          <p:cNvSpPr/>
          <p:nvPr/>
        </p:nvSpPr>
        <p:spPr>
          <a:xfrm rot="16200000">
            <a:off x="4593246" y="2255524"/>
            <a:ext cx="138543" cy="347211"/>
          </a:xfrm>
          <a:prstGeom prst="can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柱 21"/>
          <p:cNvSpPr/>
          <p:nvPr/>
        </p:nvSpPr>
        <p:spPr>
          <a:xfrm rot="16200000">
            <a:off x="1628194" y="2583999"/>
            <a:ext cx="167097" cy="2376018"/>
          </a:xfrm>
          <a:prstGeom prst="can">
            <a:avLst/>
          </a:prstGeom>
          <a:solidFill>
            <a:srgbClr val="CCFFCC">
              <a:alpha val="27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柱 22"/>
          <p:cNvSpPr/>
          <p:nvPr/>
        </p:nvSpPr>
        <p:spPr>
          <a:xfrm rot="16200000">
            <a:off x="4018671" y="2606082"/>
            <a:ext cx="130553" cy="2368397"/>
          </a:xfrm>
          <a:prstGeom prst="can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柱 23"/>
          <p:cNvSpPr/>
          <p:nvPr/>
        </p:nvSpPr>
        <p:spPr>
          <a:xfrm rot="16200000">
            <a:off x="5771075" y="3222078"/>
            <a:ext cx="130551" cy="1136406"/>
          </a:xfrm>
          <a:prstGeom prst="can">
            <a:avLst/>
          </a:prstGeom>
          <a:solidFill>
            <a:srgbClr val="CCFFCC">
              <a:alpha val="48000"/>
            </a:srgbClr>
          </a:solidFill>
          <a:ln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柱 24"/>
          <p:cNvSpPr/>
          <p:nvPr/>
        </p:nvSpPr>
        <p:spPr>
          <a:xfrm rot="16200000">
            <a:off x="5179363" y="3738926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柱 25"/>
          <p:cNvSpPr/>
          <p:nvPr/>
        </p:nvSpPr>
        <p:spPr>
          <a:xfrm rot="16200000">
            <a:off x="2753568" y="3740699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柱 26"/>
          <p:cNvSpPr/>
          <p:nvPr/>
        </p:nvSpPr>
        <p:spPr>
          <a:xfrm rot="16200000">
            <a:off x="8494603" y="3768107"/>
            <a:ext cx="292361" cy="114793"/>
          </a:xfrm>
          <a:prstGeom prst="can">
            <a:avLst/>
          </a:prstGeom>
          <a:solidFill>
            <a:srgbClr val="CCFFCC"/>
          </a:solidFill>
          <a:ln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柱 27"/>
          <p:cNvSpPr/>
          <p:nvPr/>
        </p:nvSpPr>
        <p:spPr>
          <a:xfrm rot="16200000">
            <a:off x="7436547" y="2693012"/>
            <a:ext cx="130550" cy="2194535"/>
          </a:xfrm>
          <a:prstGeom prst="can">
            <a:avLst/>
          </a:prstGeom>
          <a:solidFill>
            <a:srgbClr val="CCFFCC">
              <a:alpha val="27000"/>
            </a:srgbClr>
          </a:solidFill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08641" y="1562322"/>
            <a:ext cx="593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9 					4 + Q +4						9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708641" y="3025673"/>
            <a:ext cx="5939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8 					8				Q	</a:t>
            </a:r>
            <a:r>
              <a:rPr kumimoji="1" lang="en-US" altLang="ja-JP" dirty="0" smtClean="0"/>
              <a:t>		8</a:t>
            </a:r>
            <a:endParaRPr kumimoji="1" lang="ja-JP" altLang="en-US" dirty="0"/>
          </a:p>
        </p:txBody>
      </p:sp>
      <p:sp>
        <p:nvSpPr>
          <p:cNvPr id="34" name="円柱 33"/>
          <p:cNvSpPr/>
          <p:nvPr/>
        </p:nvSpPr>
        <p:spPr>
          <a:xfrm>
            <a:off x="895440" y="2594733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柱 34"/>
          <p:cNvSpPr/>
          <p:nvPr/>
        </p:nvSpPr>
        <p:spPr>
          <a:xfrm>
            <a:off x="1676660" y="2614656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柱 35"/>
          <p:cNvSpPr/>
          <p:nvPr/>
        </p:nvSpPr>
        <p:spPr>
          <a:xfrm>
            <a:off x="2521841" y="2594733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柱 36"/>
          <p:cNvSpPr/>
          <p:nvPr/>
        </p:nvSpPr>
        <p:spPr>
          <a:xfrm>
            <a:off x="1107231" y="4126729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柱 38"/>
          <p:cNvSpPr/>
          <p:nvPr/>
        </p:nvSpPr>
        <p:spPr>
          <a:xfrm>
            <a:off x="2266012" y="4135865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柱 39"/>
          <p:cNvSpPr/>
          <p:nvPr/>
        </p:nvSpPr>
        <p:spPr>
          <a:xfrm rot="16200000">
            <a:off x="5012378" y="3505285"/>
            <a:ext cx="727718" cy="643073"/>
          </a:xfrm>
          <a:prstGeom prst="can">
            <a:avLst/>
          </a:prstGeom>
          <a:solidFill>
            <a:srgbClr val="CCFFCC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柱 40"/>
          <p:cNvSpPr/>
          <p:nvPr/>
        </p:nvSpPr>
        <p:spPr>
          <a:xfrm>
            <a:off x="6132774" y="4135865"/>
            <a:ext cx="118783" cy="22841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3" name="直線コネクタ 42"/>
          <p:cNvCxnSpPr/>
          <p:nvPr/>
        </p:nvCxnSpPr>
        <p:spPr>
          <a:xfrm rot="10800000" flipV="1">
            <a:off x="3951389" y="3998602"/>
            <a:ext cx="1842969" cy="568052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lgDashDot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二等辺三角形 44"/>
          <p:cNvSpPr/>
          <p:nvPr/>
        </p:nvSpPr>
        <p:spPr>
          <a:xfrm>
            <a:off x="3989875" y="4489687"/>
            <a:ext cx="243755" cy="179588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820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Thinking about a cost-effective connection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9698" y="4796040"/>
            <a:ext cx="8457102" cy="1688747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dirty="0" smtClean="0"/>
              <a:t>We could eliminate flexible/bellows connection one-side, with simple extension of solid pipes</a:t>
            </a:r>
          </a:p>
          <a:p>
            <a:r>
              <a:rPr lang="en-US" altLang="ja-JP" dirty="0" smtClean="0"/>
              <a:t>We would like to seek for a smart/sophisticated solution with expert’s contribution.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Another possibility is to place Q in every 4 </a:t>
            </a:r>
            <a:r>
              <a:rPr lang="en-US" altLang="ja-JP" dirty="0" err="1" smtClean="0"/>
              <a:t>cryomodules</a:t>
            </a:r>
            <a:r>
              <a:rPr lang="en-US" altLang="ja-JP" dirty="0" smtClean="0"/>
              <a:t> (instead of every 3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)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4381" y="1600200"/>
            <a:ext cx="3722419" cy="250683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00200"/>
            <a:ext cx="4182602" cy="2845663"/>
          </a:xfrm>
          <a:prstGeom prst="rect">
            <a:avLst/>
          </a:prstGeom>
          <a:ln>
            <a:solidFill>
              <a:srgbClr val="3366FF"/>
            </a:solidFill>
          </a:ln>
        </p:spPr>
      </p:pic>
      <p:cxnSp>
        <p:nvCxnSpPr>
          <p:cNvPr id="7" name="直線コネクタ 6"/>
          <p:cNvCxnSpPr/>
          <p:nvPr/>
        </p:nvCxnSpPr>
        <p:spPr>
          <a:xfrm>
            <a:off x="2594236" y="2701995"/>
            <a:ext cx="125658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594236" y="3092196"/>
            <a:ext cx="125658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378050" y="2430207"/>
            <a:ext cx="1256582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2378050" y="3605575"/>
            <a:ext cx="1256582" cy="1588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2787172" y="3286714"/>
            <a:ext cx="509668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2831476" y="3481232"/>
            <a:ext cx="509668" cy="15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1878117" y="3273204"/>
            <a:ext cx="716119" cy="196106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コネクタ 18"/>
          <p:cNvCxnSpPr/>
          <p:nvPr/>
        </p:nvCxnSpPr>
        <p:spPr>
          <a:xfrm>
            <a:off x="6066725" y="3092196"/>
            <a:ext cx="729628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6084005" y="3136516"/>
            <a:ext cx="729628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円柱 20"/>
          <p:cNvSpPr/>
          <p:nvPr/>
        </p:nvSpPr>
        <p:spPr>
          <a:xfrm>
            <a:off x="6593687" y="3809813"/>
            <a:ext cx="256721" cy="378279"/>
          </a:xfrm>
          <a:prstGeom prst="can">
            <a:avLst/>
          </a:prstGeom>
          <a:solidFill>
            <a:srgbClr val="FFFF0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/>
          <p:cNvCxnSpPr/>
          <p:nvPr/>
        </p:nvCxnSpPr>
        <p:spPr>
          <a:xfrm rot="5400000">
            <a:off x="6045173" y="3990820"/>
            <a:ext cx="1313220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円柱 23"/>
          <p:cNvSpPr/>
          <p:nvPr/>
        </p:nvSpPr>
        <p:spPr>
          <a:xfrm>
            <a:off x="2121329" y="3482820"/>
            <a:ext cx="256721" cy="378279"/>
          </a:xfrm>
          <a:prstGeom prst="can">
            <a:avLst/>
          </a:prstGeom>
          <a:solidFill>
            <a:srgbClr val="FFFF0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353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Advantage/Disadvantage and </a:t>
            </a:r>
            <a:br>
              <a:rPr lang="en-US" altLang="ja-JP" dirty="0" smtClean="0"/>
            </a:br>
            <a:r>
              <a:rPr lang="en-US" altLang="ja-JP" dirty="0" smtClean="0"/>
              <a:t>Necessary Study/Work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Advantage: </a:t>
            </a:r>
          </a:p>
          <a:p>
            <a:pPr lvl="1"/>
            <a:r>
              <a:rPr lang="en-US" altLang="ja-JP" dirty="0" smtClean="0"/>
              <a:t>Single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design and manufacturing</a:t>
            </a:r>
          </a:p>
          <a:p>
            <a:pPr lvl="1"/>
            <a:r>
              <a:rPr lang="en-US" altLang="ja-JP" dirty="0" smtClean="0"/>
              <a:t>Independent work between RF and Magnet</a:t>
            </a:r>
          </a:p>
          <a:p>
            <a:pPr lvl="1"/>
            <a:r>
              <a:rPr lang="en-US" altLang="ja-JP" dirty="0" smtClean="0"/>
              <a:t>Easier and direct alignment including BPM, in installation in case of keeping conductive cooling magnet, </a:t>
            </a:r>
          </a:p>
          <a:p>
            <a:r>
              <a:rPr lang="en-US" altLang="ja-JP" dirty="0" smtClean="0"/>
              <a:t>Disadvantage:</a:t>
            </a:r>
          </a:p>
          <a:p>
            <a:pPr lvl="1"/>
            <a:r>
              <a:rPr lang="en-US" altLang="ja-JP" dirty="0" smtClean="0"/>
              <a:t>Additional interconnect work</a:t>
            </a:r>
          </a:p>
          <a:p>
            <a:r>
              <a:rPr lang="en-US" altLang="ja-JP" dirty="0" smtClean="0"/>
              <a:t>Necessary study/work/communication</a:t>
            </a:r>
          </a:p>
          <a:p>
            <a:pPr lvl="1"/>
            <a:r>
              <a:rPr lang="en-US" altLang="ja-JP" dirty="0" smtClean="0"/>
              <a:t>Smart and sophisticated interconnect design and work including connection of beam-pipe,  </a:t>
            </a:r>
          </a:p>
          <a:p>
            <a:pPr lvl="1"/>
            <a:r>
              <a:rPr lang="en-US" altLang="ja-JP" dirty="0" smtClean="0"/>
              <a:t>Discussions and consensus in ILC-GDE SCRF group</a:t>
            </a:r>
          </a:p>
          <a:p>
            <a:pPr lvl="1"/>
            <a:r>
              <a:rPr lang="en-US" altLang="ja-JP" dirty="0" smtClean="0"/>
              <a:t>Visit and discussion with key persons</a:t>
            </a:r>
          </a:p>
          <a:p>
            <a:pPr lvl="2"/>
            <a:r>
              <a:rPr lang="en-US" altLang="ja-JP" dirty="0" smtClean="0"/>
              <a:t>7/5: INFN (Milano), 7/22: </a:t>
            </a:r>
            <a:r>
              <a:rPr lang="en-US" altLang="ja-JP" dirty="0" err="1" smtClean="0"/>
              <a:t>Fermilab</a:t>
            </a:r>
            <a:r>
              <a:rPr lang="en-US" altLang="ja-JP" dirty="0" smtClean="0"/>
              <a:t>, 7/24, Workshop, 7/25 ~ SRF, </a:t>
            </a:r>
          </a:p>
          <a:p>
            <a:pPr lvl="1"/>
            <a:endParaRPr lang="en-US" altLang="ja-JP" dirty="0" smtClean="0"/>
          </a:p>
          <a:p>
            <a:pPr lvl="1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2238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線矢印コネクタ 50"/>
          <p:cNvCxnSpPr/>
          <p:nvPr/>
        </p:nvCxnSpPr>
        <p:spPr>
          <a:xfrm>
            <a:off x="4555608" y="1297739"/>
            <a:ext cx="0" cy="1376763"/>
          </a:xfrm>
          <a:prstGeom prst="straightConnector1">
            <a:avLst/>
          </a:prstGeom>
          <a:ln w="57150" cmpd="sng">
            <a:solidFill>
              <a:srgbClr val="000090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6" idx="3"/>
          </p:cNvCxnSpPr>
          <p:nvPr/>
        </p:nvCxnSpPr>
        <p:spPr>
          <a:xfrm flipV="1">
            <a:off x="6515899" y="2771144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0247" y="125892"/>
            <a:ext cx="8003020" cy="509172"/>
          </a:xfrm>
        </p:spPr>
        <p:txBody>
          <a:bodyPr>
            <a:noAutofit/>
          </a:bodyPr>
          <a:lstStyle/>
          <a:p>
            <a:r>
              <a:rPr kumimoji="1" lang="en-US" altLang="ja-JP" sz="3200" b="1" dirty="0" smtClean="0"/>
              <a:t>A Possible ILC-SCRF Industrialization Model </a:t>
            </a:r>
            <a:endParaRPr kumimoji="1" lang="ja-JP" altLang="en-US" sz="32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3490" y="5203027"/>
            <a:ext cx="2938799" cy="1465145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sz="1400" dirty="0" smtClean="0"/>
              <a:t>Note 1: </a:t>
            </a:r>
          </a:p>
          <a:p>
            <a:pPr marL="0" indent="0">
              <a:buNone/>
            </a:pPr>
            <a:r>
              <a:rPr kumimoji="1" lang="en-US" altLang="ja-JP" sz="1400" dirty="0" smtClean="0"/>
              <a:t>-Regional hub-laboratory responsible to any regional procurement to be </a:t>
            </a:r>
            <a:r>
              <a:rPr kumimoji="1" lang="en-US" altLang="ja-JP" sz="1400" dirty="0" smtClean="0">
                <a:solidFill>
                  <a:srgbClr val="FF6600"/>
                </a:solidFill>
              </a:rPr>
              <a:t>open </a:t>
            </a:r>
            <a:r>
              <a:rPr kumimoji="1" lang="en-US" altLang="ja-JP" sz="1400" dirty="0" smtClean="0">
                <a:solidFill>
                  <a:srgbClr val="000000"/>
                </a:solidFill>
              </a:rPr>
              <a:t>for</a:t>
            </a:r>
            <a:r>
              <a:rPr kumimoji="1" lang="en-US" altLang="ja-JP" sz="1400" dirty="0" smtClean="0">
                <a:solidFill>
                  <a:srgbClr val="FF6600"/>
                </a:solidFill>
              </a:rPr>
              <a:t> world-wide </a:t>
            </a:r>
            <a:r>
              <a:rPr kumimoji="1" lang="en-US" altLang="ja-JP" sz="1400" dirty="0" smtClean="0">
                <a:solidFill>
                  <a:srgbClr val="000000"/>
                </a:solidFill>
              </a:rPr>
              <a:t>industry’s participation </a:t>
            </a:r>
          </a:p>
          <a:p>
            <a:pPr marL="0" indent="0">
              <a:buNone/>
            </a:pPr>
            <a:r>
              <a:rPr lang="en-US" altLang="ja-JP" sz="1400" dirty="0" smtClean="0"/>
              <a:t>- Industry may deliver any regional laboratories through procurements  above</a:t>
            </a:r>
            <a:r>
              <a:rPr kumimoji="1" lang="en-US" altLang="ja-JP" sz="1400" dirty="0" smtClean="0"/>
              <a:t> </a:t>
            </a:r>
            <a:endParaRPr kumimoji="1" lang="ja-JP" altLang="en-US" sz="1400" dirty="0"/>
          </a:p>
        </p:txBody>
      </p:sp>
      <p:sp>
        <p:nvSpPr>
          <p:cNvPr id="4" name="円/楕円 3"/>
          <p:cNvSpPr/>
          <p:nvPr/>
        </p:nvSpPr>
        <p:spPr>
          <a:xfrm>
            <a:off x="2001707" y="1860403"/>
            <a:ext cx="5673801" cy="3273594"/>
          </a:xfrm>
          <a:prstGeom prst="ellipse">
            <a:avLst/>
          </a:prstGeom>
          <a:noFill/>
          <a:ln w="19050" cmpd="sng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ローチャート: 結合子 5"/>
          <p:cNvSpPr/>
          <p:nvPr/>
        </p:nvSpPr>
        <p:spPr>
          <a:xfrm>
            <a:off x="6945943" y="1931361"/>
            <a:ext cx="1681244" cy="983867"/>
          </a:xfrm>
          <a:prstGeom prst="flowChartConnector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FFFFFF"/>
                </a:solidFill>
              </a:rPr>
              <a:t>Regional Hub-Lab:</a:t>
            </a:r>
          </a:p>
          <a:p>
            <a:pPr algn="ctr"/>
            <a:r>
              <a:rPr lang="en-US" altLang="ja-JP" dirty="0" smtClean="0">
                <a:solidFill>
                  <a:srgbClr val="FFFFFF"/>
                </a:solidFill>
              </a:rPr>
              <a:t>E, &amp; … 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7" name="フローチャート: 結合子 6"/>
          <p:cNvSpPr/>
          <p:nvPr/>
        </p:nvSpPr>
        <p:spPr>
          <a:xfrm>
            <a:off x="1153928" y="1876137"/>
            <a:ext cx="1681244" cy="983867"/>
          </a:xfrm>
          <a:prstGeom prst="flowChartConnector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FFFFFF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FFFFFF"/>
                </a:solidFill>
              </a:rPr>
              <a:t>A</a:t>
            </a:r>
            <a:r>
              <a:rPr lang="en-US" altLang="ja-JP" dirty="0" smtClean="0">
                <a:solidFill>
                  <a:srgbClr val="FFFFFF"/>
                </a:solidFill>
              </a:rPr>
              <a:t> 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8" name="フローチャート: 結合子 7"/>
          <p:cNvSpPr/>
          <p:nvPr/>
        </p:nvSpPr>
        <p:spPr>
          <a:xfrm>
            <a:off x="1153928" y="4087487"/>
            <a:ext cx="1681244" cy="983867"/>
          </a:xfrm>
          <a:prstGeom prst="flowChartConnector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FFFFFF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FFFFFF"/>
                </a:solidFill>
              </a:rPr>
              <a:t>B</a:t>
            </a:r>
            <a:r>
              <a:rPr lang="en-US" altLang="ja-JP" dirty="0" smtClean="0">
                <a:solidFill>
                  <a:srgbClr val="FFFFFF"/>
                </a:solidFill>
              </a:rPr>
              <a:t> 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9" name="フローチャート: 結合子 8"/>
          <p:cNvSpPr/>
          <p:nvPr/>
        </p:nvSpPr>
        <p:spPr>
          <a:xfrm>
            <a:off x="6988218" y="3963233"/>
            <a:ext cx="1681244" cy="983867"/>
          </a:xfrm>
          <a:prstGeom prst="flowChartConnector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FFFFFF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FFFFFF"/>
                </a:solidFill>
              </a:rPr>
              <a:t>D</a:t>
            </a:r>
            <a:r>
              <a:rPr lang="en-US" altLang="ja-JP" dirty="0" smtClean="0">
                <a:solidFill>
                  <a:srgbClr val="FFFFFF"/>
                </a:solidFill>
              </a:rPr>
              <a:t> 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15" name="フローチャート: 結合子 14"/>
          <p:cNvSpPr/>
          <p:nvPr/>
        </p:nvSpPr>
        <p:spPr>
          <a:xfrm>
            <a:off x="2788585" y="2623092"/>
            <a:ext cx="4017217" cy="1780940"/>
          </a:xfrm>
          <a:prstGeom prst="flowChartConnector">
            <a:avLst/>
          </a:prstGeom>
          <a:solidFill>
            <a:srgbClr val="FFFF00">
              <a:alpha val="41000"/>
            </a:srgbClr>
          </a:solidFill>
          <a:ln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World-wide</a:t>
            </a:r>
          </a:p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Industry responsible to</a:t>
            </a:r>
          </a:p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</a:rPr>
              <a:t>‘Build-to-Print’ manufacturing</a:t>
            </a:r>
          </a:p>
          <a:p>
            <a:pPr algn="ctr"/>
            <a:r>
              <a:rPr lang="en-US" altLang="ja-JP" sz="1600" dirty="0">
                <a:solidFill>
                  <a:srgbClr val="008000"/>
                </a:solidFill>
              </a:rPr>
              <a:t>b</a:t>
            </a:r>
            <a:r>
              <a:rPr kumimoji="1" lang="en-US" altLang="ja-JP" sz="1600" dirty="0" smtClean="0">
                <a:solidFill>
                  <a:srgbClr val="008000"/>
                </a:solidFill>
              </a:rPr>
              <a:t>y </a:t>
            </a:r>
          </a:p>
          <a:p>
            <a:pPr algn="ctr"/>
            <a:r>
              <a:rPr kumimoji="1" lang="en-US" altLang="ja-JP" sz="1600" dirty="0" smtClean="0">
                <a:solidFill>
                  <a:srgbClr val="008000"/>
                </a:solidFill>
              </a:rPr>
              <a:t>Cavity/</a:t>
            </a:r>
            <a:r>
              <a:rPr kumimoji="1" lang="en-US" altLang="ja-JP" sz="1600" dirty="0" err="1" smtClean="0">
                <a:solidFill>
                  <a:srgbClr val="008000"/>
                </a:solidFill>
              </a:rPr>
              <a:t>Cryomodule</a:t>
            </a:r>
            <a:r>
              <a:rPr lang="en-US" altLang="ja-JP" sz="1600" dirty="0" smtClean="0">
                <a:solidFill>
                  <a:srgbClr val="008000"/>
                </a:solidFill>
              </a:rPr>
              <a:t> </a:t>
            </a:r>
            <a:r>
              <a:rPr kumimoji="1" lang="en-US" altLang="ja-JP" sz="1600" dirty="0" smtClean="0">
                <a:solidFill>
                  <a:srgbClr val="008000"/>
                </a:solidFill>
              </a:rPr>
              <a:t>Fabricators </a:t>
            </a:r>
          </a:p>
          <a:p>
            <a:pPr algn="ctr"/>
            <a:r>
              <a:rPr lang="en-US" altLang="ja-JP" sz="1600" dirty="0" smtClean="0">
                <a:solidFill>
                  <a:srgbClr val="008000"/>
                </a:solidFill>
              </a:rPr>
              <a:t>Sub-component Suppliers</a:t>
            </a:r>
          </a:p>
          <a:p>
            <a:pPr algn="ctr"/>
            <a:r>
              <a:rPr kumimoji="1" lang="en-US" altLang="ja-JP" sz="1600" dirty="0" smtClean="0">
                <a:solidFill>
                  <a:srgbClr val="008000"/>
                </a:solidFill>
              </a:rPr>
              <a:t>Material Venders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2862782" y="730265"/>
            <a:ext cx="3768729" cy="567474"/>
          </a:xfrm>
          <a:prstGeom prst="round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bg1"/>
                </a:solidFill>
              </a:rPr>
              <a:t>ILC Host-Lab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22" name="フローチャート: 結合子 21"/>
          <p:cNvSpPr/>
          <p:nvPr/>
        </p:nvSpPr>
        <p:spPr>
          <a:xfrm>
            <a:off x="3216534" y="4786100"/>
            <a:ext cx="3285560" cy="1882072"/>
          </a:xfrm>
          <a:prstGeom prst="flowChartConnector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FFFFFF"/>
                </a:solidFill>
              </a:rPr>
              <a:t>Regional Hub-Lab:</a:t>
            </a:r>
          </a:p>
          <a:p>
            <a:pPr algn="ctr"/>
            <a:r>
              <a:rPr lang="en-US" altLang="ja-JP" dirty="0" smtClean="0">
                <a:solidFill>
                  <a:srgbClr val="FFFFFF"/>
                </a:solidFill>
              </a:rPr>
              <a:t>C: </a:t>
            </a:r>
            <a:r>
              <a:rPr lang="en-US" altLang="ja-JP" b="1" dirty="0" smtClean="0">
                <a:solidFill>
                  <a:srgbClr val="FFFF00"/>
                </a:solidFill>
              </a:rPr>
              <a:t>responsible to </a:t>
            </a:r>
          </a:p>
          <a:p>
            <a:pPr algn="ctr"/>
            <a:r>
              <a:rPr lang="en-US" altLang="ja-JP" b="1" dirty="0" smtClean="0">
                <a:solidFill>
                  <a:srgbClr val="FFFF00"/>
                </a:solidFill>
              </a:rPr>
              <a:t>Hosting System Test  and</a:t>
            </a:r>
          </a:p>
          <a:p>
            <a:pPr algn="ctr"/>
            <a:r>
              <a:rPr lang="en-US" altLang="ja-JP" b="1" dirty="0" smtClean="0">
                <a:solidFill>
                  <a:srgbClr val="FF6600"/>
                </a:solidFill>
              </a:rPr>
              <a:t>Gradient Performance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3409802" y="1505362"/>
            <a:ext cx="2595315" cy="731165"/>
          </a:xfrm>
          <a:prstGeom prst="roundRect">
            <a:avLst>
              <a:gd name="adj" fmla="val 21532"/>
            </a:avLst>
          </a:prstGeom>
          <a:solidFill>
            <a:srgbClr val="CCFFCC">
              <a:alpha val="4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Technical Coordination</a:t>
            </a: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(for Lab- Consortium) </a:t>
            </a:r>
          </a:p>
        </p:txBody>
      </p:sp>
      <p:cxnSp>
        <p:nvCxnSpPr>
          <p:cNvPr id="31" name="直線矢印コネクタ 30"/>
          <p:cNvCxnSpPr/>
          <p:nvPr/>
        </p:nvCxnSpPr>
        <p:spPr>
          <a:xfrm flipV="1">
            <a:off x="2708889" y="4087487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2664343" y="2688308"/>
            <a:ext cx="671135" cy="209403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9" idx="1"/>
          </p:cNvCxnSpPr>
          <p:nvPr/>
        </p:nvCxnSpPr>
        <p:spPr>
          <a:xfrm>
            <a:off x="6631511" y="3865606"/>
            <a:ext cx="602919" cy="241711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4845509" y="4395025"/>
            <a:ext cx="0" cy="39107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4845509" y="1290098"/>
            <a:ext cx="0" cy="215264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>
            <a:off x="6795447" y="5985805"/>
            <a:ext cx="687290" cy="1380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7538137" y="5635474"/>
            <a:ext cx="1544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: Coordination link </a:t>
            </a:r>
          </a:p>
          <a:p>
            <a:r>
              <a:rPr kumimoji="1" lang="en-US" altLang="ja-JP" sz="1400" dirty="0" smtClean="0"/>
              <a:t>: Procurement link </a:t>
            </a:r>
            <a:endParaRPr kumimoji="1" lang="ja-JP" altLang="en-US" sz="1400" dirty="0"/>
          </a:p>
        </p:txBody>
      </p:sp>
      <p:cxnSp>
        <p:nvCxnSpPr>
          <p:cNvPr id="79" name="直線矢印コネクタ 78"/>
          <p:cNvCxnSpPr/>
          <p:nvPr/>
        </p:nvCxnSpPr>
        <p:spPr>
          <a:xfrm>
            <a:off x="6805802" y="5793062"/>
            <a:ext cx="687290" cy="13805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245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backup</a:t>
            </a:r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Sharing Responsibility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Regional </a:t>
            </a:r>
            <a:r>
              <a:rPr lang="en-US" altLang="ja-JP" dirty="0"/>
              <a:t>hub-laboratories </a:t>
            </a:r>
            <a:r>
              <a:rPr lang="en-US" altLang="ja-JP" dirty="0" smtClean="0"/>
              <a:t>to</a:t>
            </a:r>
            <a:endParaRPr lang="en-US" altLang="ja-JP" dirty="0"/>
          </a:p>
          <a:p>
            <a:pPr lvl="1"/>
            <a:r>
              <a:rPr lang="en-US" altLang="ja-JP" dirty="0" smtClean="0"/>
              <a:t>Primarily support </a:t>
            </a:r>
            <a:r>
              <a:rPr lang="en-US" altLang="ja-JP" dirty="0"/>
              <a:t>the ILC host-</a:t>
            </a:r>
            <a:r>
              <a:rPr lang="en-US" altLang="ja-JP" dirty="0" smtClean="0"/>
              <a:t>laboratory in cooperation with other laboratories,  </a:t>
            </a:r>
          </a:p>
          <a:p>
            <a:pPr lvl="1"/>
            <a:r>
              <a:rPr lang="en-US" altLang="ja-JP" dirty="0" smtClean="0"/>
              <a:t>be </a:t>
            </a:r>
            <a:r>
              <a:rPr lang="en-US" altLang="ja-JP" dirty="0"/>
              <a:t>responsible with </a:t>
            </a:r>
            <a:r>
              <a:rPr lang="en-US" altLang="ja-JP" dirty="0" err="1"/>
              <a:t>cryomodule</a:t>
            </a:r>
            <a:r>
              <a:rPr lang="en-US" altLang="ja-JP" dirty="0"/>
              <a:t> performance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host cold, </a:t>
            </a:r>
            <a:r>
              <a:rPr lang="en-US" altLang="ja-JP" dirty="0"/>
              <a:t>RF performance test facility,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may </a:t>
            </a:r>
            <a:r>
              <a:rPr lang="en-US" altLang="ja-JP" dirty="0"/>
              <a:t>host cavity-string/</a:t>
            </a:r>
            <a:r>
              <a:rPr lang="en-US" altLang="ja-JP" dirty="0" err="1"/>
              <a:t>cryomodule</a:t>
            </a:r>
            <a:r>
              <a:rPr lang="en-US" altLang="ja-JP" dirty="0"/>
              <a:t> assembly facility and work on it through contract.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handle </a:t>
            </a:r>
            <a:r>
              <a:rPr lang="en-US" altLang="ja-JP" dirty="0" err="1"/>
              <a:t>prrocurements</a:t>
            </a:r>
            <a:r>
              <a:rPr lang="en-US" altLang="ja-JP" dirty="0"/>
              <a:t> of sub-components and cavity and </a:t>
            </a:r>
            <a:r>
              <a:rPr lang="en-US" altLang="ja-JP" dirty="0" err="1"/>
              <a:t>cryomodule</a:t>
            </a:r>
            <a:r>
              <a:rPr lang="en-US" altLang="ja-JP" dirty="0"/>
              <a:t> hardware assembly 	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en-US" altLang="ja-JP" dirty="0"/>
              <a:t>- Industry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be </a:t>
            </a:r>
            <a:r>
              <a:rPr lang="en-US" altLang="ja-JP" dirty="0"/>
              <a:t>responsible to fabricate the sub-components, cavity assembly, </a:t>
            </a:r>
            <a:r>
              <a:rPr lang="en-US" altLang="ja-JP" dirty="0" smtClean="0"/>
              <a:t> according to ‘built-to-print’ specification, with minimum acceptance criteria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47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Procurement Policy/Guideline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Bid is open </a:t>
            </a:r>
            <a:r>
              <a:rPr lang="en-US" altLang="ja-JP" dirty="0"/>
              <a:t>for international bidding, and 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Any </a:t>
            </a:r>
            <a:r>
              <a:rPr lang="en-US" altLang="ja-JP" dirty="0"/>
              <a:t>company around the world may participate the procurement </a:t>
            </a:r>
            <a:r>
              <a:rPr lang="en-US" altLang="ja-JP" dirty="0" smtClean="0"/>
              <a:t>to be </a:t>
            </a:r>
            <a:r>
              <a:rPr lang="en-US" altLang="ja-JP" dirty="0"/>
              <a:t>organized by any hub-laboratories,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if </a:t>
            </a:r>
            <a:r>
              <a:rPr lang="en-US" altLang="ja-JP" dirty="0"/>
              <a:t>the company pass a qualification process authorized by </a:t>
            </a:r>
            <a:r>
              <a:rPr lang="en-US" altLang="ja-JP" dirty="0" smtClean="0"/>
              <a:t>consortium </a:t>
            </a:r>
            <a:r>
              <a:rPr lang="en-US" altLang="ja-JP" dirty="0"/>
              <a:t>of regional hub-laboratories.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5215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9450"/>
            <a:ext cx="8229600" cy="732708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Meeting Schedule related to SCRF (2011~)</a:t>
            </a:r>
            <a:endParaRPr lang="ja-JP" altLang="en-US" sz="3600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7388765"/>
              </p:ext>
            </p:extLst>
          </p:nvPr>
        </p:nvGraphicFramePr>
        <p:xfrm>
          <a:off x="457200" y="777875"/>
          <a:ext cx="8476950" cy="5684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235"/>
                <a:gridCol w="948889"/>
                <a:gridCol w="1328444"/>
                <a:gridCol w="525538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Month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Day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Place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Meeting 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2011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May</a:t>
                      </a:r>
                      <a:endParaRPr kumimoji="1" lang="ja-JP" altLang="en-US" sz="1400" dirty="0">
                        <a:solidFill>
                          <a:srgbClr val="BFBFB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4 </a:t>
                      </a:r>
                      <a:r>
                        <a:rPr kumimoji="1" lang="ja-JP" altLang="en-US" sz="1400" dirty="0" smtClean="0">
                          <a:solidFill>
                            <a:srgbClr val="BFBFBF"/>
                          </a:solidFill>
                          <a:sym typeface="Wingdings"/>
                        </a:rPr>
                        <a:t></a:t>
                      </a:r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  <a:sym typeface="Wingdings"/>
                        </a:rPr>
                        <a:t>6</a:t>
                      </a:r>
                      <a:endParaRPr kumimoji="1" lang="en-US" altLang="ja-JP" sz="14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19-20</a:t>
                      </a:r>
                      <a:endParaRPr kumimoji="1" lang="ja-JP" altLang="en-US" sz="1400" dirty="0">
                        <a:solidFill>
                          <a:srgbClr val="BFBFB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Web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Taipei</a:t>
                      </a:r>
                      <a:endParaRPr kumimoji="1" lang="ja-JP" altLang="en-US" sz="1400" dirty="0">
                        <a:solidFill>
                          <a:srgbClr val="BFBFB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Monthly meeting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ILC-PAC (SCRF: R&amp;D report</a:t>
                      </a:r>
                      <a:r>
                        <a:rPr kumimoji="1" lang="en-US" altLang="ja-JP" sz="1400" baseline="0" dirty="0" smtClean="0">
                          <a:solidFill>
                            <a:srgbClr val="BFBFBF"/>
                          </a:solidFill>
                        </a:rPr>
                        <a:t> by R. G. and H.H.; Industrialization by A.Y.)</a:t>
                      </a:r>
                      <a:endParaRPr kumimoji="1" lang="ja-JP" altLang="en-US" sz="1400" dirty="0">
                        <a:solidFill>
                          <a:srgbClr val="BFBFB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June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1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6-8</a:t>
                      </a:r>
                    </a:p>
                    <a:p>
                      <a:r>
                        <a:rPr kumimoji="1" lang="en-US" altLang="ja-JP" sz="1400" dirty="0" smtClean="0"/>
                        <a:t>29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Web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BFBFBF"/>
                          </a:solidFill>
                        </a:rPr>
                        <a:t>DESY</a:t>
                      </a:r>
                    </a:p>
                    <a:p>
                      <a:r>
                        <a:rPr kumimoji="1" lang="en-US" altLang="ja-JP" sz="1400" dirty="0" smtClean="0"/>
                        <a:t>Web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Monthly meeting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FLASH-9mA workshop </a:t>
                      </a:r>
                    </a:p>
                    <a:p>
                      <a:r>
                        <a:rPr kumimoji="1" lang="en-US" altLang="ja-JP" sz="1400" dirty="0" smtClean="0"/>
                        <a:t>Monthly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/>
                        <a:t>meeting</a:t>
                      </a:r>
                      <a:r>
                        <a:rPr kumimoji="1" lang="en-US" altLang="ja-JP" sz="1400" baseline="0" dirty="0" smtClean="0"/>
                        <a:t> (HLRF-KCS discussion) 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July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24</a:t>
                      </a:r>
                    </a:p>
                    <a:p>
                      <a:r>
                        <a:rPr kumimoji="1" lang="en-US" altLang="ja-JP" sz="1400" dirty="0" smtClean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Chicago</a:t>
                      </a:r>
                    </a:p>
                    <a:p>
                      <a:r>
                        <a:rPr kumimoji="1" lang="en-US" altLang="ja-JP" sz="1400" dirty="0" smtClean="0"/>
                        <a:t>Web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C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avity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 industrialization WS</a:t>
                      </a:r>
                      <a:r>
                        <a:rPr kumimoji="1" lang="en-US" altLang="ja-JP" sz="1400" baseline="0" dirty="0" smtClean="0">
                          <a:solidFill>
                            <a:srgbClr val="0000FF"/>
                          </a:solidFill>
                        </a:rPr>
                        <a:t>, </a:t>
                      </a:r>
                      <a:r>
                        <a:rPr kumimoji="1" lang="en-US" altLang="ja-JP" sz="14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1" lang="en-US" altLang="ja-JP" sz="1400" baseline="0" dirty="0" smtClean="0">
                          <a:solidFill>
                            <a:srgbClr val="0000FF"/>
                          </a:solidFill>
                        </a:rPr>
                        <a:t>SRF2011 (25~29)</a:t>
                      </a:r>
                      <a:endParaRPr kumimoji="1" lang="en-US" altLang="ja-JP" sz="14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Monthly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/>
                        <a:t>meeting (Cavity-Integration/</a:t>
                      </a:r>
                      <a:r>
                        <a:rPr kumimoji="1" lang="en-US" altLang="ja-JP" sz="1400" baseline="0" dirty="0" err="1" smtClean="0"/>
                        <a:t>Cryomodule</a:t>
                      </a:r>
                      <a:r>
                        <a:rPr kumimoji="1" lang="en-US" altLang="ja-JP" sz="1400" baseline="0" dirty="0" smtClean="0"/>
                        <a:t>-Assembly)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August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Web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Monthly </a:t>
                      </a:r>
                      <a:r>
                        <a:rPr kumimoji="1" lang="en-US" altLang="ja-JP" sz="1400" dirty="0" smtClean="0"/>
                        <a:t>meeting (Cryogenics)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Sept.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5-9</a:t>
                      </a:r>
                    </a:p>
                    <a:p>
                      <a:r>
                        <a:rPr kumimoji="1" lang="en-US" altLang="ja-JP" sz="1400" dirty="0" smtClean="0"/>
                        <a:t>21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26-30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San Sebastian</a:t>
                      </a:r>
                    </a:p>
                    <a:p>
                      <a:r>
                        <a:rPr kumimoji="1" lang="en-US" altLang="ja-JP" sz="1400" dirty="0" smtClean="0"/>
                        <a:t>Web</a:t>
                      </a:r>
                    </a:p>
                    <a:p>
                      <a:r>
                        <a:rPr kumimoji="1" lang="en-US" altLang="ja-JP" sz="1400" dirty="0" err="1" smtClean="0">
                          <a:solidFill>
                            <a:srgbClr val="0000FF"/>
                          </a:solidFill>
                        </a:rPr>
                        <a:t>Gradana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IPAC-2011</a:t>
                      </a:r>
                    </a:p>
                    <a:p>
                      <a:r>
                        <a:rPr kumimoji="1" lang="en-US" altLang="ja-JP" sz="1400" dirty="0" smtClean="0"/>
                        <a:t>Monthly </a:t>
                      </a:r>
                      <a:r>
                        <a:rPr kumimoji="1" lang="en-US" altLang="ja-JP" sz="1400" dirty="0" smtClean="0"/>
                        <a:t>meeting (ML Integration and LCWS</a:t>
                      </a:r>
                      <a:r>
                        <a:rPr kumimoji="1" lang="en-US" altLang="ja-JP" sz="1400" baseline="0" dirty="0" smtClean="0"/>
                        <a:t> preparation) </a:t>
                      </a:r>
                      <a:endParaRPr kumimoji="1" lang="en-US" altLang="ja-JP" sz="1400" dirty="0" smtClean="0"/>
                    </a:p>
                    <a:p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LCWS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GDE (ILC-CLIC </a:t>
                      </a:r>
                      <a:r>
                        <a:rPr kumimoji="1" lang="en-US" altLang="ja-JP" sz="1400" dirty="0" err="1" smtClean="0">
                          <a:solidFill>
                            <a:srgbClr val="FF0000"/>
                          </a:solidFill>
                        </a:rPr>
                        <a:t>collab</a:t>
                      </a:r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.)</a:t>
                      </a:r>
                      <a:r>
                        <a:rPr kumimoji="1" lang="en-US" altLang="ja-JP" sz="1400" baseline="0" dirty="0" smtClean="0">
                          <a:solidFill>
                            <a:srgbClr val="FF0000"/>
                          </a:solidFill>
                        </a:rPr>
                        <a:t> meeting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Oct.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Monthly meeting</a:t>
                      </a:r>
                    </a:p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Nov.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14-15</a:t>
                      </a:r>
                    </a:p>
                    <a:p>
                      <a:r>
                        <a:rPr kumimoji="1" lang="en-US" altLang="ja-JP" sz="1400" dirty="0" smtClean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Prague</a:t>
                      </a:r>
                    </a:p>
                    <a:p>
                      <a:r>
                        <a:rPr kumimoji="1" lang="en-US" altLang="ja-JP" sz="1400" dirty="0" smtClean="0"/>
                        <a:t>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/>
                        <a:t>UKC-PAC</a:t>
                      </a:r>
                    </a:p>
                    <a:p>
                      <a:r>
                        <a:rPr kumimoji="1" lang="en-US" altLang="ja-JP" sz="1400" baseline="0" dirty="0" smtClean="0"/>
                        <a:t>Monthly meeting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Dec.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5-</a:t>
                      </a:r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8,(8-9)</a:t>
                      </a:r>
                      <a:endParaRPr kumimoji="1" lang="en-US" altLang="ja-JP" sz="14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kumimoji="1" lang="en-US" altLang="ja-JP" sz="1400" dirty="0" smtClean="0"/>
                        <a:t>14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Beijing</a:t>
                      </a:r>
                    </a:p>
                    <a:p>
                      <a:r>
                        <a:rPr kumimoji="1" lang="en-US" altLang="ja-JP" sz="1400" dirty="0" smtClean="0"/>
                        <a:t>Web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0000FF"/>
                          </a:solidFill>
                        </a:rPr>
                        <a:t>TTC </a:t>
                      </a:r>
                      <a:r>
                        <a:rPr kumimoji="1" lang="en-US" altLang="ja-JP" sz="1400" baseline="0" dirty="0" smtClean="0">
                          <a:solidFill>
                            <a:srgbClr val="0000FF"/>
                          </a:solidFill>
                        </a:rPr>
                        <a:t>meeting ( ILC-SCRF meeting)</a:t>
                      </a:r>
                      <a:endParaRPr kumimoji="1" lang="en-US" altLang="ja-JP" sz="1400" baseline="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kumimoji="1" lang="en-US" altLang="ja-JP" sz="1400" baseline="0" dirty="0" smtClean="0"/>
                        <a:t>Monthly meeting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2012, </a:t>
                      </a:r>
                    </a:p>
                    <a:p>
                      <a:r>
                        <a:rPr kumimoji="1" lang="en-US" altLang="ja-JP" sz="1400" dirty="0" smtClean="0"/>
                        <a:t>Jan.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11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19</a:t>
                      </a:r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-20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Web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KEK</a:t>
                      </a:r>
                      <a:endParaRPr kumimoji="1" lang="ja-JP" altLang="en-US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Monthly meeting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rgbClr val="0000FF"/>
                          </a:solidFill>
                        </a:rPr>
                        <a:t>SCRF</a:t>
                      </a:r>
                      <a:r>
                        <a:rPr kumimoji="1" lang="en-US" altLang="ja-JP" sz="14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1" lang="en-US" altLang="ja-JP" sz="1400" baseline="0" dirty="0" smtClean="0">
                          <a:solidFill>
                            <a:srgbClr val="0000FF"/>
                          </a:solidFill>
                        </a:rPr>
                        <a:t>TDR Preparation Review &amp; WS  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Feb.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Web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Monthly meeting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3" name="右矢印 2"/>
          <p:cNvSpPr/>
          <p:nvPr/>
        </p:nvSpPr>
        <p:spPr>
          <a:xfrm>
            <a:off x="830023" y="2160157"/>
            <a:ext cx="440012" cy="220016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Build-to-Print Manufacturing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2331980"/>
            <a:ext cx="8229600" cy="3794183"/>
          </a:xfrm>
        </p:spPr>
        <p:txBody>
          <a:bodyPr/>
          <a:lstStyle/>
          <a:p>
            <a:r>
              <a:rPr lang="en-US" altLang="ja-JP" dirty="0" smtClean="0"/>
              <a:t>To be contracted with </a:t>
            </a:r>
            <a:r>
              <a:rPr lang="en-US" altLang="ja-JP" dirty="0"/>
              <a:t>minimum acceptance criteria such as, </a:t>
            </a:r>
          </a:p>
          <a:p>
            <a:pPr lvl="1"/>
            <a:r>
              <a:rPr lang="en-US" altLang="ja-JP" dirty="0" smtClean="0"/>
              <a:t>dimension </a:t>
            </a:r>
            <a:r>
              <a:rPr lang="en-US" altLang="ja-JP" dirty="0"/>
              <a:t> 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RF </a:t>
            </a:r>
            <a:r>
              <a:rPr lang="en-US" altLang="ja-JP" dirty="0"/>
              <a:t>performance at room temperature,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high</a:t>
            </a:r>
            <a:r>
              <a:rPr lang="en-US" altLang="ja-JP" dirty="0"/>
              <a:t>-pressure code inspection test and report, 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778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Flexible Industrialization Models Required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811448"/>
            <a:ext cx="8229600" cy="4580675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Subcomponents and material </a:t>
            </a:r>
          </a:p>
          <a:p>
            <a:pPr lvl="1"/>
            <a:r>
              <a:rPr lang="en-US" altLang="ja-JP" dirty="0" smtClean="0"/>
              <a:t>may be procured more flexibly according to industrial availability and market/competition</a:t>
            </a:r>
          </a:p>
          <a:p>
            <a:pPr lvl="1"/>
            <a:r>
              <a:rPr lang="en-US" altLang="ja-JP" dirty="0" smtClean="0"/>
              <a:t>Do not need to concern regional balance in manufacturing. </a:t>
            </a:r>
            <a:endParaRPr kumimoji="1" lang="en-US" altLang="ja-JP" dirty="0"/>
          </a:p>
          <a:p>
            <a:r>
              <a:rPr lang="en-US" altLang="ja-JP" dirty="0" smtClean="0"/>
              <a:t>Assembly and integration </a:t>
            </a:r>
          </a:p>
          <a:p>
            <a:pPr lvl="1"/>
            <a:r>
              <a:rPr kumimoji="1" lang="en-US" altLang="ja-JP" dirty="0" err="1" smtClean="0"/>
              <a:t>Cryomodule</a:t>
            </a:r>
            <a:r>
              <a:rPr kumimoji="1" lang="en-US" altLang="ja-JP" dirty="0" smtClean="0"/>
              <a:t> assembly may be an important issue to seek for best efficient work. </a:t>
            </a:r>
          </a:p>
          <a:p>
            <a:pPr lvl="2"/>
            <a:r>
              <a:rPr lang="en-US" altLang="ja-JP" dirty="0" smtClean="0"/>
              <a:t>Need more communication with industry and laboratories</a:t>
            </a:r>
          </a:p>
          <a:p>
            <a:pPr lvl="2"/>
            <a:r>
              <a:rPr lang="en-US" altLang="ja-JP" dirty="0" smtClean="0"/>
              <a:t>A technically corresponding person  from CERN anticipated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46891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An European Industry Response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RI has responded to our ‘Request for Information’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Major response (with no study-contract):</a:t>
            </a:r>
          </a:p>
          <a:p>
            <a:pPr lvl="1"/>
            <a:r>
              <a:rPr lang="en-US" altLang="ja-JP" dirty="0" smtClean="0"/>
              <a:t>Cost saving for 20 % fraction of production within 6 years, as a simple extension of the EXFEL experience</a:t>
            </a:r>
          </a:p>
          <a:p>
            <a:pPr lvl="1"/>
            <a:r>
              <a:rPr kumimoji="1" lang="en-US" altLang="ja-JP" dirty="0" smtClean="0"/>
              <a:t>Full responsibility in manufacturing with no-consortium considered. If necessary,  industrial purchasing </a:t>
            </a:r>
            <a:r>
              <a:rPr lang="en-US" altLang="ja-JP" dirty="0" smtClean="0"/>
              <a:t>shall work well to get specific sub-component, such as tuner, coupler and others 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Specific contract to be required for further industrial study for larger and deeper industrial study.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4843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Possible Actions suggested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Industrial study to be contracted with EU companies</a:t>
            </a:r>
          </a:p>
          <a:p>
            <a:pPr lvl="1"/>
            <a:r>
              <a:rPr kumimoji="1" lang="en-US" altLang="ja-JP" dirty="0" smtClean="0"/>
              <a:t>R.I. , </a:t>
            </a:r>
            <a:r>
              <a:rPr kumimoji="1" lang="en-US" altLang="ja-JP" dirty="0" err="1" smtClean="0"/>
              <a:t>Zanon</a:t>
            </a:r>
            <a:r>
              <a:rPr kumimoji="1" lang="en-US" altLang="ja-JP" dirty="0" smtClean="0"/>
              <a:t>, and/or B. Noel</a:t>
            </a:r>
          </a:p>
          <a:p>
            <a:endParaRPr kumimoji="1" lang="en-US" altLang="ja-JP" dirty="0"/>
          </a:p>
          <a:p>
            <a:r>
              <a:rPr kumimoji="1" lang="en-US" altLang="ja-JP" dirty="0" smtClean="0"/>
              <a:t>Communication with specific </a:t>
            </a:r>
            <a:r>
              <a:rPr kumimoji="1" lang="en-US" altLang="ja-JP" dirty="0" err="1" smtClean="0"/>
              <a:t>companeis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Such as EBW machine, as SST in Germany</a:t>
            </a:r>
            <a:r>
              <a:rPr kumimoji="1" lang="en-US" altLang="ja-JP" dirty="0"/>
              <a:t> </a:t>
            </a:r>
            <a:r>
              <a:rPr kumimoji="1" lang="en-US" altLang="ja-JP" dirty="0" smtClean="0"/>
              <a:t>which recently delivered a machine to KEK, </a:t>
            </a:r>
          </a:p>
          <a:p>
            <a:endParaRPr kumimoji="1" lang="en-US" altLang="ja-JP" dirty="0"/>
          </a:p>
          <a:p>
            <a:r>
              <a:rPr kumimoji="1" lang="en-US" altLang="ja-JP" dirty="0" err="1" smtClean="0"/>
              <a:t>Comunication</a:t>
            </a:r>
            <a:r>
              <a:rPr kumimoji="1" lang="en-US" altLang="ja-JP" dirty="0" smtClean="0"/>
              <a:t> with laboratories</a:t>
            </a:r>
          </a:p>
          <a:p>
            <a:pPr lvl="1"/>
            <a:r>
              <a:rPr kumimoji="1" lang="en-US" altLang="ja-JP" dirty="0" smtClean="0"/>
              <a:t>CERN (?), CEA/</a:t>
            </a:r>
            <a:r>
              <a:rPr kumimoji="1" lang="en-US" altLang="ja-JP" dirty="0" err="1" smtClean="0"/>
              <a:t>Saclay</a:t>
            </a:r>
            <a:r>
              <a:rPr kumimoji="1" lang="en-US" altLang="ja-JP" dirty="0" smtClean="0"/>
              <a:t> (7/1) , and INFN (7/4~5),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SCRF 01-June-2011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23</a:t>
            </a:fld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335613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79405"/>
            <a:ext cx="7086600" cy="377795"/>
          </a:xfrm>
        </p:spPr>
        <p:txBody>
          <a:bodyPr>
            <a:normAutofit fontScale="90000"/>
          </a:bodyPr>
          <a:lstStyle/>
          <a:p>
            <a:r>
              <a:rPr lang="en-US" altLang="ja-JP" sz="3200" b="1" dirty="0" smtClean="0"/>
              <a:t>Visiting Companies in Progress</a:t>
            </a:r>
            <a:endParaRPr lang="ja-JP" altLang="en-US" sz="3200" b="1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556704" y="748475"/>
          <a:ext cx="8229601" cy="547935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97113"/>
                <a:gridCol w="1381476"/>
                <a:gridCol w="1782775"/>
                <a:gridCol w="1998877"/>
                <a:gridCol w="2569360"/>
              </a:tblGrid>
              <a:tr h="38029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Company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Place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Technical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sbject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02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1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2/8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Hitachi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Tokyo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 (JP)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</a:t>
                      </a:r>
                      <a:r>
                        <a:rPr kumimoji="1" lang="en-US" altLang="ja-JP" sz="1600" baseline="0" dirty="0" smtClean="0"/>
                        <a:t>/</a:t>
                      </a:r>
                      <a:r>
                        <a:rPr kumimoji="1" lang="en-US" altLang="ja-JP" sz="1600" baseline="0" dirty="0" err="1" smtClean="0"/>
                        <a:t>Cryomodule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802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2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2/8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Toshiba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Yokohana</a:t>
                      </a:r>
                      <a:r>
                        <a:rPr kumimoji="1" lang="en-US" altLang="ja-JP" sz="1600" dirty="0" smtClean="0"/>
                        <a:t> (JP)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Cavity/</a:t>
                      </a:r>
                      <a:r>
                        <a:rPr kumimoji="1" lang="en-US" altLang="ja-JP" sz="1600" baseline="0" dirty="0" err="1" smtClean="0"/>
                        <a:t>Cryomodule</a:t>
                      </a:r>
                      <a:r>
                        <a:rPr kumimoji="1" lang="en-US" altLang="ja-JP" sz="1600" baseline="0" dirty="0" smtClean="0"/>
                        <a:t>,  SCM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802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3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2/9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MHI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Kobe (JP)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 / </a:t>
                      </a:r>
                      <a:r>
                        <a:rPr kumimoji="1" lang="en-US" altLang="ja-JP" sz="1600" dirty="0" err="1" smtClean="0"/>
                        <a:t>Cryomodule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633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4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2/9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Tokyo </a:t>
                      </a:r>
                      <a:r>
                        <a:rPr kumimoji="1" lang="en-US" altLang="ja-JP" sz="1600" b="1" dirty="0" err="1" smtClean="0">
                          <a:solidFill>
                            <a:srgbClr val="3366FF"/>
                          </a:solidFill>
                        </a:rPr>
                        <a:t>Denkai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Tokyo (JP)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Material</a:t>
                      </a:r>
                      <a:r>
                        <a:rPr kumimoji="1" lang="en-US" altLang="ja-JP" sz="1600" baseline="0" dirty="0" smtClean="0"/>
                        <a:t> (</a:t>
                      </a:r>
                      <a:r>
                        <a:rPr kumimoji="1" lang="en-US" altLang="ja-JP" sz="1600" dirty="0" err="1" smtClean="0"/>
                        <a:t>Nb</a:t>
                      </a:r>
                      <a:r>
                        <a:rPr kumimoji="1" lang="en-US" altLang="ja-JP" sz="1600" dirty="0" smtClean="0"/>
                        <a:t>)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802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5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2/18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baseline="0" dirty="0" smtClean="0">
                          <a:solidFill>
                            <a:srgbClr val="3366FF"/>
                          </a:solidFill>
                        </a:rPr>
                        <a:t>OTIC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NingXia</a:t>
                      </a:r>
                      <a:r>
                        <a:rPr kumimoji="1" lang="en-US" altLang="ja-JP" sz="1600" dirty="0" smtClean="0"/>
                        <a:t> (CN)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Material (</a:t>
                      </a:r>
                      <a:r>
                        <a:rPr kumimoji="1" lang="en-US" altLang="ja-JP" sz="1600" dirty="0" err="1" smtClean="0"/>
                        <a:t>Nb</a:t>
                      </a:r>
                      <a:r>
                        <a:rPr kumimoji="1" lang="en-US" altLang="ja-JP" sz="1600" dirty="0" smtClean="0"/>
                        <a:t>, </a:t>
                      </a:r>
                      <a:r>
                        <a:rPr kumimoji="1" lang="en-US" altLang="ja-JP" sz="1600" dirty="0" err="1" smtClean="0"/>
                        <a:t>NbTi</a:t>
                      </a:r>
                      <a:r>
                        <a:rPr kumimoji="1" lang="en-US" altLang="ja-JP" sz="1600" dirty="0" smtClean="0"/>
                        <a:t>,</a:t>
                      </a:r>
                      <a:r>
                        <a:rPr kumimoji="1" lang="en-US" altLang="ja-JP" sz="1600" baseline="0" dirty="0" smtClean="0"/>
                        <a:t> Ti)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802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6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3/3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err="1" smtClean="0">
                          <a:solidFill>
                            <a:srgbClr val="3366FF"/>
                          </a:solidFill>
                        </a:rPr>
                        <a:t>Zanon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/>
                        <a:t>Via Vicenza (IT)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Cavity/</a:t>
                      </a:r>
                      <a:r>
                        <a:rPr kumimoji="1" lang="en-US" altLang="ja-JP" sz="1600" dirty="0" err="1" smtClean="0"/>
                        <a:t>Cryomodule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802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7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3/4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RI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Koeln</a:t>
                      </a:r>
                      <a:r>
                        <a:rPr kumimoji="1" lang="en-US" altLang="ja-JP" sz="1600" dirty="0" smtClean="0"/>
                        <a:t> (DE)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802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8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3/14, (4/8)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AES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Medford,</a:t>
                      </a:r>
                      <a:r>
                        <a:rPr kumimoji="1" lang="en-US" altLang="ja-JP" sz="1600" baseline="0" dirty="0" smtClean="0"/>
                        <a:t> NY </a:t>
                      </a:r>
                      <a:r>
                        <a:rPr kumimoji="1" lang="en-US" altLang="ja-JP" sz="1600" dirty="0" smtClean="0"/>
                        <a:t>(US)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802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9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3/15,</a:t>
                      </a:r>
                      <a:r>
                        <a:rPr kumimoji="1" lang="en-US" altLang="ja-JP" sz="1600" baseline="0" dirty="0" smtClean="0"/>
                        <a:t> (4/7)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err="1" smtClean="0">
                          <a:solidFill>
                            <a:srgbClr val="3366FF"/>
                          </a:solidFill>
                        </a:rPr>
                        <a:t>Niowave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Lansing, MI (US)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Cavity/</a:t>
                      </a:r>
                      <a:r>
                        <a:rPr kumimoji="1" lang="en-US" altLang="ja-JP" sz="1600" dirty="0" err="1" smtClean="0"/>
                        <a:t>Cryomodule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80295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10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4/6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PAVAC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Vancouver (CA)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633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11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4/25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ATI </a:t>
                      </a:r>
                      <a:r>
                        <a:rPr kumimoji="1" lang="en-US" altLang="ja-JP" sz="1600" b="1" dirty="0" err="1" smtClean="0">
                          <a:solidFill>
                            <a:srgbClr val="3366FF"/>
                          </a:solidFill>
                        </a:rPr>
                        <a:t>Wah</a:t>
                      </a:r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-Chang 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/>
                        <a:t>Albany, OR (US) 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Material (</a:t>
                      </a:r>
                      <a:r>
                        <a:rPr kumimoji="1" lang="en-US" altLang="ja-JP" sz="1600" dirty="0" err="1" smtClean="0"/>
                        <a:t>Nb</a:t>
                      </a:r>
                      <a:r>
                        <a:rPr kumimoji="1" lang="en-US" altLang="ja-JP" sz="1600" baseline="0" dirty="0" smtClean="0"/>
                        <a:t>, </a:t>
                      </a:r>
                      <a:r>
                        <a:rPr kumimoji="1" lang="en-US" altLang="ja-JP" sz="1600" baseline="0" dirty="0" err="1" smtClean="0"/>
                        <a:t>Nb</a:t>
                      </a:r>
                      <a:r>
                        <a:rPr kumimoji="1" lang="en-US" altLang="ja-JP" sz="1600" baseline="0" dirty="0" smtClean="0"/>
                        <a:t>-Ti, Ti)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33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12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4/27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err="1" smtClean="0">
                          <a:solidFill>
                            <a:srgbClr val="3366FF"/>
                          </a:solidFill>
                        </a:rPr>
                        <a:t>Plansee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Ruette</a:t>
                      </a:r>
                      <a:r>
                        <a:rPr kumimoji="1" lang="en-US" altLang="ja-JP" sz="1600" baseline="0" dirty="0" smtClean="0"/>
                        <a:t> (AS)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Material (</a:t>
                      </a:r>
                      <a:r>
                        <a:rPr kumimoji="1" lang="en-US" altLang="ja-JP" sz="1600" dirty="0" err="1" smtClean="0"/>
                        <a:t>Nb</a:t>
                      </a:r>
                      <a:r>
                        <a:rPr kumimoji="1" lang="en-US" altLang="ja-JP" sz="1600" dirty="0" smtClean="0"/>
                        <a:t>, </a:t>
                      </a:r>
                      <a:r>
                        <a:rPr kumimoji="1" lang="en-US" altLang="ja-JP" sz="1600" dirty="0" err="1" smtClean="0"/>
                        <a:t>Nb</a:t>
                      </a:r>
                      <a:r>
                        <a:rPr kumimoji="1" lang="en-US" altLang="ja-JP" sz="1600" dirty="0" smtClean="0"/>
                        <a:t>-Ti, Ti)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263346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13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5/24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SDMS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Sr. Romans</a:t>
                      </a:r>
                      <a:r>
                        <a:rPr kumimoji="1" lang="en-US" altLang="ja-JP" sz="1600" baseline="0" dirty="0" smtClean="0"/>
                        <a:t> (FR)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Cavity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14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7/6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err="1" smtClean="0">
                          <a:solidFill>
                            <a:srgbClr val="3366FF"/>
                          </a:solidFill>
                        </a:rPr>
                        <a:t>Heraeus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Hanau</a:t>
                      </a:r>
                      <a:r>
                        <a:rPr kumimoji="1" lang="en-US" altLang="ja-JP" sz="1600" baseline="0" dirty="0" smtClean="0"/>
                        <a:t> (DE)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Material (</a:t>
                      </a:r>
                      <a:r>
                        <a:rPr kumimoji="1" lang="en-US" altLang="ja-JP" sz="1600" dirty="0" err="1" smtClean="0"/>
                        <a:t>Nb</a:t>
                      </a:r>
                      <a:r>
                        <a:rPr kumimoji="1" lang="en-US" altLang="ja-JP" sz="1600" dirty="0" smtClean="0"/>
                        <a:t>, </a:t>
                      </a:r>
                      <a:r>
                        <a:rPr kumimoji="1" lang="en-US" altLang="ja-JP" sz="1600" dirty="0" err="1" smtClean="0"/>
                        <a:t>Nb</a:t>
                      </a:r>
                      <a:r>
                        <a:rPr kumimoji="1" lang="en-US" altLang="ja-JP" sz="1600" dirty="0" smtClean="0"/>
                        <a:t>-Ti, Ti)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SCRF 01-June-2011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07592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SERF WebEx Meeting</a:t>
            </a:r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24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cxnSp>
        <p:nvCxnSpPr>
          <p:cNvPr id="9" name="直線矢印コネクタ 8"/>
          <p:cNvCxnSpPr/>
          <p:nvPr/>
        </p:nvCxnSpPr>
        <p:spPr bwMode="auto">
          <a:xfrm rot="10800000">
            <a:off x="516465" y="5893653"/>
            <a:ext cx="8405305" cy="1693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6600"/>
            </a:solidFill>
            <a:prstDash val="lg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2111991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RDR to TDR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Re-visit of SCRF in RDR</a:t>
            </a:r>
          </a:p>
          <a:p>
            <a:pPr lvl="1"/>
            <a:r>
              <a:rPr lang="en-US" altLang="ja-JP" dirty="0" smtClean="0"/>
              <a:t>Outline and contents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Plan proposed for SCRF in TDR</a:t>
            </a:r>
          </a:p>
          <a:p>
            <a:pPr lvl="1"/>
            <a:r>
              <a:rPr lang="en-US" altLang="ja-JP" dirty="0" smtClean="0"/>
              <a:t>Chapter 1: TD Phase R&amp;D</a:t>
            </a:r>
          </a:p>
          <a:p>
            <a:pPr lvl="1"/>
            <a:r>
              <a:rPr lang="en-US" altLang="ja-JP" dirty="0" smtClean="0"/>
              <a:t>Chapter 2: RDP Reference Accelerator Design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25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702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Technical Update in ML and SCRF</a:t>
            </a:r>
            <a:br>
              <a:rPr lang="en-US" altLang="ja-JP" dirty="0" smtClean="0"/>
            </a:br>
            <a:r>
              <a:rPr lang="en-US" altLang="ja-JP" dirty="0" smtClean="0"/>
              <a:t>RDR to TDR</a:t>
            </a:r>
            <a:endParaRPr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05708" y="1141664"/>
          <a:ext cx="8229600" cy="5405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9492"/>
                <a:gridCol w="2997200"/>
                <a:gridCol w="340290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Sybhect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RDR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TDR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ML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Twin tunnel</a:t>
                      </a:r>
                    </a:p>
                    <a:p>
                      <a:r>
                        <a:rPr kumimoji="1" lang="en-US" altLang="ja-JP" dirty="0" smtClean="0"/>
                        <a:t>5 Hz operation</a:t>
                      </a:r>
                    </a:p>
                    <a:p>
                      <a:r>
                        <a:rPr kumimoji="1" lang="en-US" altLang="ja-JP" dirty="0" smtClean="0"/>
                        <a:t>31.5 MV/</a:t>
                      </a:r>
                      <a:r>
                        <a:rPr kumimoji="1" lang="en-US" altLang="ja-JP" dirty="0" err="1" smtClean="0"/>
                        <a:t>m</a:t>
                      </a:r>
                      <a:r>
                        <a:rPr kumimoji="1" lang="en-US" altLang="ja-JP" dirty="0" smtClean="0"/>
                        <a:t> (fixed)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Single tunnel</a:t>
                      </a:r>
                    </a:p>
                    <a:p>
                      <a:r>
                        <a:rPr kumimoji="1" lang="en-US" altLang="ja-JP" dirty="0" smtClean="0"/>
                        <a:t>10 Hz –alternate operation</a:t>
                      </a:r>
                    </a:p>
                    <a:p>
                      <a:r>
                        <a:rPr kumimoji="1" lang="en-US" altLang="ja-JP" dirty="0" smtClean="0"/>
                        <a:t>31.5 MV/</a:t>
                      </a:r>
                      <a:r>
                        <a:rPr kumimoji="1" lang="en-US" altLang="ja-JP" dirty="0" err="1" smtClean="0"/>
                        <a:t>m</a:t>
                      </a:r>
                      <a:r>
                        <a:rPr kumimoji="1" lang="en-US" altLang="ja-JP" dirty="0" smtClean="0"/>
                        <a:t> +/-20%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35 MV/</a:t>
                      </a:r>
                      <a:r>
                        <a:rPr kumimoji="1" lang="en-US" altLang="ja-JP" dirty="0" err="1" smtClean="0"/>
                        <a:t>m</a:t>
                      </a:r>
                      <a:r>
                        <a:rPr kumimoji="1" lang="en-US" altLang="ja-JP" dirty="0" smtClean="0"/>
                        <a:t> with yield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80 %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Yield plot evaluation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R&amp;D goal: 35 MV/</a:t>
                      </a:r>
                      <a:r>
                        <a:rPr kumimoji="1" lang="en-US" altLang="ja-JP" dirty="0" err="1" smtClean="0"/>
                        <a:t>m</a:t>
                      </a:r>
                      <a:r>
                        <a:rPr kumimoji="1" lang="en-US" altLang="ja-JP" dirty="0" smtClean="0"/>
                        <a:t> at 90%</a:t>
                      </a:r>
                    </a:p>
                    <a:p>
                      <a:r>
                        <a:rPr kumimoji="1" lang="en-US" altLang="ja-JP" dirty="0" smtClean="0"/>
                        <a:t>Production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:35  +/-20% spread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Cavity</a:t>
                      </a:r>
                      <a:r>
                        <a:rPr kumimoji="1" lang="en-US" altLang="ja-JP" baseline="0" dirty="0" smtClean="0"/>
                        <a:t> Integration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Plug compatible</a:t>
                      </a:r>
                      <a:r>
                        <a:rPr kumimoji="1" lang="en-US" altLang="ja-JP" baseline="0" dirty="0" smtClean="0"/>
                        <a:t> design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Mag. shield</a:t>
                      </a:r>
                      <a:r>
                        <a:rPr kumimoji="1" lang="en-US" altLang="ja-JP" baseline="0" dirty="0" smtClean="0"/>
                        <a:t> inside (proposed) </a:t>
                      </a:r>
                    </a:p>
                    <a:p>
                      <a:r>
                        <a:rPr kumimoji="1" lang="en-US" altLang="ja-JP" baseline="0" dirty="0" smtClean="0"/>
                        <a:t>Industrialization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Cryomodule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w</a:t>
                      </a:r>
                      <a:r>
                        <a:rPr kumimoji="1" lang="en-US" altLang="ja-JP" dirty="0" smtClean="0"/>
                        <a:t>/ 5 K shield </a:t>
                      </a:r>
                    </a:p>
                    <a:p>
                      <a:r>
                        <a:rPr kumimoji="1" lang="en-US" altLang="ja-JP" dirty="0" err="1" smtClean="0"/>
                        <a:t>Quadrupole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w</a:t>
                      </a:r>
                      <a:r>
                        <a:rPr kumimoji="1" lang="en-US" altLang="ja-JP" baseline="0" dirty="0" smtClean="0"/>
                        <a:t>/ </a:t>
                      </a:r>
                      <a:r>
                        <a:rPr kumimoji="1" lang="en-US" altLang="ja-JP" baseline="0" dirty="0" err="1" smtClean="0"/>
                        <a:t>LHe</a:t>
                      </a:r>
                      <a:r>
                        <a:rPr kumimoji="1" lang="en-US" altLang="ja-JP" baseline="0" dirty="0" smtClean="0"/>
                        <a:t> cooling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w/o</a:t>
                      </a:r>
                      <a:r>
                        <a:rPr kumimoji="1" lang="en-US" altLang="ja-JP" baseline="0" dirty="0" smtClean="0"/>
                        <a:t> 5 K bottom-shield (proposed)</a:t>
                      </a:r>
                    </a:p>
                    <a:p>
                      <a:r>
                        <a:rPr kumimoji="1" lang="en-US" altLang="ja-JP" baseline="0" dirty="0" smtClean="0"/>
                        <a:t>Conduction-cooled magnet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Cryogenics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HLRF / LLRF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RDR/RF-unit configuration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KCS</a:t>
                      </a:r>
                      <a:r>
                        <a:rPr kumimoji="1" lang="en-US" altLang="ja-JP" baseline="0" dirty="0" smtClean="0"/>
                        <a:t> or </a:t>
                      </a:r>
                      <a:r>
                        <a:rPr kumimoji="1" lang="en-US" altLang="ja-JP" dirty="0" smtClean="0"/>
                        <a:t>DRFS configuration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r>
                        <a:rPr kumimoji="1" lang="en-US" altLang="ja-JP" baseline="0" dirty="0" smtClean="0"/>
                        <a:t>RDR RF Backup option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 </a:t>
                      </a:r>
                      <a:r>
                        <a:rPr kumimoji="1" lang="en-US" altLang="ja-JP" dirty="0" err="1" smtClean="0"/>
                        <a:t>TeV</a:t>
                      </a:r>
                      <a:r>
                        <a:rPr kumimoji="1" lang="en-US" altLang="ja-JP" dirty="0" smtClean="0"/>
                        <a:t> path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Alternate shape (LL) </a:t>
                      </a:r>
                    </a:p>
                    <a:p>
                      <a:r>
                        <a:rPr kumimoji="1" lang="en-US" altLang="ja-JP" dirty="0" smtClean="0"/>
                        <a:t>Hydro-forming, Large-grain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26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979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Main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and SCRF in RDR  </a:t>
            </a:r>
            <a:endParaRPr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526784" y="869754"/>
          <a:ext cx="7886564" cy="5679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27"/>
                <a:gridCol w="554293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Chapter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Contents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</a:t>
                      </a:r>
                      <a:r>
                        <a:rPr kumimoji="1" lang="en-US" altLang="ja-JP" baseline="0" dirty="0" smtClean="0"/>
                        <a:t> Overview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1,1  Introduction</a:t>
                      </a:r>
                    </a:p>
                    <a:p>
                      <a:r>
                        <a:rPr kumimoji="1" lang="en-US" altLang="ja-JP" dirty="0" smtClean="0"/>
                        <a:t>1.2  Superconducting RF   (3 pages)</a:t>
                      </a:r>
                    </a:p>
                    <a:p>
                      <a:r>
                        <a:rPr kumimoji="1" lang="en-US" altLang="ja-JP" dirty="0" smtClean="0"/>
                        <a:t>1.3  The ILC baseline</a:t>
                      </a:r>
                      <a:r>
                        <a:rPr kumimoji="1" lang="en-US" altLang="ja-JP" baseline="0" dirty="0" smtClean="0"/>
                        <a:t> design  </a:t>
                      </a:r>
                    </a:p>
                    <a:p>
                      <a:r>
                        <a:rPr kumimoji="1" lang="en-US" altLang="ja-JP" baseline="0" dirty="0" smtClean="0"/>
                        <a:t>  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1.3.6  Main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Linac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 (3 pages)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 Acc. Description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2.6  Main </a:t>
                      </a:r>
                      <a:r>
                        <a:rPr kumimoji="1" lang="en-US" altLang="ja-JP" dirty="0" err="1" smtClean="0"/>
                        <a:t>Linac</a:t>
                      </a:r>
                      <a:r>
                        <a:rPr kumimoji="1" lang="en-US" altLang="ja-JP" dirty="0" smtClean="0"/>
                        <a:t>  (10 pages)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   2.6.1  Overview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   2.6.2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 Beam parameters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  2.6.3  System description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  2.6.4  Accelerator physics issue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  2.6.5  Accelerator components 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 Technical Systems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3.4  Klystrons  (4)</a:t>
                      </a:r>
                    </a:p>
                    <a:p>
                      <a:r>
                        <a:rPr kumimoji="1" lang="en-US" altLang="ja-JP" dirty="0" smtClean="0"/>
                        <a:t>3.5  RF distribution  (4)</a:t>
                      </a:r>
                    </a:p>
                    <a:p>
                      <a:r>
                        <a:rPr kumimoji="1" lang="en-US" altLang="ja-JP" dirty="0" smtClean="0"/>
                        <a:t>3.6</a:t>
                      </a:r>
                      <a:r>
                        <a:rPr kumimoji="1" lang="en-US" altLang="ja-JP" baseline="0" dirty="0" smtClean="0"/>
                        <a:t>  Cavities (8)</a:t>
                      </a:r>
                    </a:p>
                    <a:p>
                      <a:r>
                        <a:rPr kumimoji="1" lang="en-US" altLang="ja-JP" baseline="0" dirty="0" smtClean="0"/>
                        <a:t>3.7  </a:t>
                      </a:r>
                      <a:r>
                        <a:rPr kumimoji="1" lang="en-US" altLang="ja-JP" baseline="0" dirty="0" err="1" smtClean="0"/>
                        <a:t>Cryomodules</a:t>
                      </a:r>
                      <a:r>
                        <a:rPr kumimoji="1" lang="en-US" altLang="ja-JP" baseline="0" dirty="0" smtClean="0"/>
                        <a:t>  (5)</a:t>
                      </a:r>
                    </a:p>
                    <a:p>
                      <a:r>
                        <a:rPr kumimoji="1" lang="en-US" altLang="ja-JP" baseline="0" dirty="0" smtClean="0"/>
                        <a:t>3.8  Cryogenic systems (7)</a:t>
                      </a:r>
                    </a:p>
                    <a:p>
                      <a:r>
                        <a:rPr kumimoji="1" lang="en-US" altLang="ja-JP" baseline="0" dirty="0" smtClean="0"/>
                        <a:t>3.9  Low level RF controls (7) </a:t>
                      </a:r>
                    </a:p>
                    <a:p>
                      <a:r>
                        <a:rPr kumimoji="1" lang="en-US" altLang="ja-JP" baseline="0" dirty="0" smtClean="0"/>
                        <a:t>2.10  Instrumentation (9)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 CF</a:t>
                      </a:r>
                      <a:r>
                        <a:rPr kumimoji="1" lang="en-US" altLang="ja-JP" baseline="0" dirty="0" smtClean="0"/>
                        <a:t> &amp;  </a:t>
                      </a:r>
                      <a:r>
                        <a:rPr kumimoji="1" lang="en-US" altLang="ja-JP" baseline="0" dirty="0" err="1" smtClean="0"/>
                        <a:t>Siting</a:t>
                      </a:r>
                      <a:r>
                        <a:rPr kumimoji="1" lang="en-US" altLang="ja-JP" baseline="0" dirty="0" smtClean="0"/>
                        <a:t>  …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27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1. Overviews</a:t>
            </a:r>
            <a:endParaRPr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1" cy="311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318"/>
                <a:gridCol w="1844022"/>
                <a:gridCol w="4494261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1.2 </a:t>
                      </a:r>
                    </a:p>
                    <a:p>
                      <a:r>
                        <a:rPr kumimoji="1" lang="en-US" altLang="ja-JP" dirty="0" smtClean="0"/>
                        <a:t>SCRF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Cavity and </a:t>
                      </a:r>
                      <a:r>
                        <a:rPr kumimoji="1" lang="en-US" altLang="ja-JP" dirty="0" err="1" smtClean="0"/>
                        <a:t>cryomodule</a:t>
                      </a:r>
                      <a:r>
                        <a:rPr kumimoji="1" lang="en-US" altLang="ja-JP" dirty="0" smtClean="0"/>
                        <a:t> outlook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Cavity gradient (Q </a:t>
                      </a:r>
                      <a:r>
                        <a:rPr kumimoji="1" lang="en-US" altLang="ja-JP" dirty="0" err="1" smtClean="0"/>
                        <a:t>vs</a:t>
                      </a:r>
                      <a:r>
                        <a:rPr kumimoji="1" lang="en-US" altLang="ja-JP" dirty="0" smtClean="0"/>
                        <a:t> G) status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Cavity assembly and preparation process </a:t>
                      </a:r>
                    </a:p>
                    <a:p>
                      <a:pPr>
                        <a:buFontTx/>
                        <a:buChar char="-"/>
                      </a:pP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1.3 </a:t>
                      </a:r>
                    </a:p>
                    <a:p>
                      <a:r>
                        <a:rPr kumimoji="1" lang="en-US" altLang="ja-JP" dirty="0" smtClean="0"/>
                        <a:t>ILC Baseline design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1.3.6 </a:t>
                      </a:r>
                    </a:p>
                    <a:p>
                      <a:r>
                        <a:rPr kumimoji="1" lang="en-US" altLang="ja-JP" dirty="0" smtClean="0"/>
                        <a:t>Main </a:t>
                      </a:r>
                      <a:r>
                        <a:rPr kumimoji="1" lang="en-US" altLang="ja-JP" dirty="0" err="1" smtClean="0"/>
                        <a:t>Linac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 Functional requirements</a:t>
                      </a:r>
                    </a:p>
                    <a:p>
                      <a:r>
                        <a:rPr kumimoji="1" lang="en-US" altLang="ja-JP" dirty="0" smtClean="0"/>
                        <a:t>- System</a:t>
                      </a:r>
                      <a:r>
                        <a:rPr kumimoji="1" lang="en-US" altLang="ja-JP" baseline="0" dirty="0" smtClean="0"/>
                        <a:t> description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Challenges</a:t>
                      </a:r>
                    </a:p>
                    <a:p>
                      <a:pPr>
                        <a:buFontTx/>
                        <a:buChar char="-"/>
                      </a:pP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28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 Accelerator Descriptions</a:t>
            </a:r>
            <a:endParaRPr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75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976"/>
                <a:gridCol w="2800825"/>
                <a:gridCol w="3815799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2.6</a:t>
                      </a:r>
                      <a:r>
                        <a:rPr kumimoji="1" lang="en-US" altLang="ja-JP" baseline="0" dirty="0" smtClean="0"/>
                        <a:t> Main </a:t>
                      </a:r>
                      <a:r>
                        <a:rPr kumimoji="1" lang="en-US" altLang="ja-JP" baseline="0" dirty="0" err="1" smtClean="0"/>
                        <a:t>Linac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 Overview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 Beam parameters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</a:t>
                      </a:r>
                      <a:r>
                        <a:rPr kumimoji="1" lang="en-US" altLang="ja-JP" baseline="0" dirty="0" smtClean="0"/>
                        <a:t>Nominal beam parameters (table)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 System description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RF unit (RF unit figure/table, </a:t>
                      </a:r>
                      <a:r>
                        <a:rPr kumimoji="1" lang="en-US" altLang="ja-JP" dirty="0" err="1" smtClean="0"/>
                        <a:t>Cryomodule</a:t>
                      </a:r>
                      <a:r>
                        <a:rPr kumimoji="1" lang="en-US" altLang="ja-JP" dirty="0" smtClean="0"/>
                        <a:t> cross </a:t>
                      </a:r>
                      <a:r>
                        <a:rPr kumimoji="1" lang="en-US" altLang="ja-JP" dirty="0" err="1" smtClean="0"/>
                        <a:t>s</a:t>
                      </a:r>
                      <a:r>
                        <a:rPr kumimoji="1" lang="en-US" altLang="ja-JP" dirty="0" smtClean="0"/>
                        <a:t>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err="1" smtClean="0"/>
                        <a:t>Linac</a:t>
                      </a:r>
                      <a:r>
                        <a:rPr kumimoji="1" lang="en-US" altLang="ja-JP" baseline="0" dirty="0" smtClean="0"/>
                        <a:t> layout</a:t>
                      </a:r>
                    </a:p>
                    <a:p>
                      <a:pPr>
                        <a:buFontTx/>
                        <a:buChar char="-"/>
                      </a:pP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 Accelerator physics issue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Optics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Beam dynamics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Operation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 Accelerator components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Cavities</a:t>
                      </a:r>
                      <a:r>
                        <a:rPr kumimoji="1" lang="en-US" altLang="ja-JP" baseline="0" dirty="0" smtClean="0"/>
                        <a:t> and </a:t>
                      </a:r>
                      <a:r>
                        <a:rPr kumimoji="1" lang="en-US" altLang="ja-JP" baseline="0" dirty="0" err="1" smtClean="0"/>
                        <a:t>Cryomodule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Quad package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Vacuum system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err="1" smtClean="0"/>
                        <a:t>Beamline</a:t>
                      </a:r>
                      <a:r>
                        <a:rPr kumimoji="1" lang="en-US" altLang="ja-JP" baseline="0" dirty="0" smtClean="0"/>
                        <a:t> components  (table)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29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25403"/>
            <a:ext cx="7086600" cy="914400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The 2</a:t>
            </a:r>
            <a:r>
              <a:rPr lang="en-US" altLang="ja-JP" b="1" baseline="30000" dirty="0" smtClean="0"/>
              <a:t>nd</a:t>
            </a:r>
            <a:r>
              <a:rPr lang="en-US" altLang="ja-JP" b="1" dirty="0" smtClean="0"/>
              <a:t> workshop on SCRF </a:t>
            </a:r>
            <a:r>
              <a:rPr lang="en-US" altLang="ja-JP" sz="3111" b="1" dirty="0" smtClean="0"/>
              <a:t>Technology</a:t>
            </a:r>
            <a:r>
              <a:rPr lang="en-US" altLang="ja-JP" sz="2667" b="1" dirty="0" smtClean="0"/>
              <a:t> and  Industrialization for the ILC </a:t>
            </a:r>
            <a:endParaRPr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31800" y="1219202"/>
            <a:ext cx="8229600" cy="4902198"/>
          </a:xfrm>
          <a:ln>
            <a:solidFill>
              <a:srgbClr val="0000FF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ja-JP" dirty="0" smtClean="0"/>
              <a:t>as a satellite meeting of SRF 2011</a:t>
            </a:r>
          </a:p>
          <a:p>
            <a:r>
              <a:rPr lang="en-US" altLang="ja-JP" dirty="0" smtClean="0"/>
              <a:t>Date: 	July 24, </a:t>
            </a:r>
            <a:r>
              <a:rPr lang="en-US" altLang="ja-JP" dirty="0" smtClean="0"/>
              <a:t>2011, (8:30 ~ 16:00)</a:t>
            </a:r>
            <a:endParaRPr lang="en-US" altLang="ja-JP" dirty="0" smtClean="0"/>
          </a:p>
          <a:p>
            <a:r>
              <a:rPr lang="en-US" altLang="ja-JP" dirty="0" smtClean="0"/>
              <a:t>Place: 	Chicago </a:t>
            </a:r>
          </a:p>
          <a:p>
            <a:r>
              <a:rPr lang="en-US" altLang="ja-JP" dirty="0" smtClean="0"/>
              <a:t>Agenda: </a:t>
            </a:r>
          </a:p>
          <a:p>
            <a:pPr lvl="1"/>
            <a:r>
              <a:rPr lang="en-US" altLang="ja-JP" dirty="0" smtClean="0"/>
              <a:t>Introduction </a:t>
            </a:r>
          </a:p>
          <a:p>
            <a:pPr lvl="1"/>
            <a:r>
              <a:rPr lang="en-US" altLang="ja-JP" dirty="0" smtClean="0"/>
              <a:t>Reports from SCRF cavity/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industry</a:t>
            </a:r>
          </a:p>
          <a:p>
            <a:pPr lvl="1"/>
            <a:r>
              <a:rPr lang="en-US" altLang="ja-JP" dirty="0" smtClean="0"/>
              <a:t>Reports from SC material vendor</a:t>
            </a:r>
          </a:p>
          <a:p>
            <a:pPr lvl="1"/>
            <a:r>
              <a:rPr lang="en-US" altLang="ja-JP" dirty="0" smtClean="0"/>
              <a:t>Comments from Regional Hub-laboratory </a:t>
            </a:r>
          </a:p>
          <a:p>
            <a:pPr lvl="1"/>
            <a:r>
              <a:rPr lang="en-US" altLang="ja-JP" dirty="0" smtClean="0"/>
              <a:t>Discussions on the ILC SCRF industrialization model</a:t>
            </a:r>
          </a:p>
          <a:p>
            <a:r>
              <a:rPr lang="en-US" altLang="ja-JP" dirty="0" smtClean="0"/>
              <a:t>Note:</a:t>
            </a:r>
          </a:p>
          <a:p>
            <a:pPr lvl="1"/>
            <a:r>
              <a:rPr lang="en-US" altLang="ja-JP" dirty="0" smtClean="0"/>
              <a:t>Open for everybody, </a:t>
            </a:r>
          </a:p>
          <a:p>
            <a:pPr lvl="1"/>
            <a:r>
              <a:rPr lang="en-US" altLang="ja-JP" dirty="0" smtClean="0"/>
              <a:t>Industrial participation anticipated 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SCRF 01-June-2011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028703"/>
            <a:ext cx="2976327" cy="167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0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9349"/>
          </a:xfrm>
        </p:spPr>
        <p:txBody>
          <a:bodyPr/>
          <a:lstStyle/>
          <a:p>
            <a:r>
              <a:rPr lang="en-US" altLang="ja-JP" dirty="0" smtClean="0"/>
              <a:t>3. Technical Systems (3.4,  3.5)</a:t>
            </a:r>
            <a:endParaRPr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57200" y="1201275"/>
          <a:ext cx="82296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0202"/>
                <a:gridCol w="2608894"/>
                <a:gridCol w="352050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3.4 Klystrons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kumimoji="1" lang="en-US" altLang="ja-JP" dirty="0" smtClean="0"/>
                        <a:t>Overview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 Technical description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L-band klystron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Damping ring klystron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 Technical issue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L-band klystrons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 Cost estimation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 Components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(1.3</a:t>
                      </a:r>
                      <a:r>
                        <a:rPr kumimoji="1" lang="en-US" altLang="ja-JP" baseline="0" dirty="0" smtClean="0"/>
                        <a:t> GHz, 650 MHz klystron table)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3.5 RF Distribution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 Overview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 Technical description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RF unit diagram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Wave guide circuit configuration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 Technical Issues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Wave </a:t>
                      </a:r>
                      <a:r>
                        <a:rPr kumimoji="1" lang="en-US" altLang="ja-JP" dirty="0" err="1" smtClean="0"/>
                        <a:t>gude</a:t>
                      </a:r>
                      <a:endParaRPr kumimoji="1" lang="en-US" altLang="ja-JP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Tap-offs</a:t>
                      </a:r>
                      <a:r>
                        <a:rPr kumimoji="1" lang="en-US" altLang="ja-JP" baseline="0" dirty="0" smtClean="0"/>
                        <a:t>, </a:t>
                      </a:r>
                      <a:r>
                        <a:rPr kumimoji="1" lang="en-US" altLang="ja-JP" baseline="0" dirty="0" err="1" smtClean="0"/>
                        <a:t>curculators</a:t>
                      </a:r>
                      <a:r>
                        <a:rPr kumimoji="1" lang="en-US" altLang="ja-JP" baseline="0" dirty="0" smtClean="0"/>
                        <a:t>, and tuners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 Cost estimation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 Components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 Components table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30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37350"/>
            <a:ext cx="8229600" cy="652061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3. Technical Systems (3.6,  3.7)</a:t>
            </a:r>
            <a:endParaRPr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85560" y="875216"/>
          <a:ext cx="8686800" cy="5796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417"/>
                <a:gridCol w="2518306"/>
                <a:gridCol w="4332077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3.6 Cavities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 Overview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 Technical description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Cavity design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Cavity fabrication  (design parameters)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Cavity processing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Peripheral components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Cavity performance requirements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Alternative cavity designs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3.7 </a:t>
                      </a:r>
                      <a:r>
                        <a:rPr kumimoji="1" lang="en-US" altLang="ja-JP" dirty="0" err="1" smtClean="0"/>
                        <a:t>Cryomodules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 Overview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 Technical description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 Cross section figure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 Technical issues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The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cryomodule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/>
                        <a:t>    -- </a:t>
                      </a:r>
                      <a:r>
                        <a:rPr kumimoji="1" lang="en-US" altLang="ja-JP" baseline="0" dirty="0" err="1" smtClean="0"/>
                        <a:t>structual</a:t>
                      </a:r>
                      <a:r>
                        <a:rPr kumimoji="1" lang="en-US" altLang="ja-JP" baseline="0" dirty="0" smtClean="0"/>
                        <a:t> description, heat-load table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err="1" smtClean="0"/>
                        <a:t>Quadrupole</a:t>
                      </a:r>
                      <a:r>
                        <a:rPr kumimoji="1" lang="en-US" altLang="ja-JP" baseline="0" dirty="0" smtClean="0"/>
                        <a:t>/corrector/BPM package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Damping ring and beam delivery </a:t>
                      </a:r>
                      <a:r>
                        <a:rPr kumimoji="1" lang="en-US" altLang="ja-JP" baseline="0" dirty="0" err="1" smtClean="0"/>
                        <a:t>CMs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Shipping of </a:t>
                      </a:r>
                      <a:r>
                        <a:rPr kumimoji="1" lang="en-US" altLang="ja-JP" baseline="0" dirty="0" err="1" smtClean="0"/>
                        <a:t>cryomodule</a:t>
                      </a:r>
                      <a:endParaRPr kumimoji="1" lang="en-US" altLang="ja-JP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 Cost </a:t>
                      </a:r>
                      <a:r>
                        <a:rPr kumimoji="1" lang="en-US" altLang="ja-JP" dirty="0" err="1" smtClean="0"/>
                        <a:t>estimateion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 Table of CM types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31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3. Technical Systems (3.8)</a:t>
            </a:r>
            <a:endParaRPr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6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986"/>
                <a:gridCol w="1956670"/>
                <a:gridCol w="388094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3.8 Cryogenics Systems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 Overview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-overall</a:t>
                      </a:r>
                      <a:r>
                        <a:rPr kumimoji="1" lang="en-US" altLang="ja-JP" baseline="0" dirty="0" smtClean="0"/>
                        <a:t> cryogenics layout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 Technical Issues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Cryogenic system definition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Cryogenic cooling scheme for ML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/>
                        <a:t>   -- Cooling scheme of a </a:t>
                      </a:r>
                      <a:r>
                        <a:rPr kumimoji="1" lang="en-US" altLang="ja-JP" baseline="0" dirty="0" err="1" smtClean="0"/>
                        <a:t>cryo</a:t>
                      </a:r>
                      <a:r>
                        <a:rPr kumimoji="1" lang="en-US" altLang="ja-JP" baseline="0" dirty="0" smtClean="0"/>
                        <a:t>-string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/>
                        <a:t>   -- Length and </a:t>
                      </a:r>
                      <a:r>
                        <a:rPr kumimoji="1" lang="en-US" altLang="ja-JP" baseline="0" dirty="0" err="1" smtClean="0"/>
                        <a:t>ypical</a:t>
                      </a:r>
                      <a:r>
                        <a:rPr kumimoji="1" lang="en-US" altLang="ja-JP" baseline="0" dirty="0" smtClean="0"/>
                        <a:t> arrangement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/>
                        <a:t>   -- Two-phase helium flow </a:t>
                      </a:r>
                      <a:r>
                        <a:rPr kumimoji="1" lang="en-US" altLang="ja-JP" baseline="0" dirty="0" err="1" smtClean="0"/>
                        <a:t>w</a:t>
                      </a:r>
                      <a:r>
                        <a:rPr kumimoji="1" lang="en-US" altLang="ja-JP" baseline="0" dirty="0" smtClean="0"/>
                        <a:t>/ slope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/>
                        <a:t>- </a:t>
                      </a:r>
                      <a:r>
                        <a:rPr kumimoji="1" lang="en-US" altLang="ja-JP" baseline="0" dirty="0" err="1" smtClean="0"/>
                        <a:t>LHe</a:t>
                      </a:r>
                      <a:r>
                        <a:rPr kumimoji="1" lang="en-US" altLang="ja-JP" baseline="0" dirty="0" smtClean="0"/>
                        <a:t> management in 1.3 GHz modules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Sources, DR, BDS system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Heat load and cryogenic plan power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/>
                        <a:t>  -- ML heat load and </a:t>
                      </a:r>
                      <a:r>
                        <a:rPr kumimoji="1" lang="en-US" altLang="ja-JP" baseline="0" dirty="0" err="1" smtClean="0"/>
                        <a:t>cryo</a:t>
                      </a:r>
                      <a:r>
                        <a:rPr kumimoji="1" lang="en-US" altLang="ja-JP" baseline="0" dirty="0" smtClean="0"/>
                        <a:t>-plant size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/>
                        <a:t>  -- DR cryogenics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/>
                        <a:t>  -- ILC cryogenic plant size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baseline="0" dirty="0" smtClean="0"/>
                        <a:t>- He inventory (relative He-mass chart)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 Cost estimation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32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05994"/>
            <a:ext cx="8229600" cy="463289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3. Technical Systems (3.9,  3.10)</a:t>
            </a:r>
            <a:endParaRPr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457200" y="806572"/>
          <a:ext cx="8229600" cy="6156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5435"/>
                <a:gridCol w="2488747"/>
                <a:gridCol w="4035418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3.9 LLRF</a:t>
                      </a:r>
                      <a:r>
                        <a:rPr kumimoji="1" lang="en-US" altLang="ja-JP" baseline="0" dirty="0" smtClean="0"/>
                        <a:t> Control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 0verview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2, Technical Description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 Tolerance of phase &amp; amplitude control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 Technical Issues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err="1" smtClean="0"/>
                        <a:t>Harware</a:t>
                      </a:r>
                      <a:r>
                        <a:rPr kumimoji="1" lang="en-US" altLang="ja-JP" dirty="0" smtClean="0"/>
                        <a:t> architecture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Digital technologies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err="1" smtClean="0"/>
                        <a:t>Sofware</a:t>
                      </a:r>
                      <a:r>
                        <a:rPr kumimoji="1" lang="en-US" altLang="ja-JP" dirty="0" smtClean="0"/>
                        <a:t> architecture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 Components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3.10 </a:t>
                      </a:r>
                      <a:r>
                        <a:rPr kumimoji="1" lang="en-US" altLang="ja-JP" dirty="0" err="1" smtClean="0"/>
                        <a:t>Instrum</a:t>
                      </a:r>
                      <a:r>
                        <a:rPr kumimoji="1" lang="en-US" altLang="ja-JP" dirty="0" smtClean="0"/>
                        <a:t>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 Overview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 Technical description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Beam position monitor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Beam profile monitors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Beam current monitors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Beam phase monitors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Beam loss monitors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Beam feedback</a:t>
                      </a:r>
                      <a:r>
                        <a:rPr kumimoji="1" lang="en-US" altLang="ja-JP" baseline="0" dirty="0" smtClean="0"/>
                        <a:t> systems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 Technical issues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Feedback </a:t>
                      </a:r>
                      <a:r>
                        <a:rPr kumimoji="1" lang="en-US" altLang="ja-JP" dirty="0" err="1" smtClean="0"/>
                        <a:t>harware</a:t>
                      </a:r>
                      <a:endParaRPr kumimoji="1" lang="en-US" altLang="ja-JP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Layout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 Cost est. methodology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 Table of</a:t>
                      </a:r>
                      <a:r>
                        <a:rPr kumimoji="1" lang="en-US" altLang="ja-JP" baseline="0" dirty="0" smtClean="0"/>
                        <a:t> components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33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TDR Part 1: RD Phase R&amp;D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Focus on </a:t>
            </a:r>
            <a:r>
              <a:rPr lang="en-US" altLang="ja-JP" dirty="0" smtClean="0"/>
              <a:t>TD Phase R&amp;D (progress)</a:t>
            </a:r>
          </a:p>
          <a:p>
            <a:pPr lvl="1"/>
            <a:r>
              <a:rPr lang="en-US" altLang="ja-JP" dirty="0" smtClean="0"/>
              <a:t>An extension/update of Int. Report (IR), but more conclusive </a:t>
            </a:r>
          </a:p>
          <a:p>
            <a:pPr lvl="1"/>
            <a:r>
              <a:rPr lang="en-US" altLang="ja-JP" dirty="0" smtClean="0"/>
              <a:t>The basis of the technical decisions of the design baseline described in  Chapter 2</a:t>
            </a:r>
          </a:p>
          <a:p>
            <a:pPr lvl="2"/>
            <a:r>
              <a:rPr lang="en-US" altLang="ja-JP" dirty="0" smtClean="0"/>
              <a:t>Introduction/Overview</a:t>
            </a:r>
          </a:p>
          <a:p>
            <a:pPr lvl="2"/>
            <a:r>
              <a:rPr lang="en-US" altLang="ja-JP" b="1" dirty="0" smtClean="0">
                <a:solidFill>
                  <a:srgbClr val="3366FF"/>
                </a:solidFill>
              </a:rPr>
              <a:t>SCRF technology </a:t>
            </a:r>
          </a:p>
          <a:p>
            <a:pPr lvl="2"/>
            <a:r>
              <a:rPr lang="en-US" altLang="ja-JP" dirty="0" smtClean="0"/>
              <a:t>Accelerator systems (CESR-TA, ATF) </a:t>
            </a:r>
          </a:p>
          <a:p>
            <a:pPr lvl="2"/>
            <a:r>
              <a:rPr lang="en-US" altLang="ja-JP" dirty="0" smtClean="0"/>
              <a:t>Concluding (or </a:t>
            </a:r>
            <a:r>
              <a:rPr lang="en-US" altLang="ja-JP" dirty="0" err="1" smtClean="0"/>
              <a:t>scummary</a:t>
            </a:r>
            <a:r>
              <a:rPr lang="en-US" altLang="ja-JP" dirty="0" smtClean="0"/>
              <a:t>)</a:t>
            </a:r>
          </a:p>
          <a:p>
            <a:pPr lvl="2"/>
            <a:r>
              <a:rPr lang="en-US" altLang="ja-JP" dirty="0" smtClean="0"/>
              <a:t>  </a:t>
            </a:r>
          </a:p>
          <a:p>
            <a:pPr lvl="1"/>
            <a:r>
              <a:rPr lang="en-US" altLang="ja-JP" b="1" dirty="0" smtClean="0">
                <a:solidFill>
                  <a:srgbClr val="3366FF"/>
                </a:solidFill>
              </a:rPr>
              <a:t>SCRF Technology </a:t>
            </a:r>
          </a:p>
          <a:p>
            <a:pPr lvl="2"/>
            <a:r>
              <a:rPr lang="en-US" altLang="ja-JP" dirty="0" smtClean="0"/>
              <a:t>Cavity gradient (R. </a:t>
            </a:r>
            <a:r>
              <a:rPr lang="en-US" altLang="ja-JP" dirty="0" err="1" smtClean="0"/>
              <a:t>Geng</a:t>
            </a:r>
            <a:r>
              <a:rPr lang="en-US" altLang="ja-JP" dirty="0" smtClean="0"/>
              <a:t>)</a:t>
            </a:r>
          </a:p>
          <a:p>
            <a:pPr lvl="2"/>
            <a:r>
              <a:rPr lang="en-US" altLang="ja-JP" dirty="0" smtClean="0"/>
              <a:t>Cavity integration (H. </a:t>
            </a:r>
            <a:r>
              <a:rPr lang="en-US" altLang="ja-JP" dirty="0" err="1" smtClean="0"/>
              <a:t>Hayano</a:t>
            </a:r>
            <a:r>
              <a:rPr lang="en-US" altLang="ja-JP" dirty="0" smtClean="0"/>
              <a:t>)</a:t>
            </a:r>
          </a:p>
          <a:p>
            <a:pPr lvl="2"/>
            <a:r>
              <a:rPr lang="en-US" altLang="ja-JP" dirty="0" smtClean="0"/>
              <a:t>Cavity-String/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 integration </a:t>
            </a:r>
          </a:p>
          <a:p>
            <a:pPr lvl="3"/>
            <a:r>
              <a:rPr lang="en-US" altLang="ja-JP" dirty="0" smtClean="0"/>
              <a:t>&gt;&gt; S1 Global, NML,    (H. </a:t>
            </a:r>
            <a:r>
              <a:rPr lang="en-US" altLang="ja-JP" dirty="0" err="1" smtClean="0"/>
              <a:t>Hayano/E.Kako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somone(FNAL</a:t>
            </a:r>
            <a:r>
              <a:rPr lang="en-US" altLang="ja-JP" dirty="0" smtClean="0"/>
              <a:t>)</a:t>
            </a:r>
          </a:p>
          <a:p>
            <a:pPr lvl="2"/>
            <a:r>
              <a:rPr lang="en-US" altLang="ja-JP" dirty="0" smtClean="0"/>
              <a:t>SC accelerator system test &gt;&gt; FLASH (J. </a:t>
            </a:r>
            <a:r>
              <a:rPr lang="en-US" altLang="ja-JP" dirty="0" err="1" smtClean="0"/>
              <a:t>Carwardine</a:t>
            </a:r>
            <a:r>
              <a:rPr lang="en-US" altLang="ja-JP" dirty="0" smtClean="0"/>
              <a:t>) </a:t>
            </a:r>
          </a:p>
          <a:p>
            <a:pPr lvl="2"/>
            <a:r>
              <a:rPr lang="en-US" altLang="ja-JP" dirty="0" smtClean="0"/>
              <a:t>SCRF Infrastructure/facility development (each lab.)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34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1672"/>
            <a:ext cx="8229600" cy="531933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TDR Part 2: ILC Accelerator Design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3132" y="806572"/>
            <a:ext cx="8686800" cy="5834769"/>
          </a:xfrm>
        </p:spPr>
        <p:txBody>
          <a:bodyPr>
            <a:normAutofit fontScale="55000" lnSpcReduction="20000"/>
          </a:bodyPr>
          <a:lstStyle/>
          <a:p>
            <a:r>
              <a:rPr lang="en-US" altLang="ja-JP" sz="3636" u="sng" dirty="0" smtClean="0">
                <a:solidFill>
                  <a:srgbClr val="FF0000"/>
                </a:solidFill>
              </a:rPr>
              <a:t>Focus on </a:t>
            </a:r>
            <a:r>
              <a:rPr lang="en-US" altLang="ja-JP" sz="3636" u="sng" dirty="0" smtClean="0"/>
              <a:t>Accelerator Reference Design </a:t>
            </a:r>
          </a:p>
          <a:p>
            <a:pPr lvl="1"/>
            <a:r>
              <a:rPr lang="en-US" altLang="ja-JP" sz="2909" dirty="0" smtClean="0"/>
              <a:t>Equivalent (replacement) for the RDR, </a:t>
            </a:r>
          </a:p>
          <a:p>
            <a:pPr lvl="2"/>
            <a:r>
              <a:rPr lang="en-US" altLang="ja-JP" sz="2545" dirty="0" smtClean="0"/>
              <a:t>No significant change from RDR, but be updated</a:t>
            </a:r>
          </a:p>
          <a:p>
            <a:pPr lvl="1"/>
            <a:r>
              <a:rPr lang="en-US" altLang="ja-JP" sz="2909" dirty="0" smtClean="0"/>
              <a:t>Accelerator system oriented description, </a:t>
            </a:r>
          </a:p>
          <a:p>
            <a:pPr lvl="2"/>
            <a:r>
              <a:rPr lang="en-US" altLang="ja-JP" sz="2545" dirty="0" smtClean="0"/>
              <a:t>Relevant technical components be dealt with in each specific section, with better order.</a:t>
            </a:r>
          </a:p>
          <a:p>
            <a:pPr lvl="2">
              <a:buNone/>
            </a:pPr>
            <a:r>
              <a:rPr lang="en-US" altLang="ja-JP" dirty="0" smtClean="0"/>
              <a:t>	1. Introduction </a:t>
            </a:r>
          </a:p>
          <a:p>
            <a:pPr lvl="2">
              <a:buNone/>
            </a:pPr>
            <a:r>
              <a:rPr lang="en-US" altLang="ja-JP" dirty="0" smtClean="0"/>
              <a:t>	2. </a:t>
            </a:r>
            <a:r>
              <a:rPr lang="en-US" altLang="ja-JP" dirty="0" err="1" smtClean="0"/>
              <a:t>Overciw</a:t>
            </a:r>
            <a:r>
              <a:rPr lang="en-US" altLang="ja-JP" dirty="0" smtClean="0"/>
              <a:t>, layout and parameters</a:t>
            </a:r>
          </a:p>
          <a:p>
            <a:pPr lvl="2">
              <a:buNone/>
            </a:pPr>
            <a:r>
              <a:rPr lang="en-US" altLang="ja-JP" dirty="0" smtClean="0">
                <a:solidFill>
                  <a:srgbClr val="3366FF"/>
                </a:solidFill>
              </a:rPr>
              <a:t>	3. Main </a:t>
            </a:r>
            <a:r>
              <a:rPr lang="en-US" altLang="ja-JP" dirty="0" err="1" smtClean="0">
                <a:solidFill>
                  <a:srgbClr val="3366FF"/>
                </a:solidFill>
              </a:rPr>
              <a:t>Linac</a:t>
            </a:r>
            <a:endParaRPr lang="en-US" altLang="ja-JP" dirty="0" smtClean="0">
              <a:solidFill>
                <a:srgbClr val="3366FF"/>
              </a:solidFill>
            </a:endParaRPr>
          </a:p>
          <a:p>
            <a:pPr lvl="2">
              <a:buNone/>
            </a:pPr>
            <a:r>
              <a:rPr lang="en-US" altLang="ja-JP" dirty="0" smtClean="0"/>
              <a:t>	4. Sources</a:t>
            </a:r>
          </a:p>
          <a:p>
            <a:pPr lvl="2">
              <a:buNone/>
            </a:pPr>
            <a:r>
              <a:rPr lang="en-US" altLang="ja-JP" dirty="0" smtClean="0"/>
              <a:t>	5. Damping Rings</a:t>
            </a:r>
          </a:p>
          <a:p>
            <a:pPr lvl="2">
              <a:buNone/>
            </a:pPr>
            <a:r>
              <a:rPr lang="en-US" altLang="ja-JP" dirty="0" smtClean="0"/>
              <a:t>	6. RTML / bunch compressors</a:t>
            </a:r>
          </a:p>
          <a:p>
            <a:pPr lvl="2">
              <a:buNone/>
            </a:pPr>
            <a:r>
              <a:rPr lang="en-US" altLang="ja-JP" dirty="0" smtClean="0"/>
              <a:t>	7. BDS/MDI</a:t>
            </a:r>
          </a:p>
          <a:p>
            <a:pPr lvl="2">
              <a:buNone/>
            </a:pPr>
            <a:r>
              <a:rPr lang="en-US" altLang="ja-JP" dirty="0" smtClean="0"/>
              <a:t>	8.CFS</a:t>
            </a:r>
          </a:p>
          <a:p>
            <a:pPr lvl="2">
              <a:buNone/>
            </a:pPr>
            <a:r>
              <a:rPr lang="en-US" altLang="ja-JP" dirty="0" smtClean="0"/>
              <a:t>	9.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upgrade path </a:t>
            </a:r>
          </a:p>
          <a:p>
            <a:pPr lvl="2">
              <a:buNone/>
            </a:pPr>
            <a:endParaRPr lang="en-US" altLang="ja-JP" dirty="0" smtClean="0"/>
          </a:p>
          <a:p>
            <a:r>
              <a:rPr lang="en-US" altLang="ja-JP" sz="3636" b="1" dirty="0" smtClean="0">
                <a:solidFill>
                  <a:srgbClr val="3366FF"/>
                </a:solidFill>
              </a:rPr>
              <a:t>Main </a:t>
            </a:r>
            <a:r>
              <a:rPr lang="en-US" altLang="ja-JP" sz="3636" b="1" dirty="0" err="1" smtClean="0">
                <a:solidFill>
                  <a:srgbClr val="3366FF"/>
                </a:solidFill>
              </a:rPr>
              <a:t>Linac</a:t>
            </a:r>
            <a:endParaRPr lang="en-US" altLang="ja-JP" sz="3636" b="1" dirty="0" smtClean="0">
              <a:solidFill>
                <a:srgbClr val="3366FF"/>
              </a:solidFill>
            </a:endParaRPr>
          </a:p>
          <a:p>
            <a:pPr lvl="1"/>
            <a:r>
              <a:rPr lang="en-US" altLang="ja-JP" sz="2909" dirty="0" err="1" smtClean="0"/>
              <a:t>Linac</a:t>
            </a:r>
            <a:r>
              <a:rPr lang="en-US" altLang="ja-JP" sz="2909" dirty="0" smtClean="0"/>
              <a:t> acc. Design </a:t>
            </a:r>
          </a:p>
          <a:p>
            <a:pPr lvl="2"/>
            <a:r>
              <a:rPr lang="en-US" altLang="ja-JP" sz="2545" dirty="0" smtClean="0"/>
              <a:t>beam dynamics , alignment, 		(K. Kubo, C. </a:t>
            </a:r>
            <a:r>
              <a:rPr lang="en-US" altLang="ja-JP" sz="2545" dirty="0" err="1" smtClean="0"/>
              <a:t>Adolphsen</a:t>
            </a:r>
            <a:r>
              <a:rPr lang="en-US" altLang="ja-JP" sz="2545" dirty="0" smtClean="0"/>
              <a:t>)</a:t>
            </a:r>
          </a:p>
          <a:p>
            <a:pPr lvl="1"/>
            <a:r>
              <a:rPr lang="en-US" altLang="ja-JP" sz="2909" dirty="0" smtClean="0"/>
              <a:t>SCRF Cavity/</a:t>
            </a:r>
            <a:r>
              <a:rPr lang="en-US" altLang="ja-JP" sz="2909" dirty="0" err="1" smtClean="0"/>
              <a:t>Cryomodule</a:t>
            </a:r>
            <a:endParaRPr lang="en-US" altLang="ja-JP" sz="2909" dirty="0" smtClean="0"/>
          </a:p>
          <a:p>
            <a:pPr lvl="2"/>
            <a:r>
              <a:rPr lang="en-US" altLang="ja-JP" sz="2545" dirty="0" smtClean="0"/>
              <a:t>Cavity and Cavity Integration 	 	(R. </a:t>
            </a:r>
            <a:r>
              <a:rPr lang="en-US" altLang="ja-JP" sz="2545" dirty="0" err="1" smtClean="0"/>
              <a:t>Geng</a:t>
            </a:r>
            <a:r>
              <a:rPr lang="en-US" altLang="ja-JP" sz="2545" dirty="0" smtClean="0"/>
              <a:t>, H. </a:t>
            </a:r>
            <a:r>
              <a:rPr lang="en-US" altLang="ja-JP" sz="2545" dirty="0" err="1" smtClean="0"/>
              <a:t>Hayano</a:t>
            </a:r>
            <a:r>
              <a:rPr lang="en-US" altLang="ja-JP" sz="2545" dirty="0" smtClean="0"/>
              <a:t>)</a:t>
            </a:r>
          </a:p>
          <a:p>
            <a:pPr lvl="2"/>
            <a:r>
              <a:rPr lang="en-US" altLang="ja-JP" sz="2545" dirty="0" err="1" smtClean="0"/>
              <a:t>Cryomodule</a:t>
            </a:r>
            <a:r>
              <a:rPr lang="en-US" altLang="ja-JP" sz="2545" dirty="0" smtClean="0"/>
              <a:t> 					(P. </a:t>
            </a:r>
            <a:r>
              <a:rPr lang="en-US" altLang="ja-JP" sz="2545" dirty="0" err="1" smtClean="0"/>
              <a:t>Pierini</a:t>
            </a:r>
            <a:r>
              <a:rPr lang="en-US" altLang="ja-JP" sz="2545" dirty="0" smtClean="0"/>
              <a:t>)</a:t>
            </a:r>
          </a:p>
          <a:p>
            <a:pPr lvl="2"/>
            <a:r>
              <a:rPr lang="en-US" altLang="ja-JP" sz="2545" dirty="0" smtClean="0"/>
              <a:t>Magnet 						(TBD) </a:t>
            </a:r>
          </a:p>
          <a:p>
            <a:pPr lvl="2"/>
            <a:r>
              <a:rPr lang="en-US" altLang="ja-JP" sz="2545" dirty="0" smtClean="0"/>
              <a:t>Instrumentation			 	(H. </a:t>
            </a:r>
            <a:r>
              <a:rPr lang="en-US" altLang="ja-JP" sz="2545" dirty="0" err="1" smtClean="0"/>
              <a:t>Hayano</a:t>
            </a:r>
            <a:r>
              <a:rPr lang="en-US" altLang="ja-JP" sz="2545" dirty="0" smtClean="0"/>
              <a:t>, P. Perini) </a:t>
            </a:r>
          </a:p>
          <a:p>
            <a:pPr lvl="1"/>
            <a:r>
              <a:rPr lang="en-US" altLang="ja-JP" sz="2909" dirty="0" err="1" smtClean="0"/>
              <a:t>Cryognenics</a:t>
            </a:r>
            <a:r>
              <a:rPr lang="en-US" altLang="ja-JP" sz="2909" dirty="0" smtClean="0"/>
              <a:t> 						(T. Peterson) </a:t>
            </a:r>
          </a:p>
          <a:p>
            <a:pPr lvl="1"/>
            <a:r>
              <a:rPr lang="en-US" altLang="ja-JP" sz="2909" dirty="0" smtClean="0"/>
              <a:t>HLRF and LLRF 					(S. Fukuda/C. </a:t>
            </a:r>
            <a:r>
              <a:rPr lang="en-US" altLang="ja-JP" sz="2909" dirty="0" err="1" smtClean="0"/>
              <a:t>Nantista</a:t>
            </a:r>
            <a:r>
              <a:rPr lang="en-US" altLang="ja-JP" sz="2909" dirty="0" smtClean="0"/>
              <a:t>, S. </a:t>
            </a:r>
            <a:r>
              <a:rPr lang="en-US" altLang="ja-JP" sz="2909" dirty="0" err="1" smtClean="0"/>
              <a:t>Michizono</a:t>
            </a:r>
            <a:r>
              <a:rPr lang="en-US" altLang="ja-JP" sz="2909" dirty="0"/>
              <a:t>)</a:t>
            </a:r>
            <a:endParaRPr lang="en-US" altLang="ja-JP" sz="2909" dirty="0" smtClean="0"/>
          </a:p>
          <a:p>
            <a:pPr lvl="1"/>
            <a:r>
              <a:rPr lang="en-US" altLang="ja-JP" sz="2909" dirty="0" smtClean="0"/>
              <a:t>ML Integration 					(C. </a:t>
            </a:r>
            <a:r>
              <a:rPr lang="en-US" altLang="ja-JP" sz="2909" dirty="0" err="1" smtClean="0"/>
              <a:t>Adolphsen</a:t>
            </a:r>
            <a:r>
              <a:rPr lang="en-US" altLang="ja-JP" sz="2909" dirty="0" smtClean="0"/>
              <a:t>) </a:t>
            </a:r>
          </a:p>
          <a:p>
            <a:pPr lvl="1"/>
            <a:endParaRPr lang="en-US" altLang="ja-JP" sz="2909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35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817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Agenda Proposed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>
          <a:xfrm>
            <a:off x="457200" y="984030"/>
            <a:ext cx="8229600" cy="5353683"/>
          </a:xfrm>
          <a:ln>
            <a:solidFill>
              <a:srgbClr val="4F81BD"/>
            </a:solidFill>
          </a:ln>
        </p:spPr>
        <p:txBody>
          <a:bodyPr>
            <a:noAutofit/>
          </a:bodyPr>
          <a:lstStyle/>
          <a:p>
            <a:r>
              <a:rPr lang="en-US" altLang="ja-JP" sz="1400" dirty="0">
                <a:latin typeface="+mj-ea"/>
                <a:ea typeface="+mj-ea"/>
              </a:rPr>
              <a:t>8:30 , Opening with Chair person		-- Mark  / Camille</a:t>
            </a:r>
            <a:endParaRPr lang="ja-JP" altLang="ja-JP" sz="1400" dirty="0">
              <a:latin typeface="+mj-ea"/>
              <a:ea typeface="+mj-ea"/>
            </a:endParaRPr>
          </a:p>
          <a:p>
            <a:r>
              <a:rPr lang="en-US" altLang="ja-JP" sz="1400" dirty="0">
                <a:latin typeface="+mj-ea"/>
                <a:ea typeface="+mj-ea"/>
              </a:rPr>
              <a:t>08h30-09h15.  Welcome, Introduction, Purpose. --Akira.  45 minutes </a:t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u="sng" dirty="0">
                <a:latin typeface="+mj-ea"/>
                <a:ea typeface="+mj-ea"/>
              </a:rPr>
              <a:t>09h15-10h10 and 10h25-12h15 165 minutes total.  Cavity Industrial Partners </a:t>
            </a:r>
            <a:br>
              <a:rPr lang="en-US" altLang="ja-JP" sz="1400" u="sng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J. </a:t>
            </a:r>
            <a:r>
              <a:rPr lang="en-US" altLang="ja-JP" sz="1400" dirty="0" err="1">
                <a:latin typeface="+mj-ea"/>
                <a:ea typeface="+mj-ea"/>
              </a:rPr>
              <a:t>Sredniawski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AES</a:t>
            </a:r>
            <a:r>
              <a:rPr lang="en-US" altLang="ja-JP" sz="1400" dirty="0">
                <a:latin typeface="+mj-ea"/>
                <a:ea typeface="+mj-ea"/>
              </a:rPr>
              <a:t>, ILC SCRF Dressed Cavity, An Industrial Cost Estimate Update”</a:t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T.L. Grimm, C.H.  </a:t>
            </a:r>
            <a:r>
              <a:rPr lang="en-US" altLang="ja-JP" sz="1400" dirty="0" err="1">
                <a:latin typeface="+mj-ea"/>
                <a:ea typeface="+mj-ea"/>
              </a:rPr>
              <a:t>Boulware</a:t>
            </a:r>
            <a:r>
              <a:rPr lang="en-US" altLang="ja-JP" sz="1400" dirty="0">
                <a:latin typeface="+mj-ea"/>
                <a:ea typeface="+mj-ea"/>
              </a:rPr>
              <a:t>, J.L. Hollister, A.A. </a:t>
            </a:r>
            <a:r>
              <a:rPr lang="en-US" altLang="ja-JP" sz="1400" dirty="0" err="1">
                <a:latin typeface="+mj-ea"/>
                <a:ea typeface="+mj-ea"/>
              </a:rPr>
              <a:t>Kolka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 err="1">
                <a:solidFill>
                  <a:srgbClr val="FF0000"/>
                </a:solidFill>
                <a:latin typeface="+mj-ea"/>
                <a:ea typeface="+mj-ea"/>
              </a:rPr>
              <a:t>Niowav</a:t>
            </a:r>
            <a:r>
              <a:rPr lang="en-US" altLang="ja-JP" sz="1400" dirty="0" err="1">
                <a:latin typeface="+mj-ea"/>
                <a:ea typeface="+mj-ea"/>
              </a:rPr>
              <a:t>e</a:t>
            </a:r>
            <a:r>
              <a:rPr lang="en-US" altLang="ja-JP" sz="1400" dirty="0">
                <a:latin typeface="+mj-ea"/>
                <a:ea typeface="+mj-ea"/>
              </a:rPr>
              <a:t>, “</a:t>
            </a:r>
            <a:r>
              <a:rPr lang="en-US" altLang="ja-JP" sz="1400" dirty="0" err="1">
                <a:latin typeface="+mj-ea"/>
                <a:ea typeface="+mj-ea"/>
              </a:rPr>
              <a:t>Niowave’s</a:t>
            </a:r>
            <a:r>
              <a:rPr lang="en-US" altLang="ja-JP" sz="1400" dirty="0">
                <a:latin typeface="+mj-ea"/>
                <a:ea typeface="+mj-ea"/>
              </a:rPr>
              <a:t> Industrialization Plan”</a:t>
            </a:r>
            <a:endParaRPr lang="ja-JP" altLang="ja-JP" sz="1400" dirty="0">
              <a:latin typeface="+mj-ea"/>
              <a:ea typeface="+mj-ea"/>
            </a:endParaRPr>
          </a:p>
          <a:p>
            <a:r>
              <a:rPr lang="en-US" altLang="ja-JP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10h10-10h25 Coffee </a:t>
            </a:r>
            <a:r>
              <a:rPr lang="en-US" altLang="ja-JP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Break</a:t>
            </a:r>
            <a:r>
              <a:rPr lang="en-US" altLang="ja-JP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/>
            </a:r>
            <a:br>
              <a:rPr lang="en-US" altLang="ja-JP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R. </a:t>
            </a:r>
            <a:r>
              <a:rPr lang="en-US" altLang="ja-JP" sz="1400" dirty="0" err="1">
                <a:latin typeface="+mj-ea"/>
                <a:ea typeface="+mj-ea"/>
              </a:rPr>
              <a:t>Edinger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 err="1">
                <a:solidFill>
                  <a:srgbClr val="FF0000"/>
                </a:solidFill>
                <a:latin typeface="+mj-ea"/>
                <a:ea typeface="+mj-ea"/>
              </a:rPr>
              <a:t>Pavac</a:t>
            </a:r>
            <a:r>
              <a:rPr lang="en-US" altLang="ja-JP" sz="1400" dirty="0">
                <a:latin typeface="+mj-ea"/>
                <a:ea typeface="+mj-ea"/>
              </a:rPr>
              <a:t> , “Utilization of Industrial Electron Beam Processing in Order to Optimize Fabrication of SRF Cavities in Larger Quantities”.</a:t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M. </a:t>
            </a:r>
            <a:r>
              <a:rPr lang="en-US" altLang="ja-JP" sz="1400" dirty="0" err="1">
                <a:latin typeface="+mj-ea"/>
                <a:ea typeface="+mj-ea"/>
              </a:rPr>
              <a:t>Pekeler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RI </a:t>
            </a:r>
            <a:r>
              <a:rPr lang="en-US" altLang="ja-JP" sz="1400" dirty="0">
                <a:latin typeface="+mj-ea"/>
                <a:ea typeface="+mj-ea"/>
              </a:rPr>
              <a:t>“Preparing RI for the Mechanical Manufacturing and Surface Preparation of 300 XFEL Cavities”</a:t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S. Ishii 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MHI</a:t>
            </a:r>
            <a:r>
              <a:rPr lang="en-US" altLang="ja-JP" sz="1400" dirty="0">
                <a:latin typeface="+mj-ea"/>
                <a:ea typeface="+mj-ea"/>
              </a:rPr>
              <a:t>  “Study of industrialization and </a:t>
            </a:r>
            <a:r>
              <a:rPr lang="en-US" altLang="ja-JP" sz="1400" dirty="0" smtClean="0">
                <a:latin typeface="+mj-ea"/>
                <a:ea typeface="+mj-ea"/>
              </a:rPr>
              <a:t>factory </a:t>
            </a:r>
            <a:r>
              <a:rPr lang="en-US" altLang="ja-JP" sz="1400" dirty="0">
                <a:latin typeface="+mj-ea"/>
                <a:ea typeface="+mj-ea"/>
              </a:rPr>
              <a:t>layout for SCRF cavity </a:t>
            </a:r>
            <a:r>
              <a:rPr lang="en-US" altLang="ja-JP" sz="1400" dirty="0" smtClean="0">
                <a:latin typeface="+mj-ea"/>
                <a:ea typeface="+mj-ea"/>
              </a:rPr>
              <a:t>production”</a:t>
            </a:r>
            <a:r>
              <a:rPr lang="en-US" altLang="ja-JP" sz="1400" dirty="0">
                <a:latin typeface="+mj-ea"/>
                <a:ea typeface="+mj-ea"/>
              </a:rPr>
              <a:t/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T. </a:t>
            </a:r>
            <a:r>
              <a:rPr lang="en-US" altLang="ja-JP" sz="1400" dirty="0" err="1">
                <a:latin typeface="+mj-ea"/>
                <a:ea typeface="+mj-ea"/>
              </a:rPr>
              <a:t>Semba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Hitachi</a:t>
            </a:r>
            <a:r>
              <a:rPr lang="en-US" altLang="ja-JP" sz="1400" dirty="0">
                <a:latin typeface="+mj-ea"/>
                <a:ea typeface="+mj-ea"/>
              </a:rPr>
              <a:t> “Study of industrialization and factory layout for </a:t>
            </a:r>
            <a:r>
              <a:rPr lang="en-US" altLang="ja-JP" sz="1400" dirty="0" err="1">
                <a:latin typeface="+mj-ea"/>
                <a:ea typeface="+mj-ea"/>
              </a:rPr>
              <a:t>Cryomodule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 smtClean="0">
                <a:latin typeface="+mj-ea"/>
                <a:ea typeface="+mj-ea"/>
              </a:rPr>
              <a:t>assembly”</a:t>
            </a:r>
            <a:r>
              <a:rPr lang="en-US" altLang="ja-JP" sz="1400" dirty="0">
                <a:latin typeface="+mj-ea"/>
                <a:ea typeface="+mj-ea"/>
              </a:rPr>
              <a:t/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 smtClean="0">
                <a:solidFill>
                  <a:srgbClr val="558ED5"/>
                </a:solidFill>
                <a:latin typeface="+mj-ea"/>
                <a:ea typeface="+mj-ea"/>
              </a:rPr>
              <a:t>Lunch </a:t>
            </a:r>
            <a:r>
              <a:rPr lang="en-US" altLang="ja-JP" sz="1400" dirty="0">
                <a:solidFill>
                  <a:srgbClr val="558ED5"/>
                </a:solidFill>
                <a:latin typeface="+mj-ea"/>
                <a:ea typeface="+mj-ea"/>
              </a:rPr>
              <a:t>12h15-13h15 </a:t>
            </a:r>
            <a:r>
              <a:rPr lang="en-US" altLang="ja-JP" sz="1400" dirty="0">
                <a:latin typeface="+mj-ea"/>
                <a:ea typeface="+mj-ea"/>
              </a:rPr>
              <a:t/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u="sng" dirty="0">
                <a:latin typeface="+mj-ea"/>
                <a:ea typeface="+mj-ea"/>
              </a:rPr>
              <a:t> 13h15-14h35 80 minutes   Material Industry Partners </a:t>
            </a:r>
            <a:br>
              <a:rPr lang="en-US" altLang="ja-JP" sz="1400" u="sng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H. Zhao 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OTIC</a:t>
            </a:r>
            <a:r>
              <a:rPr lang="en-US" altLang="ja-JP" sz="1400" dirty="0">
                <a:latin typeface="+mj-ea"/>
                <a:ea typeface="+mj-ea"/>
              </a:rPr>
              <a:t>, Ningxia, “Progress and Future Capability in Production of Material for SCRF Cavities”</a:t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H. </a:t>
            </a:r>
            <a:r>
              <a:rPr lang="en-US" altLang="ja-JP" sz="1400" dirty="0" err="1">
                <a:latin typeface="+mj-ea"/>
                <a:ea typeface="+mj-ea"/>
              </a:rPr>
              <a:t>Umezawa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Tokyo </a:t>
            </a:r>
            <a:r>
              <a:rPr lang="en-US" altLang="ja-JP" sz="1400" dirty="0" err="1">
                <a:solidFill>
                  <a:srgbClr val="FF0000"/>
                </a:solidFill>
                <a:latin typeface="+mj-ea"/>
                <a:ea typeface="+mj-ea"/>
              </a:rPr>
              <a:t>Denkai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 </a:t>
            </a:r>
            <a:r>
              <a:rPr lang="en-US" altLang="ja-JP" sz="1400" dirty="0">
                <a:latin typeface="+mj-ea"/>
                <a:ea typeface="+mj-ea"/>
              </a:rPr>
              <a:t>. “</a:t>
            </a:r>
            <a:r>
              <a:rPr lang="en-US" altLang="ja-JP" sz="1400" dirty="0" err="1">
                <a:latin typeface="+mj-ea"/>
                <a:ea typeface="+mj-ea"/>
              </a:rPr>
              <a:t>Nb</a:t>
            </a:r>
            <a:r>
              <a:rPr lang="en-US" altLang="ja-JP" sz="1400" dirty="0">
                <a:latin typeface="+mj-ea"/>
                <a:ea typeface="+mj-ea"/>
              </a:rPr>
              <a:t>-sheet production status and future </a:t>
            </a:r>
            <a:r>
              <a:rPr lang="en-US" altLang="ja-JP" sz="1400" dirty="0" smtClean="0">
                <a:latin typeface="+mj-ea"/>
                <a:ea typeface="+mj-ea"/>
              </a:rPr>
              <a:t>prospect”</a:t>
            </a:r>
            <a:r>
              <a:rPr lang="en-US" altLang="ja-JP" sz="1400" dirty="0">
                <a:latin typeface="+mj-ea"/>
                <a:ea typeface="+mj-ea"/>
              </a:rPr>
              <a:t/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T. Nelson 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ATI / </a:t>
            </a:r>
            <a:r>
              <a:rPr lang="en-US" altLang="ja-JP" sz="1400" dirty="0" err="1">
                <a:solidFill>
                  <a:srgbClr val="FF0000"/>
                </a:solidFill>
                <a:latin typeface="+mj-ea"/>
                <a:ea typeface="+mj-ea"/>
              </a:rPr>
              <a:t>Wah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 Chang </a:t>
            </a:r>
            <a:r>
              <a:rPr lang="en-US" altLang="ja-JP" sz="1400" dirty="0">
                <a:latin typeface="+mj-ea"/>
                <a:ea typeface="+mj-ea"/>
              </a:rPr>
              <a:t>, “Status and future prospect for superconducting material (</a:t>
            </a:r>
            <a:r>
              <a:rPr lang="en-US" altLang="ja-JP" sz="1400" dirty="0" smtClean="0">
                <a:latin typeface="+mj-ea"/>
                <a:ea typeface="+mj-ea"/>
              </a:rPr>
              <a:t>TBC)</a:t>
            </a:r>
            <a:r>
              <a:rPr lang="en-US" altLang="ja-JP" sz="1400" dirty="0">
                <a:latin typeface="+mj-ea"/>
                <a:ea typeface="+mj-ea"/>
              </a:rPr>
              <a:t>” </a:t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Bernd </a:t>
            </a:r>
            <a:r>
              <a:rPr lang="en-US" altLang="ja-JP" sz="1400" dirty="0" err="1">
                <a:latin typeface="+mj-ea"/>
                <a:ea typeface="+mj-ea"/>
              </a:rPr>
              <a:t>Spaniol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 err="1">
                <a:solidFill>
                  <a:srgbClr val="FF0000"/>
                </a:solidFill>
                <a:latin typeface="+mj-ea"/>
                <a:ea typeface="+mj-ea"/>
              </a:rPr>
              <a:t>Heraeus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/</a:t>
            </a:r>
            <a:r>
              <a:rPr lang="en-US" altLang="ja-JP" sz="1400" dirty="0" err="1">
                <a:solidFill>
                  <a:srgbClr val="FF0000"/>
                </a:solidFill>
                <a:latin typeface="+mj-ea"/>
                <a:ea typeface="+mj-ea"/>
              </a:rPr>
              <a:t>Plansee</a:t>
            </a:r>
            <a:r>
              <a:rPr lang="en-US" altLang="ja-JP" sz="1400" dirty="0">
                <a:latin typeface="+mj-ea"/>
                <a:ea typeface="+mj-ea"/>
              </a:rPr>
              <a:t>, ”Progress and capability of </a:t>
            </a:r>
            <a:r>
              <a:rPr lang="en-US" altLang="ja-JP" sz="1400" dirty="0" err="1">
                <a:latin typeface="+mj-ea"/>
                <a:ea typeface="+mj-ea"/>
              </a:rPr>
              <a:t>Nb</a:t>
            </a:r>
            <a:r>
              <a:rPr lang="en-US" altLang="ja-JP" sz="1400" dirty="0">
                <a:latin typeface="+mj-ea"/>
                <a:ea typeface="+mj-ea"/>
              </a:rPr>
              <a:t> Seamless </a:t>
            </a:r>
            <a:r>
              <a:rPr lang="en-US" altLang="ja-JP" sz="1400" dirty="0" smtClean="0">
                <a:latin typeface="+mj-ea"/>
                <a:ea typeface="+mj-ea"/>
              </a:rPr>
              <a:t>Pipe and Sheet </a:t>
            </a:r>
            <a:r>
              <a:rPr lang="en-US" altLang="ja-JP" sz="1400" dirty="0">
                <a:latin typeface="+mj-ea"/>
                <a:ea typeface="+mj-ea"/>
              </a:rPr>
              <a:t>Production”</a:t>
            </a:r>
            <a:endParaRPr lang="ja-JP" altLang="ja-JP" sz="1400" dirty="0">
              <a:latin typeface="+mj-ea"/>
              <a:ea typeface="+mj-ea"/>
            </a:endParaRPr>
          </a:p>
          <a:p>
            <a:r>
              <a:rPr lang="en-US" altLang="ja-JP" sz="1400" dirty="0" smtClean="0">
                <a:solidFill>
                  <a:srgbClr val="558ED5"/>
                </a:solidFill>
                <a:latin typeface="+mj-ea"/>
                <a:ea typeface="+mj-ea"/>
              </a:rPr>
              <a:t>Coffee Break </a:t>
            </a:r>
            <a:r>
              <a:rPr lang="en-US" altLang="ja-JP" sz="1400" dirty="0">
                <a:solidFill>
                  <a:srgbClr val="558ED5"/>
                </a:solidFill>
                <a:latin typeface="+mj-ea"/>
                <a:ea typeface="+mj-ea"/>
              </a:rPr>
              <a:t> 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endParaRPr lang="en-US" altLang="ja-JP" sz="1400" dirty="0" smtClean="0">
              <a:latin typeface="+mj-ea"/>
              <a:ea typeface="+mj-ea"/>
            </a:endParaRPr>
          </a:p>
          <a:p>
            <a:r>
              <a:rPr lang="en-US" altLang="ja-JP" sz="1400" u="sng" dirty="0" smtClean="0">
                <a:latin typeface="+mj-ea"/>
                <a:ea typeface="+mj-ea"/>
              </a:rPr>
              <a:t>14h50</a:t>
            </a:r>
            <a:r>
              <a:rPr lang="en-US" altLang="ja-JP" sz="1400" u="sng" dirty="0">
                <a:latin typeface="+mj-ea"/>
                <a:ea typeface="+mj-ea"/>
              </a:rPr>
              <a:t>-15h30 40 minutes  Laboratories </a:t>
            </a:r>
            <a:r>
              <a:rPr lang="en-US" altLang="ja-JP" sz="1400" dirty="0">
                <a:latin typeface="+mj-ea"/>
                <a:ea typeface="+mj-ea"/>
              </a:rPr>
              <a:t/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B. </a:t>
            </a:r>
            <a:r>
              <a:rPr lang="en-US" altLang="ja-JP" sz="1400" dirty="0" err="1">
                <a:latin typeface="+mj-ea"/>
                <a:ea typeface="+mj-ea"/>
              </a:rPr>
              <a:t>Kephart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FNA</a:t>
            </a:r>
            <a:r>
              <a:rPr lang="en-US" altLang="ja-JP" sz="1400" dirty="0">
                <a:latin typeface="+mj-ea"/>
                <a:ea typeface="+mj-ea"/>
              </a:rPr>
              <a:t>L “Progress and Plan for SCRF cavity industrialization (</a:t>
            </a:r>
            <a:r>
              <a:rPr lang="en-US" altLang="ja-JP" sz="1400" dirty="0" smtClean="0">
                <a:latin typeface="+mj-ea"/>
                <a:ea typeface="+mj-ea"/>
              </a:rPr>
              <a:t>TBC)</a:t>
            </a:r>
            <a:r>
              <a:rPr lang="en-US" altLang="ja-JP" sz="1400" dirty="0">
                <a:latin typeface="+mj-ea"/>
                <a:ea typeface="+mj-ea"/>
              </a:rPr>
              <a:t>”</a:t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H. </a:t>
            </a:r>
            <a:r>
              <a:rPr lang="en-US" altLang="ja-JP" sz="1400" dirty="0" err="1">
                <a:latin typeface="+mj-ea"/>
                <a:ea typeface="+mj-ea"/>
              </a:rPr>
              <a:t>Hayano</a:t>
            </a:r>
            <a:r>
              <a:rPr lang="en-US" altLang="ja-JP" sz="1400" dirty="0">
                <a:latin typeface="+mj-ea"/>
                <a:ea typeface="+mj-ea"/>
              </a:rPr>
              <a:t> </a:t>
            </a:r>
            <a:r>
              <a:rPr lang="en-US" altLang="ja-JP" sz="1400" dirty="0">
                <a:solidFill>
                  <a:srgbClr val="FF0000"/>
                </a:solidFill>
                <a:latin typeface="+mj-ea"/>
                <a:ea typeface="+mj-ea"/>
              </a:rPr>
              <a:t>KEK</a:t>
            </a:r>
            <a:r>
              <a:rPr lang="en-US" altLang="ja-JP" sz="1400" dirty="0">
                <a:latin typeface="+mj-ea"/>
                <a:ea typeface="+mj-ea"/>
              </a:rPr>
              <a:t>, “Industrialization Studies in the KEK Cavity </a:t>
            </a:r>
            <a:r>
              <a:rPr lang="en-US" altLang="ja-JP" sz="1400" dirty="0" err="1">
                <a:latin typeface="+mj-ea"/>
                <a:ea typeface="+mj-ea"/>
              </a:rPr>
              <a:t>Fabircation</a:t>
            </a:r>
            <a:r>
              <a:rPr lang="en-US" altLang="ja-JP" sz="1400" dirty="0">
                <a:latin typeface="+mj-ea"/>
                <a:ea typeface="+mj-ea"/>
              </a:rPr>
              <a:t> Facility (CFF)</a:t>
            </a:r>
            <a:r>
              <a:rPr lang="en-US" altLang="ja-JP" sz="1400" dirty="0" smtClean="0">
                <a:latin typeface="+mj-ea"/>
                <a:ea typeface="+mj-ea"/>
              </a:rPr>
              <a:t>”</a:t>
            </a:r>
            <a:r>
              <a:rPr lang="en-US" altLang="ja-JP" sz="1400" dirty="0">
                <a:latin typeface="+mj-ea"/>
                <a:ea typeface="+mj-ea"/>
              </a:rPr>
              <a:t>  </a:t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u="sng" dirty="0">
                <a:latin typeface="+mj-ea"/>
                <a:ea typeface="+mj-ea"/>
              </a:rPr>
              <a:t>15h30-16h00 30 minutes Summary and Discussion </a:t>
            </a:r>
            <a:r>
              <a:rPr lang="en-US" altLang="ja-JP" sz="1400" dirty="0">
                <a:latin typeface="+mj-ea"/>
                <a:ea typeface="+mj-ea"/>
              </a:rPr>
              <a:t/>
            </a:r>
            <a:br>
              <a:rPr lang="en-US" altLang="ja-JP" sz="1400" dirty="0">
                <a:latin typeface="+mj-ea"/>
                <a:ea typeface="+mj-ea"/>
              </a:rPr>
            </a:br>
            <a:r>
              <a:rPr lang="en-US" altLang="ja-JP" sz="1400" dirty="0">
                <a:latin typeface="+mj-ea"/>
                <a:ea typeface="+mj-ea"/>
              </a:rPr>
              <a:t>Camille/Mark</a:t>
            </a:r>
            <a:endParaRPr lang="ja-JP" altLang="ja-JP" sz="1400" dirty="0">
              <a:latin typeface="+mj-ea"/>
              <a:ea typeface="+mj-ea"/>
            </a:endParaRPr>
          </a:p>
          <a:p>
            <a:endParaRPr kumimoji="1" lang="ja-JP" altLang="en-US" sz="1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5348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197" y="274638"/>
            <a:ext cx="8592111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An Invited Talk in SRF-2011</a:t>
            </a:r>
            <a:br>
              <a:rPr kumimoji="1" lang="en-US" altLang="ja-JP" dirty="0" smtClean="0"/>
            </a:br>
            <a:r>
              <a:rPr lang="en-US" altLang="ja-JP" sz="3100" dirty="0" smtClean="0"/>
              <a:t>July 25, Monday</a:t>
            </a:r>
            <a:endParaRPr kumimoji="1" lang="ja-JP" altLang="en-US" sz="31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ln>
            <a:solidFill>
              <a:srgbClr val="4F81BD"/>
            </a:solidFill>
          </a:ln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Title: </a:t>
            </a:r>
          </a:p>
          <a:p>
            <a:pPr lvl="1"/>
            <a:r>
              <a:rPr lang="en-US" altLang="ja-JP" b="1" dirty="0" smtClean="0">
                <a:solidFill>
                  <a:srgbClr val="3366FF"/>
                </a:solidFill>
              </a:rPr>
              <a:t>“Advances in ILC SRF Development for ILC “</a:t>
            </a:r>
          </a:p>
          <a:p>
            <a:r>
              <a:rPr lang="en-US" altLang="ja-JP" dirty="0" smtClean="0"/>
              <a:t>Presenter:</a:t>
            </a:r>
          </a:p>
          <a:p>
            <a:pPr lvl="1"/>
            <a:r>
              <a:rPr lang="en-US" altLang="ja-JP" dirty="0" smtClean="0"/>
              <a:t>Akira Yamamoto</a:t>
            </a:r>
          </a:p>
          <a:p>
            <a:r>
              <a:rPr lang="en-US" altLang="ja-JP" dirty="0" smtClean="0"/>
              <a:t>Outline (proposed) </a:t>
            </a:r>
          </a:p>
          <a:p>
            <a:pPr lvl="1"/>
            <a:r>
              <a:rPr lang="en-US" altLang="ja-JP" dirty="0" smtClean="0"/>
              <a:t>Cavity Gradient R&amp;D and Fundamental  research</a:t>
            </a:r>
          </a:p>
          <a:p>
            <a:pPr lvl="1"/>
            <a:r>
              <a:rPr kumimoji="1" lang="en-US" altLang="ja-JP" dirty="0" smtClean="0"/>
              <a:t>Cavity-string test: Flash, S1-Global, NML,  progress</a:t>
            </a:r>
          </a:p>
          <a:p>
            <a:pPr lvl="1"/>
            <a:r>
              <a:rPr lang="en-US" altLang="ja-JP" dirty="0" smtClean="0"/>
              <a:t>Preparation for SCR industrialization   </a:t>
            </a:r>
            <a:r>
              <a:rPr kumimoji="1" lang="en-US" altLang="ja-JP" dirty="0" smtClean="0"/>
              <a:t> </a:t>
            </a:r>
          </a:p>
          <a:p>
            <a:pPr lvl="1"/>
            <a:r>
              <a:rPr kumimoji="1" lang="en-US" altLang="ja-JP" dirty="0" smtClean="0"/>
              <a:t>Design updates in Technical Design Phase</a:t>
            </a:r>
          </a:p>
          <a:p>
            <a:endParaRPr lang="en-US" altLang="ja-JP" dirty="0" smtClean="0"/>
          </a:p>
          <a:p>
            <a:r>
              <a:rPr lang="en-US" altLang="ja-JP" i="1" dirty="0" smtClean="0">
                <a:solidFill>
                  <a:srgbClr val="3366FF"/>
                </a:solidFill>
              </a:rPr>
              <a:t>I would thank, in advance, all collaborator for their kind cooperation to prepare for the talk</a:t>
            </a:r>
            <a:endParaRPr kumimoji="1" lang="ja-JP" altLang="en-US" i="1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4403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LCWS 2011: Granada, Spain</a:t>
            </a:r>
            <a:br>
              <a:rPr kumimoji="1" lang="en-US" altLang="ja-JP" dirty="0" smtClean="0"/>
            </a:br>
            <a:r>
              <a:rPr lang="en-US" altLang="ja-JP" dirty="0" smtClean="0"/>
              <a:t>September 26-30, 2011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447" t="-12609" r="1447" b="-7336"/>
          <a:stretch/>
        </p:blipFill>
        <p:spPr>
          <a:xfrm>
            <a:off x="457200" y="1934626"/>
            <a:ext cx="8229600" cy="3774849"/>
          </a:xfrm>
          <a:ln>
            <a:solidFill>
              <a:srgbClr val="4F81BD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7741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Subjects to be discussed on SCRF</a:t>
            </a:r>
            <a:br>
              <a:rPr lang="en-US" altLang="ja-JP" dirty="0" smtClean="0"/>
            </a:br>
            <a:r>
              <a:rPr lang="en-US" altLang="ja-JP" sz="4000" dirty="0" smtClean="0">
                <a:solidFill>
                  <a:srgbClr val="3366FF"/>
                </a:solidFill>
              </a:rPr>
              <a:t>at Joint ILC-CLIC Meeting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3111" dirty="0" err="1" smtClean="0">
                <a:solidFill>
                  <a:srgbClr val="3366FF"/>
                </a:solidFill>
              </a:rPr>
              <a:t>Gradana</a:t>
            </a:r>
            <a:r>
              <a:rPr lang="en-US" altLang="ja-JP" sz="3111" dirty="0" smtClean="0">
                <a:solidFill>
                  <a:srgbClr val="3366FF"/>
                </a:solidFill>
              </a:rPr>
              <a:t>, Sept. 25^29, 2011 </a:t>
            </a:r>
            <a:endParaRPr lang="ja-JP" altLang="en-US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TDR preparation </a:t>
            </a:r>
          </a:p>
          <a:p>
            <a:pPr lvl="1"/>
            <a:r>
              <a:rPr lang="en-US" altLang="ja-JP" dirty="0" smtClean="0"/>
              <a:t>Progress reports, and further discussions</a:t>
            </a:r>
          </a:p>
          <a:p>
            <a:pPr lvl="2"/>
            <a:r>
              <a:rPr lang="en-US" altLang="ja-JP" dirty="0" smtClean="0"/>
              <a:t>Sub-section writers/editors’ participation anticipated</a:t>
            </a:r>
          </a:p>
          <a:p>
            <a:pPr lvl="2"/>
            <a:r>
              <a:rPr lang="en-US" altLang="ja-JP" dirty="0" smtClean="0"/>
              <a:t>Contents to be discussed, today</a:t>
            </a:r>
          </a:p>
          <a:p>
            <a:pPr lvl="2"/>
            <a:r>
              <a:rPr lang="en-US" altLang="ja-JP" dirty="0" smtClean="0"/>
              <a:t>Interim process to prepare for the SCRF TDR preparation review to be held at KEK on Jan. 19 – 20. </a:t>
            </a:r>
          </a:p>
          <a:p>
            <a:r>
              <a:rPr lang="en-US" altLang="ja-JP" dirty="0" smtClean="0"/>
              <a:t>SCRF R&amp;D </a:t>
            </a:r>
          </a:p>
          <a:p>
            <a:pPr lvl="1"/>
            <a:r>
              <a:rPr lang="en-US" altLang="ja-JP" dirty="0" smtClean="0"/>
              <a:t>Progress of TDP R&amp;D </a:t>
            </a:r>
          </a:p>
          <a:p>
            <a:pPr lvl="1"/>
            <a:r>
              <a:rPr lang="en-US" altLang="ja-JP" dirty="0" smtClean="0"/>
              <a:t>R&amp;D Plan for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upgrade</a:t>
            </a:r>
            <a:endParaRPr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4104"/>
          </a:xfrm>
        </p:spPr>
        <p:txBody>
          <a:bodyPr>
            <a:normAutofit fontScale="90000"/>
          </a:bodyPr>
          <a:lstStyle/>
          <a:p>
            <a:r>
              <a:rPr lang="en-US" altLang="ja-JP" sz="4000" dirty="0" smtClean="0"/>
              <a:t>Agenda for WWS-GDE Meeting, Granada, </a:t>
            </a:r>
            <a:br>
              <a:rPr lang="en-US" altLang="ja-JP" sz="4000" dirty="0" smtClean="0"/>
            </a:br>
            <a:r>
              <a:rPr lang="en-US" altLang="ja-JP" sz="3111" dirty="0" smtClean="0">
                <a:solidFill>
                  <a:srgbClr val="3366FF"/>
                </a:solidFill>
              </a:rPr>
              <a:t>September, 26- 30, 2011</a:t>
            </a:r>
            <a:endParaRPr lang="ja-JP" altLang="en-US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75398"/>
            <a:ext cx="8229600" cy="5013219"/>
          </a:xfrm>
          <a:noFill/>
          <a:ln>
            <a:solidFill>
              <a:srgbClr val="3366FF"/>
            </a:solidFill>
          </a:ln>
        </p:spPr>
        <p:txBody>
          <a:bodyPr>
            <a:noAutofit/>
          </a:bodyPr>
          <a:lstStyle/>
          <a:p>
            <a:r>
              <a:rPr lang="en-US" altLang="ja-JP" sz="2000" dirty="0" smtClean="0">
                <a:solidFill>
                  <a:srgbClr val="3366FF"/>
                </a:solidFill>
              </a:rPr>
              <a:t>Day 1: </a:t>
            </a:r>
          </a:p>
          <a:p>
            <a:pPr lvl="1"/>
            <a:r>
              <a:rPr lang="en-US" altLang="ja-JP" sz="1600" dirty="0" err="1" smtClean="0">
                <a:solidFill>
                  <a:srgbClr val="FF0000"/>
                </a:solidFill>
              </a:rPr>
              <a:t>Plenaries--PMs</a:t>
            </a:r>
            <a:r>
              <a:rPr lang="en-US" altLang="ja-JP" sz="1600" dirty="0" smtClean="0">
                <a:solidFill>
                  <a:srgbClr val="FF0000"/>
                </a:solidFill>
              </a:rPr>
              <a:t> </a:t>
            </a:r>
            <a:r>
              <a:rPr lang="en-US" altLang="ja-JP" sz="1600" dirty="0" smtClean="0"/>
              <a:t>baseline design after </a:t>
            </a:r>
            <a:r>
              <a:rPr lang="en-US" altLang="ja-JP" sz="1600" dirty="0" err="1" smtClean="0"/>
              <a:t>BAWs</a:t>
            </a:r>
            <a:endParaRPr lang="en-US" altLang="ja-JP" sz="1600" dirty="0" smtClean="0"/>
          </a:p>
          <a:p>
            <a:pPr lvl="1"/>
            <a:r>
              <a:rPr lang="en-US" altLang="ja-JP" sz="1600" dirty="0" smtClean="0">
                <a:solidFill>
                  <a:srgbClr val="FF0000"/>
                </a:solidFill>
              </a:rPr>
              <a:t>Task leader summaries </a:t>
            </a:r>
            <a:r>
              <a:rPr lang="en-US" altLang="ja-JP" sz="1600" dirty="0" smtClean="0"/>
              <a:t>of current status, description of chapters of TDR, parameters as they know them, needs. up to 1 hour each.  </a:t>
            </a:r>
          </a:p>
          <a:p>
            <a:pPr lvl="1"/>
            <a:r>
              <a:rPr lang="en-US" altLang="ja-JP" sz="1600" dirty="0" smtClean="0"/>
              <a:t>They could start by reading the RDR and associated cost estimate and talking about what has been changed, improved, etc.</a:t>
            </a:r>
          </a:p>
          <a:p>
            <a:r>
              <a:rPr lang="en-US" altLang="ja-JP" sz="2000" dirty="0" smtClean="0">
                <a:solidFill>
                  <a:srgbClr val="3366FF"/>
                </a:solidFill>
              </a:rPr>
              <a:t>Day 2; 3; </a:t>
            </a:r>
            <a:r>
              <a:rPr lang="en-US" altLang="ja-JP" sz="2000" dirty="0" smtClean="0">
                <a:solidFill>
                  <a:srgbClr val="3366FF"/>
                </a:solidFill>
              </a:rPr>
              <a:t>4 (half-day) </a:t>
            </a:r>
            <a:r>
              <a:rPr lang="en-US" altLang="ja-JP" sz="2000" dirty="0" smtClean="0">
                <a:solidFill>
                  <a:srgbClr val="3366FF"/>
                </a:solidFill>
              </a:rPr>
              <a:t> </a:t>
            </a:r>
          </a:p>
          <a:p>
            <a:pPr lvl="1"/>
            <a:r>
              <a:rPr lang="en-US" altLang="ja-JP" sz="1600" dirty="0" smtClean="0"/>
              <a:t>Small working groups on text, </a:t>
            </a:r>
            <a:r>
              <a:rPr lang="en-US" altLang="ja-JP" sz="1600" dirty="0" smtClean="0">
                <a:solidFill>
                  <a:srgbClr val="FF0000"/>
                </a:solidFill>
              </a:rPr>
              <a:t>discussions on interfaces, discussion of machine design parameters </a:t>
            </a:r>
            <a:r>
              <a:rPr lang="en-US" altLang="ja-JP" sz="1600" dirty="0" smtClean="0"/>
              <a:t>that are falling through the cracks or things that need to be drawn up in following 6 months.  </a:t>
            </a:r>
          </a:p>
          <a:p>
            <a:pPr lvl="1"/>
            <a:r>
              <a:rPr lang="en-US" altLang="ja-JP" sz="1600" dirty="0" smtClean="0"/>
              <a:t>Preliminary inputs to cost chapter.  Agreement on models to be used for production. Maybe a couple of talks </a:t>
            </a:r>
            <a:r>
              <a:rPr lang="en-US" altLang="ja-JP" sz="1600" dirty="0" smtClean="0">
                <a:solidFill>
                  <a:srgbClr val="FF0000"/>
                </a:solidFill>
              </a:rPr>
              <a:t>on system tests </a:t>
            </a:r>
            <a:r>
              <a:rPr lang="en-US" altLang="ja-JP" sz="1600" dirty="0" smtClean="0"/>
              <a:t>as they educate the technical portions of the text.  </a:t>
            </a:r>
          </a:p>
          <a:p>
            <a:pPr lvl="1"/>
            <a:r>
              <a:rPr lang="en-US" altLang="ja-JP" sz="1600" dirty="0" smtClean="0"/>
              <a:t>These could be done in a small group settings, or via </a:t>
            </a:r>
            <a:r>
              <a:rPr lang="en-US" altLang="ja-JP" sz="1600" dirty="0" err="1" smtClean="0"/>
              <a:t>webex</a:t>
            </a:r>
            <a:r>
              <a:rPr lang="en-US" altLang="ja-JP" sz="1600" dirty="0" smtClean="0"/>
              <a:t>. </a:t>
            </a:r>
            <a:r>
              <a:rPr lang="en-US" altLang="ja-JP" sz="1600" dirty="0" smtClean="0">
                <a:solidFill>
                  <a:srgbClr val="FF0000"/>
                </a:solidFill>
              </a:rPr>
              <a:t>Creation of decent outline for TDR</a:t>
            </a:r>
            <a:r>
              <a:rPr lang="en-US" altLang="ja-JP" sz="1600" dirty="0" smtClean="0"/>
              <a:t>.  Placeholders for figures, etc.</a:t>
            </a:r>
          </a:p>
          <a:p>
            <a:r>
              <a:rPr lang="en-US" altLang="ja-JP" sz="2000" dirty="0" smtClean="0">
                <a:solidFill>
                  <a:srgbClr val="3366FF"/>
                </a:solidFill>
              </a:rPr>
              <a:t>Day 5:  </a:t>
            </a:r>
          </a:p>
          <a:p>
            <a:pPr lvl="1"/>
            <a:r>
              <a:rPr lang="en-US" altLang="ja-JP" sz="1600" dirty="0" smtClean="0"/>
              <a:t>summary; </a:t>
            </a:r>
            <a:r>
              <a:rPr lang="en-US" altLang="ja-JP" sz="1600" dirty="0" err="1" smtClean="0"/>
              <a:t>plenaries</a:t>
            </a:r>
            <a:r>
              <a:rPr lang="en-US" altLang="ja-JP" sz="1600" dirty="0" smtClean="0"/>
              <a:t> as required.  </a:t>
            </a:r>
            <a:endParaRPr lang="ja-JP" altLang="en-US" sz="16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SERF WebEx Meeting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F3F71-103B-DB48-A67F-EE453EFEC485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SCRF Parallel Session and </a:t>
            </a:r>
            <a:br>
              <a:rPr kumimoji="1" lang="en-US" altLang="ja-JP" dirty="0" smtClean="0"/>
            </a:br>
            <a:r>
              <a:rPr kumimoji="1" lang="en-US" altLang="ja-JP" dirty="0" smtClean="0"/>
              <a:t>Subjects to be </a:t>
            </a:r>
            <a:r>
              <a:rPr lang="en-US" altLang="ja-JP" dirty="0" smtClean="0"/>
              <a:t>d</a:t>
            </a:r>
            <a:r>
              <a:rPr kumimoji="1" lang="en-US" altLang="ja-JP" dirty="0" smtClean="0"/>
              <a:t>iscussed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69455"/>
            <a:ext cx="8229600" cy="50868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altLang="ja-JP" sz="1600" dirty="0" smtClean="0">
                <a:solidFill>
                  <a:srgbClr val="3366FF"/>
                </a:solidFill>
              </a:rPr>
              <a:t>1</a:t>
            </a:r>
            <a:r>
              <a:rPr lang="fr-FR" altLang="ja-JP" sz="1600" dirty="0">
                <a:solidFill>
                  <a:srgbClr val="3366FF"/>
                </a:solidFill>
              </a:rPr>
              <a:t>. TD report </a:t>
            </a:r>
            <a:r>
              <a:rPr lang="fr-FR" altLang="ja-JP" sz="1600" dirty="0" err="1">
                <a:solidFill>
                  <a:srgbClr val="3366FF"/>
                </a:solidFill>
              </a:rPr>
              <a:t>preparation</a:t>
            </a:r>
            <a:r>
              <a:rPr lang="fr-FR" altLang="ja-JP" sz="1600" dirty="0">
                <a:solidFill>
                  <a:srgbClr val="3366FF"/>
                </a:solidFill>
              </a:rPr>
              <a:t> </a:t>
            </a:r>
          </a:p>
          <a:p>
            <a:r>
              <a:rPr lang="fr-FR" altLang="ja-JP" sz="1600" dirty="0"/>
              <a:t>Part-1: </a:t>
            </a:r>
          </a:p>
          <a:p>
            <a:r>
              <a:rPr lang="fr-FR" altLang="ja-JP" sz="1600" dirty="0"/>
              <a:t>  1) 9-cell </a:t>
            </a:r>
            <a:r>
              <a:rPr lang="fr-FR" altLang="ja-JP" sz="1600" dirty="0" err="1"/>
              <a:t>cavity</a:t>
            </a:r>
            <a:r>
              <a:rPr lang="fr-FR" altLang="ja-JP" sz="1600" dirty="0"/>
              <a:t> Gradient R&amp;D </a:t>
            </a:r>
            <a:r>
              <a:rPr lang="fr-FR" altLang="ja-JP" sz="1600" dirty="0" err="1"/>
              <a:t>progress</a:t>
            </a:r>
            <a:r>
              <a:rPr lang="fr-FR" altLang="ja-JP" sz="1600" dirty="0"/>
              <a:t> to </a:t>
            </a:r>
            <a:r>
              <a:rPr lang="fr-FR" altLang="ja-JP" sz="1600" dirty="0" err="1"/>
              <a:t>meet</a:t>
            </a:r>
            <a:r>
              <a:rPr lang="fr-FR" altLang="ja-JP" sz="1600" dirty="0"/>
              <a:t> </a:t>
            </a:r>
            <a:r>
              <a:rPr lang="fr-FR" altLang="ja-JP" sz="1600" dirty="0" err="1"/>
              <a:t>requirement</a:t>
            </a:r>
            <a:r>
              <a:rPr lang="fr-FR" altLang="ja-JP" sz="1600" dirty="0"/>
              <a:t> for TDR </a:t>
            </a:r>
          </a:p>
          <a:p>
            <a:r>
              <a:rPr lang="fr-FR" altLang="ja-JP" sz="1600" dirty="0"/>
              <a:t>  2) </a:t>
            </a:r>
            <a:r>
              <a:rPr lang="fr-FR" altLang="ja-JP" sz="1600" dirty="0" err="1"/>
              <a:t>Cavity</a:t>
            </a:r>
            <a:r>
              <a:rPr lang="fr-FR" altLang="ja-JP" sz="1600" dirty="0"/>
              <a:t>-string R&amp;D </a:t>
            </a:r>
            <a:r>
              <a:rPr lang="fr-FR" altLang="ja-JP" sz="1600" dirty="0" err="1"/>
              <a:t>progress</a:t>
            </a:r>
            <a:r>
              <a:rPr lang="fr-FR" altLang="ja-JP" sz="1600" dirty="0"/>
              <a:t> </a:t>
            </a:r>
          </a:p>
          <a:p>
            <a:r>
              <a:rPr lang="fr-FR" altLang="ja-JP" sz="1600" dirty="0"/>
              <a:t>  3) SCRF </a:t>
            </a:r>
            <a:r>
              <a:rPr lang="fr-FR" altLang="ja-JP" sz="1600" dirty="0" err="1"/>
              <a:t>accelerator</a:t>
            </a:r>
            <a:r>
              <a:rPr lang="fr-FR" altLang="ja-JP" sz="1600" dirty="0"/>
              <a:t> test </a:t>
            </a:r>
            <a:r>
              <a:rPr lang="fr-FR" altLang="ja-JP" sz="1600" dirty="0" err="1"/>
              <a:t>facility</a:t>
            </a:r>
            <a:r>
              <a:rPr lang="fr-FR" altLang="ja-JP" sz="1600" dirty="0"/>
              <a:t> </a:t>
            </a:r>
            <a:r>
              <a:rPr lang="fr-FR" altLang="ja-JP" sz="1600" dirty="0" err="1"/>
              <a:t>progress</a:t>
            </a:r>
            <a:r>
              <a:rPr lang="fr-FR" altLang="ja-JP" sz="1600" dirty="0"/>
              <a:t> </a:t>
            </a:r>
            <a:r>
              <a:rPr lang="fr-FR" altLang="ja-JP" sz="1600" dirty="0" err="1"/>
              <a:t>with</a:t>
            </a:r>
            <a:r>
              <a:rPr lang="fr-FR" altLang="ja-JP" sz="1600" dirty="0"/>
              <a:t> FLASH</a:t>
            </a:r>
          </a:p>
          <a:p>
            <a:r>
              <a:rPr lang="fr-FR" altLang="ja-JP" sz="1600" dirty="0"/>
              <a:t>  4) SCRF </a:t>
            </a:r>
            <a:r>
              <a:rPr lang="fr-FR" altLang="ja-JP" sz="1600" dirty="0" err="1"/>
              <a:t>cavity</a:t>
            </a:r>
            <a:r>
              <a:rPr lang="fr-FR" altLang="ja-JP" sz="1600" dirty="0"/>
              <a:t> and </a:t>
            </a:r>
            <a:r>
              <a:rPr lang="fr-FR" altLang="ja-JP" sz="1600" dirty="0" err="1"/>
              <a:t>cryomodule</a:t>
            </a:r>
            <a:r>
              <a:rPr lang="fr-FR" altLang="ja-JP" sz="1600" dirty="0"/>
              <a:t> </a:t>
            </a:r>
            <a:r>
              <a:rPr lang="fr-FR" altLang="ja-JP" sz="1600" dirty="0" err="1"/>
              <a:t>industrialization</a:t>
            </a:r>
            <a:r>
              <a:rPr lang="fr-FR" altLang="ja-JP" sz="1600" dirty="0"/>
              <a:t> </a:t>
            </a:r>
            <a:r>
              <a:rPr lang="fr-FR" altLang="ja-JP" sz="1600" dirty="0" err="1"/>
              <a:t>technology</a:t>
            </a:r>
            <a:r>
              <a:rPr lang="fr-FR" altLang="ja-JP" sz="1600" dirty="0"/>
              <a:t> and </a:t>
            </a:r>
            <a:r>
              <a:rPr lang="fr-FR" altLang="ja-JP" sz="1600" dirty="0" err="1"/>
              <a:t>industrialization</a:t>
            </a:r>
            <a:r>
              <a:rPr lang="fr-FR" altLang="ja-JP" sz="1600" dirty="0"/>
              <a:t> </a:t>
            </a:r>
            <a:r>
              <a:rPr lang="fr-FR" altLang="ja-JP" sz="1600" dirty="0" err="1"/>
              <a:t>models</a:t>
            </a:r>
            <a:r>
              <a:rPr lang="fr-FR" altLang="ja-JP" sz="1600" dirty="0"/>
              <a:t>. </a:t>
            </a:r>
          </a:p>
          <a:p>
            <a:r>
              <a:rPr lang="fr-FR" altLang="ja-JP" sz="1600" dirty="0"/>
              <a:t>Part-2: </a:t>
            </a:r>
          </a:p>
          <a:p>
            <a:r>
              <a:rPr lang="fr-FR" altLang="ja-JP" sz="1600" dirty="0"/>
              <a:t>  1) ML Accelerator design </a:t>
            </a:r>
          </a:p>
          <a:p>
            <a:pPr marL="0" indent="0">
              <a:buNone/>
            </a:pPr>
            <a:r>
              <a:rPr lang="fr-FR" altLang="ja-JP" sz="1600" dirty="0" smtClean="0"/>
              <a:t>      </a:t>
            </a:r>
            <a:r>
              <a:rPr lang="fr-FR" altLang="ja-JP" sz="1600" dirty="0"/>
              <a:t>       </a:t>
            </a:r>
            <a:r>
              <a:rPr lang="fr-FR" altLang="ja-JP" sz="1600" dirty="0" err="1"/>
              <a:t>including</a:t>
            </a:r>
            <a:r>
              <a:rPr lang="fr-FR" altLang="ja-JP" sz="1600" dirty="0"/>
              <a:t> </a:t>
            </a:r>
            <a:r>
              <a:rPr lang="fr-FR" altLang="ja-JP" sz="1600" dirty="0" err="1"/>
              <a:t>beam</a:t>
            </a:r>
            <a:r>
              <a:rPr lang="fr-FR" altLang="ja-JP" sz="1600" dirty="0"/>
              <a:t> </a:t>
            </a:r>
            <a:r>
              <a:rPr lang="fr-FR" altLang="ja-JP" sz="1600" dirty="0" err="1"/>
              <a:t>dynamics</a:t>
            </a:r>
            <a:r>
              <a:rPr lang="fr-FR" altLang="ja-JP" sz="1600" dirty="0"/>
              <a:t>, </a:t>
            </a:r>
            <a:r>
              <a:rPr lang="fr-FR" altLang="ja-JP" sz="1600" dirty="0" err="1"/>
              <a:t>alignment</a:t>
            </a:r>
            <a:r>
              <a:rPr lang="fr-FR" altLang="ja-JP" sz="1600" dirty="0"/>
              <a:t> </a:t>
            </a:r>
            <a:r>
              <a:rPr lang="fr-FR" altLang="ja-JP" sz="1600" dirty="0" err="1"/>
              <a:t>tolerance</a:t>
            </a:r>
            <a:r>
              <a:rPr lang="fr-FR" altLang="ja-JP" sz="1600" dirty="0"/>
              <a:t>, </a:t>
            </a:r>
            <a:r>
              <a:rPr lang="fr-FR" altLang="ja-JP" sz="1600" dirty="0" err="1"/>
              <a:t>tracking</a:t>
            </a:r>
            <a:r>
              <a:rPr lang="fr-FR" altLang="ja-JP" sz="1600" dirty="0"/>
              <a:t> tune-</a:t>
            </a:r>
            <a:r>
              <a:rPr lang="fr-FR" altLang="ja-JP" sz="1600" dirty="0" err="1"/>
              <a:t>ability</a:t>
            </a:r>
            <a:r>
              <a:rPr lang="fr-FR" altLang="ja-JP" sz="1600" dirty="0"/>
              <a:t> </a:t>
            </a:r>
            <a:r>
              <a:rPr lang="fr-FR" altLang="ja-JP" sz="1600" dirty="0" err="1"/>
              <a:t>with</a:t>
            </a:r>
            <a:r>
              <a:rPr lang="fr-FR" altLang="ja-JP" sz="1600" dirty="0"/>
              <a:t> </a:t>
            </a:r>
            <a:r>
              <a:rPr lang="fr-FR" altLang="ja-JP" sz="1600" dirty="0" err="1"/>
              <a:t>steering</a:t>
            </a:r>
            <a:r>
              <a:rPr lang="fr-FR" altLang="ja-JP" sz="1600" dirty="0"/>
              <a:t>, </a:t>
            </a:r>
          </a:p>
          <a:p>
            <a:r>
              <a:rPr lang="fr-FR" altLang="ja-JP" sz="1600" dirty="0"/>
              <a:t>Part 3: </a:t>
            </a:r>
          </a:p>
          <a:p>
            <a:r>
              <a:rPr lang="fr-FR" altLang="ja-JP" sz="1600" dirty="0"/>
              <a:t>  1) Future prospect </a:t>
            </a:r>
            <a:r>
              <a:rPr lang="fr-FR" altLang="ja-JP" sz="1600" dirty="0" err="1"/>
              <a:t>toward</a:t>
            </a:r>
            <a:r>
              <a:rPr lang="fr-FR" altLang="ja-JP" sz="1600" dirty="0"/>
              <a:t> 1 </a:t>
            </a:r>
            <a:r>
              <a:rPr lang="fr-FR" altLang="ja-JP" sz="1600" dirty="0" err="1"/>
              <a:t>TeV</a:t>
            </a:r>
            <a:r>
              <a:rPr lang="fr-FR" altLang="ja-JP" sz="1600" dirty="0"/>
              <a:t> </a:t>
            </a:r>
            <a:r>
              <a:rPr lang="fr-FR" altLang="ja-JP" sz="1600" dirty="0" err="1"/>
              <a:t>with</a:t>
            </a:r>
            <a:r>
              <a:rPr lang="fr-FR" altLang="ja-JP" sz="1600" dirty="0"/>
              <a:t> </a:t>
            </a:r>
            <a:r>
              <a:rPr lang="fr-FR" altLang="ja-JP" sz="1600" dirty="0" err="1"/>
              <a:t>cost</a:t>
            </a:r>
            <a:r>
              <a:rPr lang="fr-FR" altLang="ja-JP" sz="1600" dirty="0"/>
              <a:t>-effective </a:t>
            </a:r>
            <a:r>
              <a:rPr lang="fr-FR" altLang="ja-JP" sz="1600" dirty="0" err="1"/>
              <a:t>ways</a:t>
            </a:r>
            <a:endParaRPr lang="fr-FR" altLang="ja-JP" sz="1600" dirty="0"/>
          </a:p>
          <a:p>
            <a:pPr marL="0" indent="0">
              <a:buNone/>
            </a:pPr>
            <a:r>
              <a:rPr lang="fr-FR" altLang="ja-JP" sz="1600" dirty="0" smtClean="0"/>
              <a:t>      </a:t>
            </a:r>
            <a:r>
              <a:rPr lang="fr-FR" altLang="ja-JP" sz="1600" dirty="0"/>
              <a:t>       </a:t>
            </a:r>
            <a:r>
              <a:rPr lang="fr-FR" altLang="ja-JP" sz="1600" dirty="0" err="1"/>
              <a:t>including</a:t>
            </a:r>
            <a:r>
              <a:rPr lang="fr-FR" altLang="ja-JP" sz="1600" dirty="0"/>
              <a:t> </a:t>
            </a:r>
            <a:r>
              <a:rPr lang="fr-FR" altLang="ja-JP" sz="1600" dirty="0" err="1"/>
              <a:t>cavity</a:t>
            </a:r>
            <a:r>
              <a:rPr lang="fr-FR" altLang="ja-JP" sz="1600" dirty="0"/>
              <a:t> gradient and Q0 </a:t>
            </a:r>
            <a:r>
              <a:rPr lang="fr-FR" altLang="ja-JP" sz="1600" dirty="0" err="1"/>
              <a:t>improvement</a:t>
            </a:r>
            <a:r>
              <a:rPr lang="fr-FR" altLang="ja-JP" sz="1600" dirty="0"/>
              <a:t>, and </a:t>
            </a:r>
            <a:r>
              <a:rPr lang="fr-FR" altLang="ja-JP" sz="1600" dirty="0" err="1"/>
              <a:t>cost</a:t>
            </a:r>
            <a:r>
              <a:rPr lang="fr-FR" altLang="ja-JP" sz="1600" dirty="0"/>
              <a:t>-effective fabrication </a:t>
            </a:r>
            <a:r>
              <a:rPr lang="fr-FR" altLang="ja-JP" sz="1600" dirty="0" err="1"/>
              <a:t>technology</a:t>
            </a:r>
            <a:r>
              <a:rPr lang="fr-FR" altLang="ja-JP" sz="1600" dirty="0"/>
              <a:t> 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 smtClean="0">
                <a:solidFill>
                  <a:srgbClr val="3366FF"/>
                </a:solidFill>
              </a:rPr>
              <a:t>2</a:t>
            </a:r>
            <a:r>
              <a:rPr lang="en-US" altLang="ja-JP" sz="1600" dirty="0">
                <a:solidFill>
                  <a:srgbClr val="3366FF"/>
                </a:solidFill>
              </a:rPr>
              <a:t>. Special technical topics (preparation for TTC WG)</a:t>
            </a:r>
          </a:p>
          <a:p>
            <a:r>
              <a:rPr lang="en-US" altLang="ja-JP" sz="1600" dirty="0"/>
              <a:t>  1) S1-Global results and analysis </a:t>
            </a:r>
          </a:p>
          <a:p>
            <a:r>
              <a:rPr lang="en-US" altLang="ja-JP" sz="1600" dirty="0"/>
              <a:t>  2) NML status and plan</a:t>
            </a:r>
          </a:p>
          <a:p>
            <a:r>
              <a:rPr lang="en-US" altLang="ja-JP" sz="1600" dirty="0"/>
              <a:t>  3) PXFEL progress and analysis </a:t>
            </a:r>
          </a:p>
          <a:p>
            <a:r>
              <a:rPr lang="en-US" altLang="ja-JP" sz="1600" dirty="0"/>
              <a:t>  4) Cavity-string gradient degradation issues, </a:t>
            </a:r>
          </a:p>
          <a:p>
            <a:pPr marL="0" indent="0">
              <a:buNone/>
            </a:pPr>
            <a:endParaRPr lang="fr-FR" altLang="ja-JP" sz="1600" dirty="0"/>
          </a:p>
          <a:p>
            <a:endParaRPr kumimoji="1" lang="ja-JP" altLang="en-US" sz="1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SCRF 01-June-2011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SERF WebEx Meeting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515B-6B6A-BE42-BC36-C2FDB1406A91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368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1580</TotalTime>
  <Words>2604</Words>
  <Application>Microsoft Macintosh PowerPoint</Application>
  <PresentationFormat>画面に合わせる (4:3)</PresentationFormat>
  <Paragraphs>653</Paragraphs>
  <Slides>35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35</vt:i4>
      </vt:variant>
    </vt:vector>
  </HeadingPairs>
  <TitlesOfParts>
    <vt:vector size="37" baseType="lpstr">
      <vt:lpstr>Office テーマ</vt:lpstr>
      <vt:lpstr>Default Theme</vt:lpstr>
      <vt:lpstr>SCRF Monthly WebEx Meeting June, 29, 2011</vt:lpstr>
      <vt:lpstr>Meeting Schedule related to SCRF (2011~)</vt:lpstr>
      <vt:lpstr>The 2nd workshop on SCRF Technology and  Industrialization for the ILC </vt:lpstr>
      <vt:lpstr>Agenda Proposed</vt:lpstr>
      <vt:lpstr>An Invited Talk in SRF-2011 July 25, Monday</vt:lpstr>
      <vt:lpstr>LCWS 2011: Granada, Spain September 26-30, 2011</vt:lpstr>
      <vt:lpstr>Subjects to be discussed on SCRF at Joint ILC-CLIC Meeting  Gradana, Sept. 25^29, 2011 </vt:lpstr>
      <vt:lpstr>Agenda for WWS-GDE Meeting, Granada,  September, 26- 30, 2011</vt:lpstr>
      <vt:lpstr>SCRF Parallel Session and  Subjects to be discussed</vt:lpstr>
      <vt:lpstr>Proposal for S1-Global Progress Report and Discussions in TTC meeting </vt:lpstr>
      <vt:lpstr>Study of  SC Quadrople in  Cryomodule </vt:lpstr>
      <vt:lpstr>SC Quadrupole in Cryomodule</vt:lpstr>
      <vt:lpstr>A Proposal / Revival </vt:lpstr>
      <vt:lpstr>Thinking about a cost-effective connection</vt:lpstr>
      <vt:lpstr>Advantage/Disadvantage and  Necessary Study/Work</vt:lpstr>
      <vt:lpstr>A Possible ILC-SCRF Industrialization Model </vt:lpstr>
      <vt:lpstr>backup</vt:lpstr>
      <vt:lpstr>Sharing Responsibility </vt:lpstr>
      <vt:lpstr>Procurement Policy/Guideline</vt:lpstr>
      <vt:lpstr>Build-to-Print Manufacturing</vt:lpstr>
      <vt:lpstr>Flexible Industrialization Models Required</vt:lpstr>
      <vt:lpstr>An European Industry Response</vt:lpstr>
      <vt:lpstr>Possible Actions suggested</vt:lpstr>
      <vt:lpstr>Visiting Companies in Progress</vt:lpstr>
      <vt:lpstr>RDR to TDR</vt:lpstr>
      <vt:lpstr>Technical Update in ML and SCRF RDR to TDR</vt:lpstr>
      <vt:lpstr>Main Linac and SCRF in RDR  </vt:lpstr>
      <vt:lpstr>1. Overviews</vt:lpstr>
      <vt:lpstr>2. Accelerator Descriptions</vt:lpstr>
      <vt:lpstr>3. Technical Systems (3.4,  3.5)</vt:lpstr>
      <vt:lpstr>3. Technical Systems (3.6,  3.7)</vt:lpstr>
      <vt:lpstr>3. Technical Systems (3.8)</vt:lpstr>
      <vt:lpstr>3. Technical Systems (3.9,  3.10)</vt:lpstr>
      <vt:lpstr>TDR Part 1: RD Phase R&amp;D</vt:lpstr>
      <vt:lpstr>TDR Part 2: ILC Accelerator Design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TDR-SCRF</dc:title>
  <dc:creator>Yamamoto Akira</dc:creator>
  <cp:lastModifiedBy>Yamamoto Akira</cp:lastModifiedBy>
  <cp:revision>26</cp:revision>
  <dcterms:created xsi:type="dcterms:W3CDTF">2011-05-05T18:29:40Z</dcterms:created>
  <dcterms:modified xsi:type="dcterms:W3CDTF">2011-06-29T12:48:35Z</dcterms:modified>
</cp:coreProperties>
</file>