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76" r:id="rId2"/>
    <p:sldId id="337" r:id="rId3"/>
    <p:sldId id="378" r:id="rId4"/>
    <p:sldId id="379" r:id="rId5"/>
    <p:sldId id="380" r:id="rId6"/>
    <p:sldId id="334" r:id="rId7"/>
    <p:sldId id="383" r:id="rId8"/>
    <p:sldId id="335" r:id="rId9"/>
    <p:sldId id="336" r:id="rId10"/>
    <p:sldId id="385" r:id="rId11"/>
    <p:sldId id="347" r:id="rId12"/>
    <p:sldId id="338" r:id="rId13"/>
    <p:sldId id="345" r:id="rId14"/>
    <p:sldId id="339" r:id="rId15"/>
    <p:sldId id="340" r:id="rId16"/>
    <p:sldId id="343" r:id="rId17"/>
    <p:sldId id="341" r:id="rId18"/>
    <p:sldId id="342" r:id="rId19"/>
    <p:sldId id="344" r:id="rId20"/>
    <p:sldId id="373" r:id="rId21"/>
    <p:sldId id="374" r:id="rId22"/>
    <p:sldId id="375" r:id="rId23"/>
    <p:sldId id="376" r:id="rId24"/>
    <p:sldId id="395" r:id="rId25"/>
    <p:sldId id="396" r:id="rId26"/>
    <p:sldId id="369" r:id="rId27"/>
    <p:sldId id="371" r:id="rId28"/>
    <p:sldId id="387" r:id="rId29"/>
    <p:sldId id="388" r:id="rId30"/>
    <p:sldId id="389" r:id="rId31"/>
    <p:sldId id="390" r:id="rId32"/>
    <p:sldId id="391" r:id="rId33"/>
    <p:sldId id="392" r:id="rId34"/>
    <p:sldId id="393" r:id="rId35"/>
    <p:sldId id="394" r:id="rId3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24" autoAdjust="0"/>
    <p:restoredTop sz="99661" autoAdjust="0"/>
  </p:normalViewPr>
  <p:slideViewPr>
    <p:cSldViewPr showGuides="1">
      <p:cViewPr>
        <p:scale>
          <a:sx n="100" d="100"/>
          <a:sy n="100" d="100"/>
        </p:scale>
        <p:origin x="-904" y="-200"/>
      </p:cViewPr>
      <p:guideLst>
        <p:guide orient="horz" pos="2880"/>
        <p:guide pos="5280"/>
        <p:guide pos="5568"/>
        <p:guide pos="48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93" d="100"/>
          <a:sy n="93" d="100"/>
        </p:scale>
        <p:origin x="-377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DD579-EF82-6246-8569-21ACDD4853E7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B659C-6686-D84F-BC1D-5D2E72A49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34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FEE65-564B-4787-A06C-D4A3B667E2AE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51D4-560B-48EB-8EC7-E85640A6B3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0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651D4-560B-48EB-8EC7-E85640A6B3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651D4-560B-48EB-8EC7-E85640A6B33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" name="Group 17"/>
          <p:cNvGrpSpPr/>
          <p:nvPr userDrawn="1"/>
        </p:nvGrpSpPr>
        <p:grpSpPr>
          <a:xfrm>
            <a:off x="76200" y="73025"/>
            <a:ext cx="1295400" cy="842963"/>
            <a:chOff x="76200" y="73025"/>
            <a:chExt cx="1295400" cy="842963"/>
          </a:xfrm>
        </p:grpSpPr>
        <p:pic>
          <p:nvPicPr>
            <p:cNvPr id="19" name="Picture 11" descr="CERN logo"/>
            <p:cNvPicPr>
              <a:picLocks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2" descr="medipixlogo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1" descr="frame_gray1.png"/>
            <p:cNvPicPr>
              <a:picLocks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30352" y="73025"/>
              <a:ext cx="841248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239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</p:spPr>
        <p:txBody>
          <a:bodyPr/>
          <a:lstStyle>
            <a:lvl1pPr>
              <a:defRPr sz="1050"/>
            </a:lvl1pPr>
          </a:lstStyle>
          <a:p>
            <a:r>
              <a:rPr lang="en-US" smtClean="0"/>
              <a:t>xavier.llopart@cern.ch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54102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356350"/>
            <a:ext cx="1066800" cy="365125"/>
          </a:xfrm>
        </p:spPr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2333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2390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</p:spPr>
        <p:txBody>
          <a:bodyPr/>
          <a:lstStyle>
            <a:lvl1pPr>
              <a:defRPr sz="1050"/>
            </a:lvl1pPr>
          </a:lstStyle>
          <a:p>
            <a:r>
              <a:rPr lang="en-US" smtClean="0"/>
              <a:t>xavier.llopart@cern.ch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54102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356350"/>
            <a:ext cx="1066800" cy="365125"/>
          </a:xfrm>
        </p:spPr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2333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xavier.llopart@cern.ch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Design of the Timepix3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384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X. Llopart</a:t>
            </a:r>
          </a:p>
          <a:p>
            <a:endParaRPr lang="en-US" sz="2400" dirty="0" smtClean="0"/>
          </a:p>
          <a:p>
            <a:r>
              <a:rPr lang="en-US" sz="2400" dirty="0" smtClean="0"/>
              <a:t>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July 2011</a:t>
            </a:r>
          </a:p>
          <a:p>
            <a:endParaRPr lang="en-US" sz="2400" dirty="0" smtClean="0"/>
          </a:p>
          <a:p>
            <a:r>
              <a:rPr lang="en-US" sz="2400" b="1" dirty="0" smtClean="0"/>
              <a:t>LCTPC collaboration meeting</a:t>
            </a:r>
            <a:endParaRPr lang="en-US" sz="2400" b="1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495800"/>
            <a:ext cx="779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878138" y="4392613"/>
            <a:ext cx="6192837" cy="1700212"/>
          </a:xfrm>
          <a:prstGeom prst="rect">
            <a:avLst/>
          </a:prstGeom>
          <a:solidFill>
            <a:srgbClr val="FFFF00">
              <a:alpha val="55000"/>
            </a:srgb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16238" y="4421188"/>
            <a:ext cx="6110287" cy="801687"/>
          </a:xfrm>
          <a:prstGeom prst="rect">
            <a:avLst/>
          </a:prstGeom>
          <a:solidFill>
            <a:schemeClr val="bg1">
              <a:lumMod val="75000"/>
              <a:alpha val="63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2767806" y="683419"/>
            <a:ext cx="2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8887619" y="662782"/>
            <a:ext cx="2873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2911475" y="600075"/>
            <a:ext cx="6119813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6" name="Rectangle 228"/>
          <p:cNvSpPr>
            <a:spLocks noChangeArrowheads="1"/>
          </p:cNvSpPr>
          <p:nvPr/>
        </p:nvSpPr>
        <p:spPr bwMode="auto">
          <a:xfrm>
            <a:off x="4787900" y="523875"/>
            <a:ext cx="2233613" cy="122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128 double-columns  @ 256</a:t>
            </a:r>
            <a:r>
              <a:rPr lang="en-US" sz="800" b="1">
                <a:cs typeface="Arial" charset="0"/>
              </a:rPr>
              <a:t>●</a:t>
            </a:r>
            <a:r>
              <a:rPr lang="en-US" sz="800" b="1">
                <a:latin typeface="Century Schoolbook" pitchFamily="18" charset="0"/>
              </a:rPr>
              <a:t> 55</a:t>
            </a:r>
            <a:r>
              <a:rPr lang="el-GR" sz="800" b="1">
                <a:latin typeface="Century Schoolbook" pitchFamily="18" charset="0"/>
              </a:rPr>
              <a:t>μ</a:t>
            </a:r>
            <a:r>
              <a:rPr lang="en-US" sz="800" b="1">
                <a:latin typeface="Century Schoolbook" pitchFamily="18" charset="0"/>
              </a:rPr>
              <a:t>m = 1.4cm</a:t>
            </a:r>
            <a:endParaRPr lang="en-US" sz="800" b="1"/>
          </a:p>
        </p:txBody>
      </p:sp>
      <p:cxnSp>
        <p:nvCxnSpPr>
          <p:cNvPr id="18" name="Straight Connector 17"/>
          <p:cNvCxnSpPr/>
          <p:nvPr/>
        </p:nvCxnSpPr>
        <p:spPr>
          <a:xfrm>
            <a:off x="2747963" y="4411663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792413" y="668338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662"/>
          <p:cNvGrpSpPr>
            <a:grpSpLocks/>
          </p:cNvGrpSpPr>
          <p:nvPr/>
        </p:nvGrpSpPr>
        <p:grpSpPr bwMode="auto">
          <a:xfrm>
            <a:off x="2913063" y="657225"/>
            <a:ext cx="6124575" cy="3773488"/>
            <a:chOff x="653403" y="664169"/>
            <a:chExt cx="6124025" cy="3772943"/>
          </a:xfrm>
        </p:grpSpPr>
        <p:sp>
          <p:nvSpPr>
            <p:cNvPr id="27" name="Rectangle 26"/>
            <p:cNvSpPr/>
            <p:nvPr/>
          </p:nvSpPr>
          <p:spPr>
            <a:xfrm>
              <a:off x="1196279" y="664169"/>
              <a:ext cx="328582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80472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07468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009041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245557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Octagon 31"/>
            <p:cNvSpPr/>
            <p:nvPr/>
          </p:nvSpPr>
          <p:spPr>
            <a:xfrm>
              <a:off x="3331274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245557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Octagon 33"/>
            <p:cNvSpPr/>
            <p:nvPr/>
          </p:nvSpPr>
          <p:spPr>
            <a:xfrm>
              <a:off x="3331274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4555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45557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247145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Octagon 37"/>
            <p:cNvSpPr/>
            <p:nvPr/>
          </p:nvSpPr>
          <p:spPr>
            <a:xfrm>
              <a:off x="3332862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47145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Octagon 39"/>
            <p:cNvSpPr/>
            <p:nvPr/>
          </p:nvSpPr>
          <p:spPr>
            <a:xfrm>
              <a:off x="3332862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flipH="1">
              <a:off x="3010628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Octagon 41"/>
            <p:cNvSpPr/>
            <p:nvPr/>
          </p:nvSpPr>
          <p:spPr>
            <a:xfrm flipH="1">
              <a:off x="3086821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 flipH="1">
              <a:off x="3010628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Octagon 43"/>
            <p:cNvSpPr/>
            <p:nvPr/>
          </p:nvSpPr>
          <p:spPr>
            <a:xfrm flipH="1">
              <a:off x="3086821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3010628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3010628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 flipH="1">
              <a:off x="3009041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Octagon 47"/>
            <p:cNvSpPr/>
            <p:nvPr/>
          </p:nvSpPr>
          <p:spPr>
            <a:xfrm flipH="1">
              <a:off x="3085235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3009041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Octagon 49"/>
            <p:cNvSpPr/>
            <p:nvPr/>
          </p:nvSpPr>
          <p:spPr>
            <a:xfrm flipH="1">
              <a:off x="3085235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Down Arrow 50"/>
            <p:cNvSpPr/>
            <p:nvPr/>
          </p:nvSpPr>
          <p:spPr>
            <a:xfrm>
              <a:off x="319317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55350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88050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482074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718590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Octagon 55"/>
            <p:cNvSpPr/>
            <p:nvPr/>
          </p:nvSpPr>
          <p:spPr>
            <a:xfrm>
              <a:off x="3804307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18590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Octagon 57"/>
            <p:cNvSpPr/>
            <p:nvPr/>
          </p:nvSpPr>
          <p:spPr>
            <a:xfrm>
              <a:off x="3804307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1859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18590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720178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Octagon 61"/>
            <p:cNvSpPr/>
            <p:nvPr/>
          </p:nvSpPr>
          <p:spPr>
            <a:xfrm>
              <a:off x="3805895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720178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4" name="Octagon 63"/>
            <p:cNvSpPr/>
            <p:nvPr/>
          </p:nvSpPr>
          <p:spPr>
            <a:xfrm>
              <a:off x="3805895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 flipH="1">
              <a:off x="3483661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Octagon 65"/>
            <p:cNvSpPr/>
            <p:nvPr/>
          </p:nvSpPr>
          <p:spPr>
            <a:xfrm flipH="1">
              <a:off x="3559854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 flipH="1">
              <a:off x="3483661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Octagon 67"/>
            <p:cNvSpPr/>
            <p:nvPr/>
          </p:nvSpPr>
          <p:spPr>
            <a:xfrm flipH="1">
              <a:off x="3559854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 flipH="1">
              <a:off x="3483661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 flipH="1">
              <a:off x="3483661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 flipH="1">
              <a:off x="3482074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2" name="Octagon 71"/>
            <p:cNvSpPr/>
            <p:nvPr/>
          </p:nvSpPr>
          <p:spPr>
            <a:xfrm flipH="1">
              <a:off x="3558267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 flipH="1">
              <a:off x="3482074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4" name="Octagon 73"/>
            <p:cNvSpPr/>
            <p:nvPr/>
          </p:nvSpPr>
          <p:spPr>
            <a:xfrm flipH="1">
              <a:off x="3558267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Down Arrow 74"/>
            <p:cNvSpPr/>
            <p:nvPr/>
          </p:nvSpPr>
          <p:spPr>
            <a:xfrm>
              <a:off x="3666207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02177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347183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94875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4185273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Octagon 79"/>
            <p:cNvSpPr/>
            <p:nvPr/>
          </p:nvSpPr>
          <p:spPr>
            <a:xfrm>
              <a:off x="4272578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185273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Octagon 81"/>
            <p:cNvSpPr/>
            <p:nvPr/>
          </p:nvSpPr>
          <p:spPr>
            <a:xfrm>
              <a:off x="4272578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186861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186861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188448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" name="Octagon 85"/>
            <p:cNvSpPr/>
            <p:nvPr/>
          </p:nvSpPr>
          <p:spPr>
            <a:xfrm>
              <a:off x="4274165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188448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8" name="Octagon 87"/>
            <p:cNvSpPr/>
            <p:nvPr/>
          </p:nvSpPr>
          <p:spPr>
            <a:xfrm>
              <a:off x="4274165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 flipH="1">
              <a:off x="3951932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Octagon 89"/>
            <p:cNvSpPr/>
            <p:nvPr/>
          </p:nvSpPr>
          <p:spPr>
            <a:xfrm flipH="1">
              <a:off x="4028125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 flipH="1">
              <a:off x="3951932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Octagon 91"/>
            <p:cNvSpPr/>
            <p:nvPr/>
          </p:nvSpPr>
          <p:spPr>
            <a:xfrm flipH="1">
              <a:off x="4028125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flipH="1">
              <a:off x="3951932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3950344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 flipH="1">
              <a:off x="3950344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Octagon 95"/>
            <p:cNvSpPr/>
            <p:nvPr/>
          </p:nvSpPr>
          <p:spPr>
            <a:xfrm flipH="1">
              <a:off x="4026537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 flipH="1">
              <a:off x="3950344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Octagon 97"/>
            <p:cNvSpPr/>
            <p:nvPr/>
          </p:nvSpPr>
          <p:spPr>
            <a:xfrm flipH="1">
              <a:off x="4026537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Down Arrow 98"/>
            <p:cNvSpPr/>
            <p:nvPr/>
          </p:nvSpPr>
          <p:spPr>
            <a:xfrm>
              <a:off x="4132891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494808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820216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421790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658305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Octagon 103"/>
            <p:cNvSpPr/>
            <p:nvPr/>
          </p:nvSpPr>
          <p:spPr>
            <a:xfrm>
              <a:off x="4745610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658305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6" name="Octagon 105"/>
            <p:cNvSpPr/>
            <p:nvPr/>
          </p:nvSpPr>
          <p:spPr>
            <a:xfrm>
              <a:off x="4745610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659893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659893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661480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" name="Octagon 109"/>
            <p:cNvSpPr/>
            <p:nvPr/>
          </p:nvSpPr>
          <p:spPr>
            <a:xfrm>
              <a:off x="4747197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661480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" name="Octagon 111"/>
            <p:cNvSpPr/>
            <p:nvPr/>
          </p:nvSpPr>
          <p:spPr>
            <a:xfrm>
              <a:off x="4747197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 flipH="1">
              <a:off x="4424964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4" name="Octagon 113"/>
            <p:cNvSpPr/>
            <p:nvPr/>
          </p:nvSpPr>
          <p:spPr>
            <a:xfrm flipH="1">
              <a:off x="4501157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 flipH="1">
              <a:off x="4424964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" name="Octagon 115"/>
            <p:cNvSpPr/>
            <p:nvPr/>
          </p:nvSpPr>
          <p:spPr>
            <a:xfrm flipH="1">
              <a:off x="4501157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 flipH="1">
              <a:off x="4424964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 flipH="1">
              <a:off x="4423376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 flipH="1">
              <a:off x="4423376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0" name="Octagon 119"/>
            <p:cNvSpPr/>
            <p:nvPr/>
          </p:nvSpPr>
          <p:spPr>
            <a:xfrm flipH="1">
              <a:off x="4499570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 flipH="1">
              <a:off x="4423376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2" name="Octagon 121"/>
            <p:cNvSpPr/>
            <p:nvPr/>
          </p:nvSpPr>
          <p:spPr>
            <a:xfrm flipH="1">
              <a:off x="4499570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" name="Down Arrow 122"/>
            <p:cNvSpPr/>
            <p:nvPr/>
          </p:nvSpPr>
          <p:spPr>
            <a:xfrm>
              <a:off x="4605923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961491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28848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89006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126576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8" name="Octagon 127"/>
            <p:cNvSpPr/>
            <p:nvPr/>
          </p:nvSpPr>
          <p:spPr>
            <a:xfrm>
              <a:off x="5213880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126576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0" name="Octagon 129"/>
            <p:cNvSpPr/>
            <p:nvPr/>
          </p:nvSpPr>
          <p:spPr>
            <a:xfrm>
              <a:off x="5213880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5128163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128163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128163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" name="Octagon 133"/>
            <p:cNvSpPr/>
            <p:nvPr/>
          </p:nvSpPr>
          <p:spPr>
            <a:xfrm>
              <a:off x="5215468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5128163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6" name="Octagon 135"/>
            <p:cNvSpPr/>
            <p:nvPr/>
          </p:nvSpPr>
          <p:spPr>
            <a:xfrm>
              <a:off x="5215468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 flipH="1">
              <a:off x="4893234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8" name="Octagon 137"/>
            <p:cNvSpPr/>
            <p:nvPr/>
          </p:nvSpPr>
          <p:spPr>
            <a:xfrm flipH="1">
              <a:off x="4967841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 flipH="1">
              <a:off x="4893234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" name="Octagon 139"/>
            <p:cNvSpPr/>
            <p:nvPr/>
          </p:nvSpPr>
          <p:spPr>
            <a:xfrm flipH="1">
              <a:off x="4967841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 flipH="1">
              <a:off x="489164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 flipH="1">
              <a:off x="4891647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 flipH="1">
              <a:off x="4891647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4" name="Octagon 143"/>
            <p:cNvSpPr/>
            <p:nvPr/>
          </p:nvSpPr>
          <p:spPr>
            <a:xfrm flipH="1">
              <a:off x="4966253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 flipH="1">
              <a:off x="4891647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6" name="Octagon 145"/>
            <p:cNvSpPr/>
            <p:nvPr/>
          </p:nvSpPr>
          <p:spPr>
            <a:xfrm flipH="1">
              <a:off x="4966253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7" name="Down Arrow 146"/>
            <p:cNvSpPr/>
            <p:nvPr/>
          </p:nvSpPr>
          <p:spPr>
            <a:xfrm>
              <a:off x="5074193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434524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761519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36309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599609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2" name="Octagon 151"/>
            <p:cNvSpPr/>
            <p:nvPr/>
          </p:nvSpPr>
          <p:spPr>
            <a:xfrm>
              <a:off x="5686913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599609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4" name="Octagon 153"/>
            <p:cNvSpPr/>
            <p:nvPr/>
          </p:nvSpPr>
          <p:spPr>
            <a:xfrm>
              <a:off x="5686913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601196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5601196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5601196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8" name="Octagon 157"/>
            <p:cNvSpPr/>
            <p:nvPr/>
          </p:nvSpPr>
          <p:spPr>
            <a:xfrm>
              <a:off x="5688501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5601196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0" name="Octagon 159"/>
            <p:cNvSpPr/>
            <p:nvPr/>
          </p:nvSpPr>
          <p:spPr>
            <a:xfrm>
              <a:off x="5688501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 flipH="1">
              <a:off x="5366267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2" name="Octagon 161"/>
            <p:cNvSpPr/>
            <p:nvPr/>
          </p:nvSpPr>
          <p:spPr>
            <a:xfrm flipH="1">
              <a:off x="544087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 flipH="1">
              <a:off x="5366267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4" name="Octagon 163"/>
            <p:cNvSpPr/>
            <p:nvPr/>
          </p:nvSpPr>
          <p:spPr>
            <a:xfrm flipH="1">
              <a:off x="544087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5" name="Rectangle 164"/>
            <p:cNvSpPr/>
            <p:nvPr/>
          </p:nvSpPr>
          <p:spPr>
            <a:xfrm flipH="1">
              <a:off x="536468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 flipH="1">
              <a:off x="5364680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 flipH="1">
              <a:off x="5364680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8" name="Octagon 167"/>
            <p:cNvSpPr/>
            <p:nvPr/>
          </p:nvSpPr>
          <p:spPr>
            <a:xfrm flipH="1">
              <a:off x="5439285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 flipH="1">
              <a:off x="5364680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0" name="Octagon 169"/>
            <p:cNvSpPr/>
            <p:nvPr/>
          </p:nvSpPr>
          <p:spPr>
            <a:xfrm flipH="1">
              <a:off x="5439285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1" name="Down Arrow 170"/>
            <p:cNvSpPr/>
            <p:nvPr/>
          </p:nvSpPr>
          <p:spPr>
            <a:xfrm>
              <a:off x="554722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902794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229789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5831363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067879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6" name="Octagon 175"/>
            <p:cNvSpPr/>
            <p:nvPr/>
          </p:nvSpPr>
          <p:spPr>
            <a:xfrm>
              <a:off x="6153596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6067879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8" name="Octagon 177"/>
            <p:cNvSpPr/>
            <p:nvPr/>
          </p:nvSpPr>
          <p:spPr>
            <a:xfrm>
              <a:off x="6153596" y="980036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6067879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0" name="Octagon 179"/>
            <p:cNvSpPr/>
            <p:nvPr/>
          </p:nvSpPr>
          <p:spPr>
            <a:xfrm>
              <a:off x="6155184" y="121336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6067879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2" name="Octagon 181"/>
            <p:cNvSpPr/>
            <p:nvPr/>
          </p:nvSpPr>
          <p:spPr>
            <a:xfrm>
              <a:off x="6155184" y="144828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6067879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4" name="Octagon 183"/>
            <p:cNvSpPr/>
            <p:nvPr/>
          </p:nvSpPr>
          <p:spPr>
            <a:xfrm>
              <a:off x="6153596" y="168319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6067879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6" name="Octagon 185"/>
            <p:cNvSpPr/>
            <p:nvPr/>
          </p:nvSpPr>
          <p:spPr>
            <a:xfrm>
              <a:off x="6153596" y="191811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6067879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8" name="Octagon 187"/>
            <p:cNvSpPr/>
            <p:nvPr/>
          </p:nvSpPr>
          <p:spPr>
            <a:xfrm>
              <a:off x="6155184" y="215144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6067879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0" name="Octagon 189"/>
            <p:cNvSpPr/>
            <p:nvPr/>
          </p:nvSpPr>
          <p:spPr>
            <a:xfrm>
              <a:off x="6155184" y="238635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6069467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2" name="Octagon 191"/>
            <p:cNvSpPr/>
            <p:nvPr/>
          </p:nvSpPr>
          <p:spPr>
            <a:xfrm>
              <a:off x="6155184" y="2618100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6069467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4" name="Octagon 193"/>
            <p:cNvSpPr/>
            <p:nvPr/>
          </p:nvSpPr>
          <p:spPr>
            <a:xfrm>
              <a:off x="6155184" y="2853016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069467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6" name="Octagon 195"/>
            <p:cNvSpPr/>
            <p:nvPr/>
          </p:nvSpPr>
          <p:spPr>
            <a:xfrm>
              <a:off x="6155184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6069467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8" name="Octagon 197"/>
            <p:cNvSpPr/>
            <p:nvPr/>
          </p:nvSpPr>
          <p:spPr>
            <a:xfrm>
              <a:off x="6155184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6069467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0" name="Octagon 199"/>
            <p:cNvSpPr/>
            <p:nvPr/>
          </p:nvSpPr>
          <p:spPr>
            <a:xfrm>
              <a:off x="6155184" y="3556176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6069467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2" name="Octagon 201"/>
            <p:cNvSpPr/>
            <p:nvPr/>
          </p:nvSpPr>
          <p:spPr>
            <a:xfrm>
              <a:off x="6155184" y="3791092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6069467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4" name="Octagon 203"/>
            <p:cNvSpPr/>
            <p:nvPr/>
          </p:nvSpPr>
          <p:spPr>
            <a:xfrm>
              <a:off x="6155184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6069467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6" name="Octagon 205"/>
            <p:cNvSpPr/>
            <p:nvPr/>
          </p:nvSpPr>
          <p:spPr>
            <a:xfrm>
              <a:off x="6155184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7" name="Rectangle 206"/>
            <p:cNvSpPr/>
            <p:nvPr/>
          </p:nvSpPr>
          <p:spPr>
            <a:xfrm flipH="1">
              <a:off x="5834538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8" name="Octagon 207"/>
            <p:cNvSpPr/>
            <p:nvPr/>
          </p:nvSpPr>
          <p:spPr>
            <a:xfrm flipH="1">
              <a:off x="590914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9" name="Rectangle 208"/>
            <p:cNvSpPr/>
            <p:nvPr/>
          </p:nvSpPr>
          <p:spPr>
            <a:xfrm flipH="1">
              <a:off x="5834538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0" name="Octagon 209"/>
            <p:cNvSpPr/>
            <p:nvPr/>
          </p:nvSpPr>
          <p:spPr>
            <a:xfrm flipH="1">
              <a:off x="590914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1" name="Rectangle 210"/>
            <p:cNvSpPr/>
            <p:nvPr/>
          </p:nvSpPr>
          <p:spPr>
            <a:xfrm flipH="1">
              <a:off x="583295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 flipH="1">
              <a:off x="5832950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3" name="Rectangle 212"/>
            <p:cNvSpPr/>
            <p:nvPr/>
          </p:nvSpPr>
          <p:spPr>
            <a:xfrm flipH="1">
              <a:off x="5834538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 flipH="1">
              <a:off x="5834538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5" name="Rectangle 214"/>
            <p:cNvSpPr/>
            <p:nvPr/>
          </p:nvSpPr>
          <p:spPr>
            <a:xfrm flipH="1">
              <a:off x="5832950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 flipH="1">
              <a:off x="5832950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 flipH="1">
              <a:off x="5832950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 flipH="1">
              <a:off x="5832950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 flipH="1">
              <a:off x="5831363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 flipH="1">
              <a:off x="5831363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 flipH="1">
              <a:off x="5832950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 flipH="1">
              <a:off x="5832950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3" name="Rectangle 222"/>
            <p:cNvSpPr/>
            <p:nvPr/>
          </p:nvSpPr>
          <p:spPr>
            <a:xfrm flipH="1">
              <a:off x="5831363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4" name="Octagon 223"/>
            <p:cNvSpPr/>
            <p:nvPr/>
          </p:nvSpPr>
          <p:spPr>
            <a:xfrm flipH="1">
              <a:off x="5907556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 flipH="1">
              <a:off x="5831363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6" name="Octagon 225"/>
            <p:cNvSpPr/>
            <p:nvPr/>
          </p:nvSpPr>
          <p:spPr>
            <a:xfrm flipH="1">
              <a:off x="5907556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7" name="Down Arrow 226"/>
            <p:cNvSpPr/>
            <p:nvPr/>
          </p:nvSpPr>
          <p:spPr>
            <a:xfrm>
              <a:off x="6015496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6375826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670282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6304395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6540911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2" name="Octagon 231"/>
            <p:cNvSpPr/>
            <p:nvPr/>
          </p:nvSpPr>
          <p:spPr>
            <a:xfrm>
              <a:off x="6626629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6540911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6540911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6540911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6540911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6540911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540911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540911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542499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6542499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6542499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6542499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6542499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6542499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6542499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7" name="Octagon 246"/>
            <p:cNvSpPr/>
            <p:nvPr/>
          </p:nvSpPr>
          <p:spPr>
            <a:xfrm>
              <a:off x="6628216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6542499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9" name="Octagon 248"/>
            <p:cNvSpPr/>
            <p:nvPr/>
          </p:nvSpPr>
          <p:spPr>
            <a:xfrm>
              <a:off x="6628216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 flipH="1">
              <a:off x="6307570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1" name="Octagon 250"/>
            <p:cNvSpPr/>
            <p:nvPr/>
          </p:nvSpPr>
          <p:spPr>
            <a:xfrm flipH="1">
              <a:off x="6382175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2" name="Rectangle 251"/>
            <p:cNvSpPr/>
            <p:nvPr/>
          </p:nvSpPr>
          <p:spPr>
            <a:xfrm flipH="1">
              <a:off x="6307570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3" name="Octagon 252"/>
            <p:cNvSpPr/>
            <p:nvPr/>
          </p:nvSpPr>
          <p:spPr>
            <a:xfrm flipH="1">
              <a:off x="6382175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Rectangle 253"/>
            <p:cNvSpPr/>
            <p:nvPr/>
          </p:nvSpPr>
          <p:spPr>
            <a:xfrm flipH="1">
              <a:off x="6305982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Octagon 254"/>
            <p:cNvSpPr/>
            <p:nvPr/>
          </p:nvSpPr>
          <p:spPr>
            <a:xfrm flipH="1">
              <a:off x="6382175" y="121336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Rectangle 255"/>
            <p:cNvSpPr/>
            <p:nvPr/>
          </p:nvSpPr>
          <p:spPr>
            <a:xfrm flipH="1">
              <a:off x="6305982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Octagon 256"/>
            <p:cNvSpPr/>
            <p:nvPr/>
          </p:nvSpPr>
          <p:spPr>
            <a:xfrm flipH="1">
              <a:off x="6382175" y="144828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 flipH="1">
              <a:off x="6307570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9" name="Octagon 258"/>
            <p:cNvSpPr/>
            <p:nvPr/>
          </p:nvSpPr>
          <p:spPr>
            <a:xfrm flipH="1">
              <a:off x="6382175" y="168319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0" name="Rectangle 259"/>
            <p:cNvSpPr/>
            <p:nvPr/>
          </p:nvSpPr>
          <p:spPr>
            <a:xfrm flipH="1">
              <a:off x="6307570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1" name="Octagon 260"/>
            <p:cNvSpPr/>
            <p:nvPr/>
          </p:nvSpPr>
          <p:spPr>
            <a:xfrm flipH="1">
              <a:off x="6382175" y="191970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2" name="Rectangle 261"/>
            <p:cNvSpPr/>
            <p:nvPr/>
          </p:nvSpPr>
          <p:spPr>
            <a:xfrm flipH="1">
              <a:off x="6305982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3" name="Octagon 262"/>
            <p:cNvSpPr/>
            <p:nvPr/>
          </p:nvSpPr>
          <p:spPr>
            <a:xfrm flipH="1">
              <a:off x="6382175" y="2151442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4" name="Rectangle 263"/>
            <p:cNvSpPr/>
            <p:nvPr/>
          </p:nvSpPr>
          <p:spPr>
            <a:xfrm flipH="1">
              <a:off x="6305982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5" name="Octagon 264"/>
            <p:cNvSpPr/>
            <p:nvPr/>
          </p:nvSpPr>
          <p:spPr>
            <a:xfrm flipH="1">
              <a:off x="6382175" y="238635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" name="Rectangle 265"/>
            <p:cNvSpPr/>
            <p:nvPr/>
          </p:nvSpPr>
          <p:spPr>
            <a:xfrm flipH="1">
              <a:off x="6305982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7" name="Octagon 266"/>
            <p:cNvSpPr/>
            <p:nvPr/>
          </p:nvSpPr>
          <p:spPr>
            <a:xfrm flipH="1">
              <a:off x="6380589" y="261651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8" name="Rectangle 267"/>
            <p:cNvSpPr/>
            <p:nvPr/>
          </p:nvSpPr>
          <p:spPr>
            <a:xfrm flipH="1">
              <a:off x="6305982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9" name="Octagon 268"/>
            <p:cNvSpPr/>
            <p:nvPr/>
          </p:nvSpPr>
          <p:spPr>
            <a:xfrm flipH="1">
              <a:off x="6380589" y="285142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0" name="Rectangle 269"/>
            <p:cNvSpPr/>
            <p:nvPr/>
          </p:nvSpPr>
          <p:spPr>
            <a:xfrm flipH="1">
              <a:off x="6304395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1" name="Octagon 270"/>
            <p:cNvSpPr/>
            <p:nvPr/>
          </p:nvSpPr>
          <p:spPr>
            <a:xfrm flipH="1">
              <a:off x="6380589" y="308317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2" name="Rectangle 271"/>
            <p:cNvSpPr/>
            <p:nvPr/>
          </p:nvSpPr>
          <p:spPr>
            <a:xfrm flipH="1">
              <a:off x="6304395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3" name="Octagon 272"/>
            <p:cNvSpPr/>
            <p:nvPr/>
          </p:nvSpPr>
          <p:spPr>
            <a:xfrm flipH="1">
              <a:off x="6380589" y="331808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4" name="Rectangle 273"/>
            <p:cNvSpPr/>
            <p:nvPr/>
          </p:nvSpPr>
          <p:spPr>
            <a:xfrm flipH="1">
              <a:off x="6305982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5" name="Octagon 274"/>
            <p:cNvSpPr/>
            <p:nvPr/>
          </p:nvSpPr>
          <p:spPr>
            <a:xfrm flipH="1">
              <a:off x="6380589" y="3553002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6" name="Rectangle 275"/>
            <p:cNvSpPr/>
            <p:nvPr/>
          </p:nvSpPr>
          <p:spPr>
            <a:xfrm flipH="1">
              <a:off x="6305982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7" name="Octagon 276"/>
            <p:cNvSpPr/>
            <p:nvPr/>
          </p:nvSpPr>
          <p:spPr>
            <a:xfrm flipH="1">
              <a:off x="6380589" y="3789506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8" name="Rectangle 277"/>
            <p:cNvSpPr/>
            <p:nvPr/>
          </p:nvSpPr>
          <p:spPr>
            <a:xfrm flipH="1">
              <a:off x="6304395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9" name="Octagon 278"/>
            <p:cNvSpPr/>
            <p:nvPr/>
          </p:nvSpPr>
          <p:spPr>
            <a:xfrm flipH="1">
              <a:off x="6380589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0" name="Rectangle 279"/>
            <p:cNvSpPr/>
            <p:nvPr/>
          </p:nvSpPr>
          <p:spPr>
            <a:xfrm flipH="1">
              <a:off x="6304395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1" name="Octagon 280"/>
            <p:cNvSpPr/>
            <p:nvPr/>
          </p:nvSpPr>
          <p:spPr>
            <a:xfrm flipH="1">
              <a:off x="6380589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2" name="Down Arrow 281"/>
            <p:cNvSpPr/>
            <p:nvPr/>
          </p:nvSpPr>
          <p:spPr>
            <a:xfrm>
              <a:off x="6488529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724834" y="670518"/>
              <a:ext cx="328583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105182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65340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889919" y="67051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7" name="Octagon 286"/>
            <p:cNvSpPr/>
            <p:nvPr/>
          </p:nvSpPr>
          <p:spPr>
            <a:xfrm>
              <a:off x="977224" y="748295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9919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9" name="Octagon 288"/>
            <p:cNvSpPr/>
            <p:nvPr/>
          </p:nvSpPr>
          <p:spPr>
            <a:xfrm>
              <a:off x="977224" y="983211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891507" y="113876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1" name="Octagon 290"/>
            <p:cNvSpPr/>
            <p:nvPr/>
          </p:nvSpPr>
          <p:spPr>
            <a:xfrm>
              <a:off x="977224" y="1216539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891507" y="137368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3" name="Octagon 292"/>
            <p:cNvSpPr/>
            <p:nvPr/>
          </p:nvSpPr>
          <p:spPr>
            <a:xfrm>
              <a:off x="977224" y="145145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889919" y="160859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5" name="Octagon 294"/>
            <p:cNvSpPr/>
            <p:nvPr/>
          </p:nvSpPr>
          <p:spPr>
            <a:xfrm>
              <a:off x="977224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889919" y="184351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7" name="Octagon 296"/>
            <p:cNvSpPr/>
            <p:nvPr/>
          </p:nvSpPr>
          <p:spPr>
            <a:xfrm>
              <a:off x="977224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91507" y="2076840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9" name="Octagon 298"/>
            <p:cNvSpPr/>
            <p:nvPr/>
          </p:nvSpPr>
          <p:spPr>
            <a:xfrm>
              <a:off x="977224" y="2153029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1507" y="231175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1" name="Octagon 300"/>
            <p:cNvSpPr/>
            <p:nvPr/>
          </p:nvSpPr>
          <p:spPr>
            <a:xfrm>
              <a:off x="977224" y="238794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891507" y="2543498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3" name="Octagon 302"/>
            <p:cNvSpPr/>
            <p:nvPr/>
          </p:nvSpPr>
          <p:spPr>
            <a:xfrm>
              <a:off x="977224" y="261968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891507" y="277841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5" name="Octagon 304"/>
            <p:cNvSpPr/>
            <p:nvPr/>
          </p:nvSpPr>
          <p:spPr>
            <a:xfrm>
              <a:off x="977224" y="285460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891507" y="301174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7" name="Octagon 306"/>
            <p:cNvSpPr/>
            <p:nvPr/>
          </p:nvSpPr>
          <p:spPr>
            <a:xfrm>
              <a:off x="978811" y="308793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891507" y="324665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9" name="Octagon 308"/>
            <p:cNvSpPr/>
            <p:nvPr/>
          </p:nvSpPr>
          <p:spPr>
            <a:xfrm>
              <a:off x="978811" y="332284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891507" y="3481575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1" name="Octagon 310"/>
            <p:cNvSpPr/>
            <p:nvPr/>
          </p:nvSpPr>
          <p:spPr>
            <a:xfrm>
              <a:off x="977224" y="355776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891507" y="371649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3" name="Octagon 312"/>
            <p:cNvSpPr/>
            <p:nvPr/>
          </p:nvSpPr>
          <p:spPr>
            <a:xfrm>
              <a:off x="977224" y="379268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891507" y="394823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5" name="Octagon 314"/>
            <p:cNvSpPr/>
            <p:nvPr/>
          </p:nvSpPr>
          <p:spPr>
            <a:xfrm>
              <a:off x="978811" y="4026008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891507" y="418473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7" name="Octagon 316"/>
            <p:cNvSpPr/>
            <p:nvPr/>
          </p:nvSpPr>
          <p:spPr>
            <a:xfrm>
              <a:off x="978811" y="4260924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8" name="Rectangle 317"/>
            <p:cNvSpPr/>
            <p:nvPr/>
          </p:nvSpPr>
          <p:spPr>
            <a:xfrm flipH="1">
              <a:off x="656578" y="672106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9" name="Octagon 318"/>
            <p:cNvSpPr/>
            <p:nvPr/>
          </p:nvSpPr>
          <p:spPr>
            <a:xfrm flipH="1">
              <a:off x="732771" y="74829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0" name="Rectangle 319"/>
            <p:cNvSpPr/>
            <p:nvPr/>
          </p:nvSpPr>
          <p:spPr>
            <a:xfrm flipH="1">
              <a:off x="656578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1" name="Octagon 320"/>
            <p:cNvSpPr/>
            <p:nvPr/>
          </p:nvSpPr>
          <p:spPr>
            <a:xfrm flipH="1">
              <a:off x="732771" y="983211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2" name="Rectangle 321"/>
            <p:cNvSpPr/>
            <p:nvPr/>
          </p:nvSpPr>
          <p:spPr>
            <a:xfrm flipH="1">
              <a:off x="6549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3" name="Octagon 322"/>
            <p:cNvSpPr/>
            <p:nvPr/>
          </p:nvSpPr>
          <p:spPr>
            <a:xfrm flipH="1">
              <a:off x="731183" y="1216539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4" name="Rectangle 323"/>
            <p:cNvSpPr/>
            <p:nvPr/>
          </p:nvSpPr>
          <p:spPr>
            <a:xfrm flipH="1">
              <a:off x="654990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5" name="Octagon 324"/>
            <p:cNvSpPr/>
            <p:nvPr/>
          </p:nvSpPr>
          <p:spPr>
            <a:xfrm flipH="1">
              <a:off x="731183" y="1451455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6" name="Rectangle 325"/>
            <p:cNvSpPr/>
            <p:nvPr/>
          </p:nvSpPr>
          <p:spPr>
            <a:xfrm flipH="1">
              <a:off x="656578" y="1610182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7" name="Octagon 326"/>
            <p:cNvSpPr/>
            <p:nvPr/>
          </p:nvSpPr>
          <p:spPr>
            <a:xfrm flipH="1">
              <a:off x="732771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8" name="Rectangle 327"/>
            <p:cNvSpPr/>
            <p:nvPr/>
          </p:nvSpPr>
          <p:spPr>
            <a:xfrm flipH="1">
              <a:off x="656578" y="1845098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9" name="Octagon 328"/>
            <p:cNvSpPr/>
            <p:nvPr/>
          </p:nvSpPr>
          <p:spPr>
            <a:xfrm flipH="1">
              <a:off x="732771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0" name="Rectangle 329"/>
            <p:cNvSpPr/>
            <p:nvPr/>
          </p:nvSpPr>
          <p:spPr>
            <a:xfrm flipH="1">
              <a:off x="654990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1" name="Octagon 330"/>
            <p:cNvSpPr/>
            <p:nvPr/>
          </p:nvSpPr>
          <p:spPr>
            <a:xfrm flipH="1">
              <a:off x="731183" y="2154617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2" name="Rectangle 331"/>
            <p:cNvSpPr/>
            <p:nvPr/>
          </p:nvSpPr>
          <p:spPr>
            <a:xfrm flipH="1">
              <a:off x="654990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3" name="Octagon 332"/>
            <p:cNvSpPr/>
            <p:nvPr/>
          </p:nvSpPr>
          <p:spPr>
            <a:xfrm flipH="1">
              <a:off x="731183" y="2389533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4" name="Rectangle 333"/>
            <p:cNvSpPr/>
            <p:nvPr/>
          </p:nvSpPr>
          <p:spPr>
            <a:xfrm flipH="1">
              <a:off x="654990" y="254191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5" name="Octagon 334"/>
            <p:cNvSpPr/>
            <p:nvPr/>
          </p:nvSpPr>
          <p:spPr>
            <a:xfrm flipH="1">
              <a:off x="731183" y="261810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6" name="Rectangle 335"/>
            <p:cNvSpPr/>
            <p:nvPr/>
          </p:nvSpPr>
          <p:spPr>
            <a:xfrm flipH="1">
              <a:off x="654990" y="277682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7" name="Octagon 336"/>
            <p:cNvSpPr/>
            <p:nvPr/>
          </p:nvSpPr>
          <p:spPr>
            <a:xfrm flipH="1">
              <a:off x="731183" y="285301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8" name="Rectangle 337"/>
            <p:cNvSpPr/>
            <p:nvPr/>
          </p:nvSpPr>
          <p:spPr>
            <a:xfrm flipH="1">
              <a:off x="654990" y="300856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9" name="Octagon 338"/>
            <p:cNvSpPr/>
            <p:nvPr/>
          </p:nvSpPr>
          <p:spPr>
            <a:xfrm flipH="1">
              <a:off x="729596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0" name="Rectangle 339"/>
            <p:cNvSpPr/>
            <p:nvPr/>
          </p:nvSpPr>
          <p:spPr>
            <a:xfrm flipH="1">
              <a:off x="654990" y="324507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1" name="Octagon 340"/>
            <p:cNvSpPr/>
            <p:nvPr/>
          </p:nvSpPr>
          <p:spPr>
            <a:xfrm flipH="1">
              <a:off x="729596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2" name="Rectangle 341"/>
            <p:cNvSpPr/>
            <p:nvPr/>
          </p:nvSpPr>
          <p:spPr>
            <a:xfrm flipH="1">
              <a:off x="654990" y="3479987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3" name="Octagon 342"/>
            <p:cNvSpPr/>
            <p:nvPr/>
          </p:nvSpPr>
          <p:spPr>
            <a:xfrm flipH="1">
              <a:off x="731183" y="3556176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4" name="Rectangle 343"/>
            <p:cNvSpPr/>
            <p:nvPr/>
          </p:nvSpPr>
          <p:spPr>
            <a:xfrm flipH="1">
              <a:off x="654990" y="3714903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5" name="Octagon 344"/>
            <p:cNvSpPr/>
            <p:nvPr/>
          </p:nvSpPr>
          <p:spPr>
            <a:xfrm flipH="1">
              <a:off x="731183" y="3791092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6" name="Rectangle 345"/>
            <p:cNvSpPr/>
            <p:nvPr/>
          </p:nvSpPr>
          <p:spPr>
            <a:xfrm flipH="1">
              <a:off x="654990" y="3946645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7" name="Octagon 346"/>
            <p:cNvSpPr/>
            <p:nvPr/>
          </p:nvSpPr>
          <p:spPr>
            <a:xfrm flipH="1">
              <a:off x="729596" y="4024422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8" name="Rectangle 347"/>
            <p:cNvSpPr/>
            <p:nvPr/>
          </p:nvSpPr>
          <p:spPr>
            <a:xfrm flipH="1">
              <a:off x="654990" y="418156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" name="Octagon 348"/>
            <p:cNvSpPr/>
            <p:nvPr/>
          </p:nvSpPr>
          <p:spPr>
            <a:xfrm flipH="1">
              <a:off x="729596" y="4259338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0" name="Down Arrow 349"/>
            <p:cNvSpPr/>
            <p:nvPr/>
          </p:nvSpPr>
          <p:spPr>
            <a:xfrm>
              <a:off x="83753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1520100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112167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1358190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4" name="Octagon 353"/>
            <p:cNvSpPr/>
            <p:nvPr/>
          </p:nvSpPr>
          <p:spPr>
            <a:xfrm>
              <a:off x="1443907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1358190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6" name="Octagon 355"/>
            <p:cNvSpPr/>
            <p:nvPr/>
          </p:nvSpPr>
          <p:spPr>
            <a:xfrm>
              <a:off x="1443907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13581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1359777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1359777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0" name="Octagon 359"/>
            <p:cNvSpPr/>
            <p:nvPr/>
          </p:nvSpPr>
          <p:spPr>
            <a:xfrm>
              <a:off x="1445494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1359777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2" name="Octagon 361"/>
            <p:cNvSpPr/>
            <p:nvPr/>
          </p:nvSpPr>
          <p:spPr>
            <a:xfrm>
              <a:off x="1445494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3" name="Rectangle 362"/>
            <p:cNvSpPr/>
            <p:nvPr/>
          </p:nvSpPr>
          <p:spPr>
            <a:xfrm flipH="1">
              <a:off x="1124848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4" name="Octagon 363"/>
            <p:cNvSpPr/>
            <p:nvPr/>
          </p:nvSpPr>
          <p:spPr>
            <a:xfrm flipH="1">
              <a:off x="1199454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5" name="Rectangle 364"/>
            <p:cNvSpPr/>
            <p:nvPr/>
          </p:nvSpPr>
          <p:spPr>
            <a:xfrm flipH="1">
              <a:off x="1124848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6" name="Octagon 365"/>
            <p:cNvSpPr/>
            <p:nvPr/>
          </p:nvSpPr>
          <p:spPr>
            <a:xfrm flipH="1">
              <a:off x="1199454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7" name="Rectangle 366"/>
            <p:cNvSpPr/>
            <p:nvPr/>
          </p:nvSpPr>
          <p:spPr>
            <a:xfrm flipH="1">
              <a:off x="1123261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8" name="Rectangle 367"/>
            <p:cNvSpPr/>
            <p:nvPr/>
          </p:nvSpPr>
          <p:spPr>
            <a:xfrm flipH="1">
              <a:off x="1123261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9" name="Rectangle 368"/>
            <p:cNvSpPr/>
            <p:nvPr/>
          </p:nvSpPr>
          <p:spPr>
            <a:xfrm flipH="1">
              <a:off x="1124848" y="1610182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0" name="Rectangle 369"/>
            <p:cNvSpPr/>
            <p:nvPr/>
          </p:nvSpPr>
          <p:spPr>
            <a:xfrm flipH="1">
              <a:off x="1124848" y="184509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1" name="Rectangle 370"/>
            <p:cNvSpPr/>
            <p:nvPr/>
          </p:nvSpPr>
          <p:spPr>
            <a:xfrm flipH="1">
              <a:off x="1123261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2" name="Rectangle 371"/>
            <p:cNvSpPr/>
            <p:nvPr/>
          </p:nvSpPr>
          <p:spPr>
            <a:xfrm flipH="1">
              <a:off x="1123261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3" name="Rectangle 372"/>
            <p:cNvSpPr/>
            <p:nvPr/>
          </p:nvSpPr>
          <p:spPr>
            <a:xfrm flipH="1">
              <a:off x="1123261" y="254191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4" name="Rectangle 373"/>
            <p:cNvSpPr/>
            <p:nvPr/>
          </p:nvSpPr>
          <p:spPr>
            <a:xfrm flipH="1">
              <a:off x="1123261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5" name="Rectangle 374"/>
            <p:cNvSpPr/>
            <p:nvPr/>
          </p:nvSpPr>
          <p:spPr>
            <a:xfrm flipH="1">
              <a:off x="1121673" y="300856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6" name="Rectangle 375"/>
            <p:cNvSpPr/>
            <p:nvPr/>
          </p:nvSpPr>
          <p:spPr>
            <a:xfrm flipH="1">
              <a:off x="1121673" y="324507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7" name="Rectangle 376"/>
            <p:cNvSpPr/>
            <p:nvPr/>
          </p:nvSpPr>
          <p:spPr>
            <a:xfrm flipH="1">
              <a:off x="1123261" y="3479987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" name="Rectangle 377"/>
            <p:cNvSpPr/>
            <p:nvPr/>
          </p:nvSpPr>
          <p:spPr>
            <a:xfrm flipH="1">
              <a:off x="1123261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" name="Octagon 378"/>
            <p:cNvSpPr/>
            <p:nvPr/>
          </p:nvSpPr>
          <p:spPr>
            <a:xfrm flipH="1">
              <a:off x="1197866" y="379109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0" name="Rectangle 379"/>
            <p:cNvSpPr/>
            <p:nvPr/>
          </p:nvSpPr>
          <p:spPr>
            <a:xfrm flipH="1">
              <a:off x="1121673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1" name="Octagon 380"/>
            <p:cNvSpPr/>
            <p:nvPr/>
          </p:nvSpPr>
          <p:spPr>
            <a:xfrm flipH="1">
              <a:off x="1197866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2" name="Rectangle 381"/>
            <p:cNvSpPr/>
            <p:nvPr/>
          </p:nvSpPr>
          <p:spPr>
            <a:xfrm flipH="1">
              <a:off x="1121673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3" name="Octagon 382"/>
            <p:cNvSpPr/>
            <p:nvPr/>
          </p:nvSpPr>
          <p:spPr>
            <a:xfrm flipH="1">
              <a:off x="1197866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4" name="Down Arrow 383"/>
            <p:cNvSpPr/>
            <p:nvPr/>
          </p:nvSpPr>
          <p:spPr>
            <a:xfrm>
              <a:off x="130580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5" name="Rectangle 384"/>
            <p:cNvSpPr/>
            <p:nvPr/>
          </p:nvSpPr>
          <p:spPr>
            <a:xfrm>
              <a:off x="166613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199313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159470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1831222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" name="Octagon 388"/>
            <p:cNvSpPr/>
            <p:nvPr/>
          </p:nvSpPr>
          <p:spPr>
            <a:xfrm>
              <a:off x="1916940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831222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1" name="Octagon 390"/>
            <p:cNvSpPr/>
            <p:nvPr/>
          </p:nvSpPr>
          <p:spPr>
            <a:xfrm>
              <a:off x="1916940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1831222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832809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4" name="Rectangle 393"/>
            <p:cNvSpPr/>
            <p:nvPr/>
          </p:nvSpPr>
          <p:spPr>
            <a:xfrm>
              <a:off x="1832809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5" name="Octagon 394"/>
            <p:cNvSpPr/>
            <p:nvPr/>
          </p:nvSpPr>
          <p:spPr>
            <a:xfrm>
              <a:off x="1918526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1832809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7" name="Octagon 396"/>
            <p:cNvSpPr/>
            <p:nvPr/>
          </p:nvSpPr>
          <p:spPr>
            <a:xfrm>
              <a:off x="1918526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8" name="Rectangle 397"/>
            <p:cNvSpPr/>
            <p:nvPr/>
          </p:nvSpPr>
          <p:spPr>
            <a:xfrm flipH="1">
              <a:off x="1597880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9" name="Octagon 398"/>
            <p:cNvSpPr/>
            <p:nvPr/>
          </p:nvSpPr>
          <p:spPr>
            <a:xfrm flipH="1">
              <a:off x="1672486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0" name="Rectangle 399"/>
            <p:cNvSpPr/>
            <p:nvPr/>
          </p:nvSpPr>
          <p:spPr>
            <a:xfrm flipH="1">
              <a:off x="1597880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1" name="Octagon 400"/>
            <p:cNvSpPr/>
            <p:nvPr/>
          </p:nvSpPr>
          <p:spPr>
            <a:xfrm flipH="1">
              <a:off x="1672486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2" name="Rectangle 401"/>
            <p:cNvSpPr/>
            <p:nvPr/>
          </p:nvSpPr>
          <p:spPr>
            <a:xfrm flipH="1">
              <a:off x="1596293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3" name="Rectangle 402"/>
            <p:cNvSpPr/>
            <p:nvPr/>
          </p:nvSpPr>
          <p:spPr>
            <a:xfrm flipH="1">
              <a:off x="1596293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4" name="Rectangle 403"/>
            <p:cNvSpPr/>
            <p:nvPr/>
          </p:nvSpPr>
          <p:spPr>
            <a:xfrm flipH="1">
              <a:off x="1594705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5" name="Octagon 404"/>
            <p:cNvSpPr/>
            <p:nvPr/>
          </p:nvSpPr>
          <p:spPr>
            <a:xfrm flipH="1">
              <a:off x="1670899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6" name="Rectangle 405"/>
            <p:cNvSpPr/>
            <p:nvPr/>
          </p:nvSpPr>
          <p:spPr>
            <a:xfrm flipH="1">
              <a:off x="1594705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7" name="Octagon 406"/>
            <p:cNvSpPr/>
            <p:nvPr/>
          </p:nvSpPr>
          <p:spPr>
            <a:xfrm flipH="1">
              <a:off x="1670899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8" name="Down Arrow 407"/>
            <p:cNvSpPr/>
            <p:nvPr/>
          </p:nvSpPr>
          <p:spPr>
            <a:xfrm>
              <a:off x="1778839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9" name="Rectangle 408"/>
            <p:cNvSpPr/>
            <p:nvPr/>
          </p:nvSpPr>
          <p:spPr>
            <a:xfrm>
              <a:off x="213440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246140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1" name="Rectangle 410"/>
            <p:cNvSpPr/>
            <p:nvPr/>
          </p:nvSpPr>
          <p:spPr>
            <a:xfrm>
              <a:off x="206138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2299492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3" name="Octagon 412"/>
            <p:cNvSpPr/>
            <p:nvPr/>
          </p:nvSpPr>
          <p:spPr>
            <a:xfrm>
              <a:off x="2385209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4" name="Rectangle 413"/>
            <p:cNvSpPr/>
            <p:nvPr/>
          </p:nvSpPr>
          <p:spPr>
            <a:xfrm>
              <a:off x="2299492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5" name="Octagon 414"/>
            <p:cNvSpPr/>
            <p:nvPr/>
          </p:nvSpPr>
          <p:spPr>
            <a:xfrm>
              <a:off x="2385209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6" name="Rectangle 415"/>
            <p:cNvSpPr/>
            <p:nvPr/>
          </p:nvSpPr>
          <p:spPr>
            <a:xfrm>
              <a:off x="2299492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2299492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2301080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9" name="Octagon 418"/>
            <p:cNvSpPr/>
            <p:nvPr/>
          </p:nvSpPr>
          <p:spPr>
            <a:xfrm>
              <a:off x="2386797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2301080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1" name="Octagon 420"/>
            <p:cNvSpPr/>
            <p:nvPr/>
          </p:nvSpPr>
          <p:spPr>
            <a:xfrm>
              <a:off x="2386797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2" name="Rectangle 421"/>
            <p:cNvSpPr/>
            <p:nvPr/>
          </p:nvSpPr>
          <p:spPr>
            <a:xfrm flipH="1">
              <a:off x="2064563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3" name="Octagon 422"/>
            <p:cNvSpPr/>
            <p:nvPr/>
          </p:nvSpPr>
          <p:spPr>
            <a:xfrm flipH="1">
              <a:off x="2140756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4" name="Rectangle 423"/>
            <p:cNvSpPr/>
            <p:nvPr/>
          </p:nvSpPr>
          <p:spPr>
            <a:xfrm flipH="1">
              <a:off x="2064563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5" name="Octagon 424"/>
            <p:cNvSpPr/>
            <p:nvPr/>
          </p:nvSpPr>
          <p:spPr>
            <a:xfrm flipH="1">
              <a:off x="2140756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6" name="Rectangle 425"/>
            <p:cNvSpPr/>
            <p:nvPr/>
          </p:nvSpPr>
          <p:spPr>
            <a:xfrm flipH="1">
              <a:off x="2064563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7" name="Rectangle 426"/>
            <p:cNvSpPr/>
            <p:nvPr/>
          </p:nvSpPr>
          <p:spPr>
            <a:xfrm flipH="1">
              <a:off x="2062976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8" name="Rectangle 427"/>
            <p:cNvSpPr/>
            <p:nvPr/>
          </p:nvSpPr>
          <p:spPr>
            <a:xfrm flipH="1">
              <a:off x="2062976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9" name="Octagon 428"/>
            <p:cNvSpPr/>
            <p:nvPr/>
          </p:nvSpPr>
          <p:spPr>
            <a:xfrm flipH="1">
              <a:off x="2139170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0" name="Rectangle 429"/>
            <p:cNvSpPr/>
            <p:nvPr/>
          </p:nvSpPr>
          <p:spPr>
            <a:xfrm flipH="1">
              <a:off x="2062976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1" name="Octagon 430"/>
            <p:cNvSpPr/>
            <p:nvPr/>
          </p:nvSpPr>
          <p:spPr>
            <a:xfrm flipH="1">
              <a:off x="2139170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2" name="Down Arrow 431"/>
            <p:cNvSpPr/>
            <p:nvPr/>
          </p:nvSpPr>
          <p:spPr>
            <a:xfrm>
              <a:off x="2247110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3" name="Rectangle 432"/>
            <p:cNvSpPr/>
            <p:nvPr/>
          </p:nvSpPr>
          <p:spPr>
            <a:xfrm>
              <a:off x="2607440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293443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2534421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6" name="Rectangle 435"/>
            <p:cNvSpPr/>
            <p:nvPr/>
          </p:nvSpPr>
          <p:spPr>
            <a:xfrm>
              <a:off x="2772525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7" name="Octagon 436"/>
            <p:cNvSpPr/>
            <p:nvPr/>
          </p:nvSpPr>
          <p:spPr>
            <a:xfrm>
              <a:off x="2858242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8" name="Rectangle 437"/>
            <p:cNvSpPr/>
            <p:nvPr/>
          </p:nvSpPr>
          <p:spPr>
            <a:xfrm>
              <a:off x="2772525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9" name="Octagon 438"/>
            <p:cNvSpPr/>
            <p:nvPr/>
          </p:nvSpPr>
          <p:spPr>
            <a:xfrm>
              <a:off x="2858242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0" name="Rectangle 439"/>
            <p:cNvSpPr/>
            <p:nvPr/>
          </p:nvSpPr>
          <p:spPr>
            <a:xfrm>
              <a:off x="2772525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2772525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2" name="Rectangle 441"/>
            <p:cNvSpPr/>
            <p:nvPr/>
          </p:nvSpPr>
          <p:spPr>
            <a:xfrm>
              <a:off x="2774113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3" name="Octagon 442"/>
            <p:cNvSpPr/>
            <p:nvPr/>
          </p:nvSpPr>
          <p:spPr>
            <a:xfrm>
              <a:off x="2859830" y="4026008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2774113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5" name="Octagon 444"/>
            <p:cNvSpPr/>
            <p:nvPr/>
          </p:nvSpPr>
          <p:spPr>
            <a:xfrm>
              <a:off x="2859830" y="4260924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6" name="Rectangle 445"/>
            <p:cNvSpPr/>
            <p:nvPr/>
          </p:nvSpPr>
          <p:spPr>
            <a:xfrm flipH="1">
              <a:off x="2537596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7" name="Octagon 446"/>
            <p:cNvSpPr/>
            <p:nvPr/>
          </p:nvSpPr>
          <p:spPr>
            <a:xfrm flipH="1">
              <a:off x="2613789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8" name="Rectangle 447"/>
            <p:cNvSpPr/>
            <p:nvPr/>
          </p:nvSpPr>
          <p:spPr>
            <a:xfrm flipH="1">
              <a:off x="2537596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9" name="Octagon 448"/>
            <p:cNvSpPr/>
            <p:nvPr/>
          </p:nvSpPr>
          <p:spPr>
            <a:xfrm flipH="1">
              <a:off x="2613789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0" name="Rectangle 449"/>
            <p:cNvSpPr/>
            <p:nvPr/>
          </p:nvSpPr>
          <p:spPr>
            <a:xfrm flipH="1">
              <a:off x="2537596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1" name="Rectangle 450"/>
            <p:cNvSpPr/>
            <p:nvPr/>
          </p:nvSpPr>
          <p:spPr>
            <a:xfrm flipH="1">
              <a:off x="2536009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2" name="Rectangle 451"/>
            <p:cNvSpPr/>
            <p:nvPr/>
          </p:nvSpPr>
          <p:spPr>
            <a:xfrm flipH="1">
              <a:off x="2536009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3" name="Octagon 452"/>
            <p:cNvSpPr/>
            <p:nvPr/>
          </p:nvSpPr>
          <p:spPr>
            <a:xfrm flipH="1">
              <a:off x="2612202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4" name="Rectangle 453"/>
            <p:cNvSpPr/>
            <p:nvPr/>
          </p:nvSpPr>
          <p:spPr>
            <a:xfrm flipH="1">
              <a:off x="2536009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5" name="Octagon 454"/>
            <p:cNvSpPr/>
            <p:nvPr/>
          </p:nvSpPr>
          <p:spPr>
            <a:xfrm flipH="1">
              <a:off x="2612202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6" name="Down Arrow 455"/>
            <p:cNvSpPr/>
            <p:nvPr/>
          </p:nvSpPr>
          <p:spPr>
            <a:xfrm>
              <a:off x="2720142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7" name="Rectangle 456"/>
            <p:cNvSpPr/>
            <p:nvPr/>
          </p:nvSpPr>
          <p:spPr>
            <a:xfrm>
              <a:off x="6309157" y="673693"/>
              <a:ext cx="468271" cy="374119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24" name="Rectangle 228"/>
            <p:cNvSpPr>
              <a:spLocks noChangeArrowheads="1"/>
            </p:cNvSpPr>
            <p:nvPr/>
          </p:nvSpPr>
          <p:spPr bwMode="auto">
            <a:xfrm rot="-5400000">
              <a:off x="5493474" y="2284295"/>
              <a:ext cx="2304785" cy="153874"/>
            </a:xfrm>
            <a:prstGeom prst="rect">
              <a:avLst/>
            </a:prstGeom>
            <a:solidFill>
              <a:schemeClr val="bg1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latin typeface="Century Schoolbook" pitchFamily="18" charset="0"/>
                </a:rPr>
                <a:t> double column data bus (40MHz)</a:t>
              </a:r>
              <a:endParaRPr lang="en-US" sz="1000" b="1"/>
            </a:p>
          </p:txBody>
        </p:sp>
      </p:grpSp>
      <p:sp>
        <p:nvSpPr>
          <p:cNvPr id="460" name="Rectangle 459"/>
          <p:cNvSpPr/>
          <p:nvPr/>
        </p:nvSpPr>
        <p:spPr bwMode="auto">
          <a:xfrm>
            <a:off x="3375025" y="865188"/>
            <a:ext cx="5327650" cy="316865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1" name="Rectangle 460"/>
          <p:cNvSpPr/>
          <p:nvPr/>
        </p:nvSpPr>
        <p:spPr bwMode="auto">
          <a:xfrm>
            <a:off x="4605338" y="923925"/>
            <a:ext cx="4024312" cy="2879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2" name="Rectangle 461"/>
          <p:cNvSpPr/>
          <p:nvPr/>
        </p:nvSpPr>
        <p:spPr bwMode="auto">
          <a:xfrm>
            <a:off x="3519488" y="2378075"/>
            <a:ext cx="1008062" cy="1439863"/>
          </a:xfrm>
          <a:prstGeom prst="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3" name="Rectangle 462"/>
          <p:cNvSpPr/>
          <p:nvPr/>
        </p:nvSpPr>
        <p:spPr bwMode="auto">
          <a:xfrm>
            <a:off x="3519488" y="938213"/>
            <a:ext cx="1008062" cy="1439862"/>
          </a:xfrm>
          <a:prstGeom prst="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4" name="Heptagon 463"/>
          <p:cNvSpPr/>
          <p:nvPr/>
        </p:nvSpPr>
        <p:spPr bwMode="auto">
          <a:xfrm>
            <a:off x="3590925" y="1590675"/>
            <a:ext cx="144463" cy="144463"/>
          </a:xfrm>
          <a:prstGeom prst="heptagon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5" name="Isosceles Triangle 464"/>
          <p:cNvSpPr/>
          <p:nvPr/>
        </p:nvSpPr>
        <p:spPr bwMode="auto">
          <a:xfrm rot="5400000">
            <a:off x="3878263" y="1562100"/>
            <a:ext cx="215900" cy="215900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6" name="Isosceles Triangle 465"/>
          <p:cNvSpPr/>
          <p:nvPr/>
        </p:nvSpPr>
        <p:spPr bwMode="auto">
          <a:xfrm rot="5400000">
            <a:off x="4238625" y="1604963"/>
            <a:ext cx="215900" cy="215900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7" name="Freeform 466"/>
          <p:cNvSpPr/>
          <p:nvPr/>
        </p:nvSpPr>
        <p:spPr bwMode="auto">
          <a:xfrm>
            <a:off x="4257675" y="1695450"/>
            <a:ext cx="96838" cy="46038"/>
          </a:xfrm>
          <a:custGeom>
            <a:avLst/>
            <a:gdLst>
              <a:gd name="connsiteX0" fmla="*/ 0 w 414337"/>
              <a:gd name="connsiteY0" fmla="*/ 238125 h 238125"/>
              <a:gd name="connsiteX1" fmla="*/ 128587 w 414337"/>
              <a:gd name="connsiteY1" fmla="*/ 238125 h 238125"/>
              <a:gd name="connsiteX2" fmla="*/ 276225 w 414337"/>
              <a:gd name="connsiteY2" fmla="*/ 0 h 238125"/>
              <a:gd name="connsiteX3" fmla="*/ 414337 w 414337"/>
              <a:gd name="connsiteY3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337" h="238125">
                <a:moveTo>
                  <a:pt x="0" y="238125"/>
                </a:moveTo>
                <a:lnTo>
                  <a:pt x="128587" y="238125"/>
                </a:lnTo>
                <a:lnTo>
                  <a:pt x="276225" y="0"/>
                </a:lnTo>
                <a:lnTo>
                  <a:pt x="414337" y="0"/>
                </a:lnTo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8" name="Flowchart: Off-page Connector 467"/>
          <p:cNvSpPr/>
          <p:nvPr/>
        </p:nvSpPr>
        <p:spPr bwMode="auto">
          <a:xfrm rot="5400000" flipH="1" flipV="1">
            <a:off x="3806825" y="1801813"/>
            <a:ext cx="144463" cy="287337"/>
          </a:xfrm>
          <a:prstGeom prst="flowChartOffpageConnector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49" name="TextBox 118"/>
          <p:cNvSpPr txBox="1">
            <a:spLocks noChangeArrowheads="1"/>
          </p:cNvSpPr>
          <p:nvPr/>
        </p:nvSpPr>
        <p:spPr bwMode="auto">
          <a:xfrm>
            <a:off x="3749675" y="1873250"/>
            <a:ext cx="287338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DAC</a:t>
            </a:r>
          </a:p>
        </p:txBody>
      </p:sp>
      <p:cxnSp>
        <p:nvCxnSpPr>
          <p:cNvPr id="470" name="Straight Connector 469"/>
          <p:cNvCxnSpPr/>
          <p:nvPr/>
        </p:nvCxnSpPr>
        <p:spPr bwMode="auto">
          <a:xfrm rot="5400000">
            <a:off x="3896519" y="1459707"/>
            <a:ext cx="1095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/>
          <p:nvPr/>
        </p:nvCxnSpPr>
        <p:spPr bwMode="auto">
          <a:xfrm rot="5400000">
            <a:off x="3935413" y="1457325"/>
            <a:ext cx="10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Freeform 471"/>
          <p:cNvSpPr/>
          <p:nvPr/>
        </p:nvSpPr>
        <p:spPr bwMode="auto">
          <a:xfrm>
            <a:off x="3735388" y="1676400"/>
            <a:ext cx="142875" cy="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3" name="Freeform 472"/>
          <p:cNvSpPr/>
          <p:nvPr/>
        </p:nvSpPr>
        <p:spPr bwMode="auto">
          <a:xfrm>
            <a:off x="3806825" y="1462088"/>
            <a:ext cx="142875" cy="214312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4" name="Freeform 473"/>
          <p:cNvSpPr/>
          <p:nvPr/>
        </p:nvSpPr>
        <p:spPr bwMode="auto">
          <a:xfrm>
            <a:off x="4095750" y="1671638"/>
            <a:ext cx="142875" cy="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5" name="Freeform 474"/>
          <p:cNvSpPr/>
          <p:nvPr/>
        </p:nvSpPr>
        <p:spPr bwMode="auto">
          <a:xfrm flipH="1">
            <a:off x="3994150" y="1460500"/>
            <a:ext cx="142875" cy="214313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6" name="Freeform 475"/>
          <p:cNvSpPr/>
          <p:nvPr/>
        </p:nvSpPr>
        <p:spPr bwMode="auto">
          <a:xfrm>
            <a:off x="4016375" y="1762125"/>
            <a:ext cx="223838" cy="185738"/>
          </a:xfrm>
          <a:custGeom>
            <a:avLst/>
            <a:gdLst>
              <a:gd name="connsiteX0" fmla="*/ 0 w 223838"/>
              <a:gd name="connsiteY0" fmla="*/ 185738 h 185738"/>
              <a:gd name="connsiteX1" fmla="*/ 114300 w 223838"/>
              <a:gd name="connsiteY1" fmla="*/ 185738 h 185738"/>
              <a:gd name="connsiteX2" fmla="*/ 114300 w 223838"/>
              <a:gd name="connsiteY2" fmla="*/ 0 h 185738"/>
              <a:gd name="connsiteX3" fmla="*/ 223838 w 223838"/>
              <a:gd name="connsiteY3" fmla="*/ 0 h 185738"/>
              <a:gd name="connsiteX4" fmla="*/ 223838 w 223838"/>
              <a:gd name="connsiteY4" fmla="*/ 0 h 185738"/>
              <a:gd name="connsiteX5" fmla="*/ 223838 w 223838"/>
              <a:gd name="connsiteY5" fmla="*/ 0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838" h="185738">
                <a:moveTo>
                  <a:pt x="0" y="185738"/>
                </a:moveTo>
                <a:lnTo>
                  <a:pt x="114300" y="185738"/>
                </a:lnTo>
                <a:lnTo>
                  <a:pt x="114300" y="0"/>
                </a:lnTo>
                <a:lnTo>
                  <a:pt x="223838" y="0"/>
                </a:lnTo>
                <a:lnTo>
                  <a:pt x="223838" y="0"/>
                </a:lnTo>
                <a:lnTo>
                  <a:pt x="223838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7" name="Freeform 476"/>
          <p:cNvSpPr/>
          <p:nvPr/>
        </p:nvSpPr>
        <p:spPr bwMode="auto">
          <a:xfrm>
            <a:off x="5030788" y="2606675"/>
            <a:ext cx="142875" cy="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58" name="Rectangle 22"/>
          <p:cNvSpPr>
            <a:spLocks noChangeArrowheads="1"/>
          </p:cNvSpPr>
          <p:nvPr/>
        </p:nvSpPr>
        <p:spPr bwMode="auto">
          <a:xfrm>
            <a:off x="5175250" y="2492375"/>
            <a:ext cx="792163" cy="246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Ring oscillator (640MHz)  </a:t>
            </a:r>
          </a:p>
        </p:txBody>
      </p:sp>
      <p:sp>
        <p:nvSpPr>
          <p:cNvPr id="9259" name="Freeform 124"/>
          <p:cNvSpPr>
            <a:spLocks/>
          </p:cNvSpPr>
          <p:nvPr/>
        </p:nvSpPr>
        <p:spPr bwMode="auto">
          <a:xfrm>
            <a:off x="4814888" y="2500313"/>
            <a:ext cx="215900" cy="215900"/>
          </a:xfrm>
          <a:custGeom>
            <a:avLst/>
            <a:gdLst>
              <a:gd name="T0" fmla="*/ 0 w 708"/>
              <a:gd name="T1" fmla="*/ 0 h 576"/>
              <a:gd name="T2" fmla="*/ 2147483647 w 708"/>
              <a:gd name="T3" fmla="*/ 2147483647 h 576"/>
              <a:gd name="T4" fmla="*/ 2147483647 w 708"/>
              <a:gd name="T5" fmla="*/ 2147483647 h 576"/>
              <a:gd name="T6" fmla="*/ 2147483647 w 708"/>
              <a:gd name="T7" fmla="*/ 2147483647 h 576"/>
              <a:gd name="T8" fmla="*/ 2147483647 w 708"/>
              <a:gd name="T9" fmla="*/ 2147483647 h 576"/>
              <a:gd name="T10" fmla="*/ 2147483647 w 708"/>
              <a:gd name="T11" fmla="*/ 2147483647 h 576"/>
              <a:gd name="T12" fmla="*/ 2147483647 w 708"/>
              <a:gd name="T13" fmla="*/ 2147483647 h 576"/>
              <a:gd name="T14" fmla="*/ 2147483647 w 708"/>
              <a:gd name="T15" fmla="*/ 2147483647 h 576"/>
              <a:gd name="T16" fmla="*/ 2147483647 w 708"/>
              <a:gd name="T17" fmla="*/ 2147483647 h 576"/>
              <a:gd name="T18" fmla="*/ 2147483647 w 708"/>
              <a:gd name="T19" fmla="*/ 2147483647 h 576"/>
              <a:gd name="T20" fmla="*/ 0 w 708"/>
              <a:gd name="T21" fmla="*/ 2147483647 h 576"/>
              <a:gd name="T22" fmla="*/ 2147483647 w 708"/>
              <a:gd name="T23" fmla="*/ 2147483647 h 576"/>
              <a:gd name="T24" fmla="*/ 2147483647 w 708"/>
              <a:gd name="T25" fmla="*/ 2147483647 h 576"/>
              <a:gd name="T26" fmla="*/ 2147483647 w 708"/>
              <a:gd name="T27" fmla="*/ 2147483647 h 576"/>
              <a:gd name="T28" fmla="*/ 2147483647 w 708"/>
              <a:gd name="T29" fmla="*/ 2147483647 h 576"/>
              <a:gd name="T30" fmla="*/ 2147483647 w 708"/>
              <a:gd name="T31" fmla="*/ 2147483647 h 576"/>
              <a:gd name="T32" fmla="*/ 2147483647 w 708"/>
              <a:gd name="T33" fmla="*/ 2147483647 h 576"/>
              <a:gd name="T34" fmla="*/ 2147483647 w 708"/>
              <a:gd name="T35" fmla="*/ 2147483647 h 576"/>
              <a:gd name="T36" fmla="*/ 2147483647 w 708"/>
              <a:gd name="T37" fmla="*/ 2147483647 h 576"/>
              <a:gd name="T38" fmla="*/ 2147483647 w 708"/>
              <a:gd name="T39" fmla="*/ 2147483647 h 576"/>
              <a:gd name="T40" fmla="*/ 2147483647 w 708"/>
              <a:gd name="T41" fmla="*/ 2147483647 h 576"/>
              <a:gd name="T42" fmla="*/ 2147483647 w 708"/>
              <a:gd name="T43" fmla="*/ 2147483647 h 576"/>
              <a:gd name="T44" fmla="*/ 2147483647 w 708"/>
              <a:gd name="T45" fmla="*/ 2147483647 h 576"/>
              <a:gd name="T46" fmla="*/ 2147483647 w 708"/>
              <a:gd name="T47" fmla="*/ 2147483647 h 576"/>
              <a:gd name="T48" fmla="*/ 2147483647 w 708"/>
              <a:gd name="T49" fmla="*/ 2147483647 h 576"/>
              <a:gd name="T50" fmla="*/ 2147483647 w 708"/>
              <a:gd name="T51" fmla="*/ 2147483647 h 576"/>
              <a:gd name="T52" fmla="*/ 2147483647 w 708"/>
              <a:gd name="T53" fmla="*/ 2147483647 h 576"/>
              <a:gd name="T54" fmla="*/ 2147483647 w 708"/>
              <a:gd name="T55" fmla="*/ 2147483647 h 576"/>
              <a:gd name="T56" fmla="*/ 2147483647 w 708"/>
              <a:gd name="T57" fmla="*/ 2147483647 h 576"/>
              <a:gd name="T58" fmla="*/ 2147483647 w 708"/>
              <a:gd name="T59" fmla="*/ 2147483647 h 576"/>
              <a:gd name="T60" fmla="*/ 2147483647 w 708"/>
              <a:gd name="T61" fmla="*/ 2147483647 h 576"/>
              <a:gd name="T62" fmla="*/ 2147483647 w 708"/>
              <a:gd name="T63" fmla="*/ 2147483647 h 576"/>
              <a:gd name="T64" fmla="*/ 2147483647 w 708"/>
              <a:gd name="T65" fmla="*/ 2147483647 h 576"/>
              <a:gd name="T66" fmla="*/ 2147483647 w 708"/>
              <a:gd name="T67" fmla="*/ 2147483647 h 576"/>
              <a:gd name="T68" fmla="*/ 2147483647 w 708"/>
              <a:gd name="T69" fmla="*/ 2147483647 h 576"/>
              <a:gd name="T70" fmla="*/ 2147483647 w 708"/>
              <a:gd name="T71" fmla="*/ 2147483647 h 576"/>
              <a:gd name="T72" fmla="*/ 2147483647 w 708"/>
              <a:gd name="T73" fmla="*/ 2147483647 h 576"/>
              <a:gd name="T74" fmla="*/ 2147483647 w 708"/>
              <a:gd name="T75" fmla="*/ 2147483647 h 576"/>
              <a:gd name="T76" fmla="*/ 2147483647 w 708"/>
              <a:gd name="T77" fmla="*/ 2147483647 h 576"/>
              <a:gd name="T78" fmla="*/ 2147483647 w 708"/>
              <a:gd name="T79" fmla="*/ 2147483647 h 576"/>
              <a:gd name="T80" fmla="*/ 2147483647 w 708"/>
              <a:gd name="T81" fmla="*/ 2147483647 h 576"/>
              <a:gd name="T82" fmla="*/ 2147483647 w 708"/>
              <a:gd name="T83" fmla="*/ 2147483647 h 576"/>
              <a:gd name="T84" fmla="*/ 2147483647 w 708"/>
              <a:gd name="T85" fmla="*/ 2147483647 h 576"/>
              <a:gd name="T86" fmla="*/ 2147483647 w 708"/>
              <a:gd name="T87" fmla="*/ 0 h 576"/>
              <a:gd name="T88" fmla="*/ 0 w 708"/>
              <a:gd name="T89" fmla="*/ 0 h 57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08"/>
              <a:gd name="T136" fmla="*/ 0 h 576"/>
              <a:gd name="T137" fmla="*/ 708 w 708"/>
              <a:gd name="T138" fmla="*/ 576 h 57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08" h="576">
                <a:moveTo>
                  <a:pt x="0" y="0"/>
                </a:moveTo>
                <a:lnTo>
                  <a:pt x="17" y="40"/>
                </a:lnTo>
                <a:lnTo>
                  <a:pt x="39" y="95"/>
                </a:lnTo>
                <a:lnTo>
                  <a:pt x="54" y="157"/>
                </a:lnTo>
                <a:lnTo>
                  <a:pt x="66" y="227"/>
                </a:lnTo>
                <a:lnTo>
                  <a:pt x="74" y="284"/>
                </a:lnTo>
                <a:lnTo>
                  <a:pt x="69" y="338"/>
                </a:lnTo>
                <a:lnTo>
                  <a:pt x="58" y="399"/>
                </a:lnTo>
                <a:lnTo>
                  <a:pt x="45" y="458"/>
                </a:lnTo>
                <a:lnTo>
                  <a:pt x="28" y="512"/>
                </a:lnTo>
                <a:lnTo>
                  <a:pt x="0" y="572"/>
                </a:lnTo>
                <a:lnTo>
                  <a:pt x="210" y="576"/>
                </a:lnTo>
                <a:lnTo>
                  <a:pt x="297" y="570"/>
                </a:lnTo>
                <a:lnTo>
                  <a:pt x="342" y="567"/>
                </a:lnTo>
                <a:lnTo>
                  <a:pt x="375" y="559"/>
                </a:lnTo>
                <a:lnTo>
                  <a:pt x="409" y="549"/>
                </a:lnTo>
                <a:lnTo>
                  <a:pt x="445" y="533"/>
                </a:lnTo>
                <a:lnTo>
                  <a:pt x="486" y="515"/>
                </a:lnTo>
                <a:lnTo>
                  <a:pt x="526" y="490"/>
                </a:lnTo>
                <a:lnTo>
                  <a:pt x="552" y="470"/>
                </a:lnTo>
                <a:lnTo>
                  <a:pt x="577" y="447"/>
                </a:lnTo>
                <a:lnTo>
                  <a:pt x="604" y="420"/>
                </a:lnTo>
                <a:lnTo>
                  <a:pt x="628" y="398"/>
                </a:lnTo>
                <a:lnTo>
                  <a:pt x="651" y="370"/>
                </a:lnTo>
                <a:lnTo>
                  <a:pt x="680" y="333"/>
                </a:lnTo>
                <a:lnTo>
                  <a:pt x="708" y="286"/>
                </a:lnTo>
                <a:lnTo>
                  <a:pt x="682" y="245"/>
                </a:lnTo>
                <a:lnTo>
                  <a:pt x="658" y="210"/>
                </a:lnTo>
                <a:lnTo>
                  <a:pt x="638" y="185"/>
                </a:lnTo>
                <a:lnTo>
                  <a:pt x="616" y="161"/>
                </a:lnTo>
                <a:lnTo>
                  <a:pt x="592" y="138"/>
                </a:lnTo>
                <a:lnTo>
                  <a:pt x="572" y="120"/>
                </a:lnTo>
                <a:lnTo>
                  <a:pt x="552" y="103"/>
                </a:lnTo>
                <a:lnTo>
                  <a:pt x="528" y="85"/>
                </a:lnTo>
                <a:lnTo>
                  <a:pt x="506" y="72"/>
                </a:lnTo>
                <a:lnTo>
                  <a:pt x="480" y="58"/>
                </a:lnTo>
                <a:lnTo>
                  <a:pt x="451" y="43"/>
                </a:lnTo>
                <a:lnTo>
                  <a:pt x="415" y="29"/>
                </a:lnTo>
                <a:lnTo>
                  <a:pt x="385" y="20"/>
                </a:lnTo>
                <a:lnTo>
                  <a:pt x="350" y="11"/>
                </a:lnTo>
                <a:lnTo>
                  <a:pt x="313" y="5"/>
                </a:lnTo>
                <a:lnTo>
                  <a:pt x="278" y="1"/>
                </a:lnTo>
                <a:lnTo>
                  <a:pt x="253" y="1"/>
                </a:lnTo>
                <a:lnTo>
                  <a:pt x="227" y="0"/>
                </a:lnTo>
                <a:lnTo>
                  <a:pt x="0" y="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60" name="Rectangle 22"/>
          <p:cNvSpPr>
            <a:spLocks noChangeArrowheads="1"/>
          </p:cNvSpPr>
          <p:nvPr/>
        </p:nvSpPr>
        <p:spPr bwMode="auto">
          <a:xfrm>
            <a:off x="6183313" y="1657350"/>
            <a:ext cx="863600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Time Stamp 14b</a:t>
            </a:r>
          </a:p>
        </p:txBody>
      </p:sp>
      <p:sp>
        <p:nvSpPr>
          <p:cNvPr id="481" name="Freeform 480"/>
          <p:cNvSpPr/>
          <p:nvPr/>
        </p:nvSpPr>
        <p:spPr bwMode="auto">
          <a:xfrm>
            <a:off x="4445000" y="1716088"/>
            <a:ext cx="1728788" cy="4445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62" name="Rectangle 22"/>
          <p:cNvSpPr>
            <a:spLocks noChangeArrowheads="1"/>
          </p:cNvSpPr>
          <p:nvPr/>
        </p:nvSpPr>
        <p:spPr bwMode="auto">
          <a:xfrm>
            <a:off x="6183313" y="1782763"/>
            <a:ext cx="863600" cy="12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ToT Counter 10b</a:t>
            </a:r>
          </a:p>
        </p:txBody>
      </p:sp>
      <p:sp>
        <p:nvSpPr>
          <p:cNvPr id="9263" name="Rectangle 22"/>
          <p:cNvSpPr>
            <a:spLocks noChangeArrowheads="1"/>
          </p:cNvSpPr>
          <p:nvPr/>
        </p:nvSpPr>
        <p:spPr bwMode="auto">
          <a:xfrm>
            <a:off x="6183313" y="2046288"/>
            <a:ext cx="863600" cy="122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Fast Counter 4b</a:t>
            </a:r>
          </a:p>
        </p:txBody>
      </p:sp>
      <p:sp>
        <p:nvSpPr>
          <p:cNvPr id="484" name="Freeform 483"/>
          <p:cNvSpPr/>
          <p:nvPr/>
        </p:nvSpPr>
        <p:spPr bwMode="auto">
          <a:xfrm flipV="1">
            <a:off x="4675188" y="1711325"/>
            <a:ext cx="139700" cy="823913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5" name="Heptagon 484"/>
          <p:cNvSpPr/>
          <p:nvPr/>
        </p:nvSpPr>
        <p:spPr bwMode="auto">
          <a:xfrm>
            <a:off x="3590925" y="3070225"/>
            <a:ext cx="144463" cy="144463"/>
          </a:xfrm>
          <a:prstGeom prst="heptagon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6" name="Isosceles Triangle 485"/>
          <p:cNvSpPr/>
          <p:nvPr/>
        </p:nvSpPr>
        <p:spPr bwMode="auto">
          <a:xfrm rot="5400000">
            <a:off x="3878263" y="3041650"/>
            <a:ext cx="215900" cy="215900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153"/>
          <p:cNvGrpSpPr/>
          <p:nvPr/>
        </p:nvGrpSpPr>
        <p:grpSpPr bwMode="auto">
          <a:xfrm>
            <a:off x="4239364" y="3084718"/>
            <a:ext cx="216036" cy="216024"/>
            <a:chOff x="1403648" y="1018832"/>
            <a:chExt cx="216024" cy="216024"/>
          </a:xfrm>
          <a:solidFill>
            <a:schemeClr val="bg1"/>
          </a:solidFill>
        </p:grpSpPr>
        <p:sp>
          <p:nvSpPr>
            <p:cNvPr id="524" name="Isosceles Triangle 523"/>
            <p:cNvSpPr/>
            <p:nvPr/>
          </p:nvSpPr>
          <p:spPr>
            <a:xfrm rot="5400000">
              <a:off x="1403648" y="1018832"/>
              <a:ext cx="216024" cy="216024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5" name="Freeform 524"/>
            <p:cNvSpPr/>
            <p:nvPr/>
          </p:nvSpPr>
          <p:spPr>
            <a:xfrm>
              <a:off x="1422700" y="1110455"/>
              <a:ext cx="96738" cy="45719"/>
            </a:xfrm>
            <a:custGeom>
              <a:avLst/>
              <a:gdLst>
                <a:gd name="connsiteX0" fmla="*/ 0 w 414337"/>
                <a:gd name="connsiteY0" fmla="*/ 238125 h 238125"/>
                <a:gd name="connsiteX1" fmla="*/ 128587 w 414337"/>
                <a:gd name="connsiteY1" fmla="*/ 238125 h 238125"/>
                <a:gd name="connsiteX2" fmla="*/ 276225 w 414337"/>
                <a:gd name="connsiteY2" fmla="*/ 0 h 238125"/>
                <a:gd name="connsiteX3" fmla="*/ 414337 w 414337"/>
                <a:gd name="connsiteY3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337" h="238125">
                  <a:moveTo>
                    <a:pt x="0" y="238125"/>
                  </a:moveTo>
                  <a:lnTo>
                    <a:pt x="128587" y="238125"/>
                  </a:lnTo>
                  <a:lnTo>
                    <a:pt x="276225" y="0"/>
                  </a:lnTo>
                  <a:lnTo>
                    <a:pt x="414337" y="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88" name="Flowchart: Off-page Connector 487"/>
          <p:cNvSpPr/>
          <p:nvPr/>
        </p:nvSpPr>
        <p:spPr bwMode="auto">
          <a:xfrm rot="5400000" flipH="1" flipV="1">
            <a:off x="3807619" y="3282157"/>
            <a:ext cx="142875" cy="287337"/>
          </a:xfrm>
          <a:prstGeom prst="flowChartOffpageConnector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69" name="TextBox 158"/>
          <p:cNvSpPr txBox="1">
            <a:spLocks noChangeArrowheads="1"/>
          </p:cNvSpPr>
          <p:nvPr/>
        </p:nvSpPr>
        <p:spPr bwMode="auto">
          <a:xfrm>
            <a:off x="3749675" y="3354388"/>
            <a:ext cx="2873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DAC</a:t>
            </a:r>
          </a:p>
        </p:txBody>
      </p:sp>
      <p:cxnSp>
        <p:nvCxnSpPr>
          <p:cNvPr id="490" name="Straight Connector 489"/>
          <p:cNvCxnSpPr/>
          <p:nvPr/>
        </p:nvCxnSpPr>
        <p:spPr bwMode="auto">
          <a:xfrm rot="5400000">
            <a:off x="3897313" y="2940050"/>
            <a:ext cx="10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/>
          <p:nvPr/>
        </p:nvCxnSpPr>
        <p:spPr bwMode="auto">
          <a:xfrm rot="5400000">
            <a:off x="3935413" y="2936875"/>
            <a:ext cx="10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Freeform 491"/>
          <p:cNvSpPr/>
          <p:nvPr/>
        </p:nvSpPr>
        <p:spPr bwMode="auto">
          <a:xfrm>
            <a:off x="3735388" y="3155950"/>
            <a:ext cx="142875" cy="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3" name="Freeform 492"/>
          <p:cNvSpPr/>
          <p:nvPr/>
        </p:nvSpPr>
        <p:spPr bwMode="auto">
          <a:xfrm>
            <a:off x="3806825" y="2941638"/>
            <a:ext cx="142875" cy="214312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4" name="Freeform 493"/>
          <p:cNvSpPr/>
          <p:nvPr/>
        </p:nvSpPr>
        <p:spPr bwMode="auto">
          <a:xfrm>
            <a:off x="4095750" y="3152775"/>
            <a:ext cx="142875" cy="0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5" name="Freeform 494"/>
          <p:cNvSpPr/>
          <p:nvPr/>
        </p:nvSpPr>
        <p:spPr bwMode="auto">
          <a:xfrm flipH="1">
            <a:off x="3994150" y="2940050"/>
            <a:ext cx="142875" cy="214313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6" name="Freeform 495"/>
          <p:cNvSpPr/>
          <p:nvPr/>
        </p:nvSpPr>
        <p:spPr bwMode="auto">
          <a:xfrm>
            <a:off x="4016375" y="3241675"/>
            <a:ext cx="223838" cy="185738"/>
          </a:xfrm>
          <a:custGeom>
            <a:avLst/>
            <a:gdLst>
              <a:gd name="connsiteX0" fmla="*/ 0 w 223838"/>
              <a:gd name="connsiteY0" fmla="*/ 185738 h 185738"/>
              <a:gd name="connsiteX1" fmla="*/ 114300 w 223838"/>
              <a:gd name="connsiteY1" fmla="*/ 185738 h 185738"/>
              <a:gd name="connsiteX2" fmla="*/ 114300 w 223838"/>
              <a:gd name="connsiteY2" fmla="*/ 0 h 185738"/>
              <a:gd name="connsiteX3" fmla="*/ 223838 w 223838"/>
              <a:gd name="connsiteY3" fmla="*/ 0 h 185738"/>
              <a:gd name="connsiteX4" fmla="*/ 223838 w 223838"/>
              <a:gd name="connsiteY4" fmla="*/ 0 h 185738"/>
              <a:gd name="connsiteX5" fmla="*/ 223838 w 223838"/>
              <a:gd name="connsiteY5" fmla="*/ 0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838" h="185738">
                <a:moveTo>
                  <a:pt x="0" y="185738"/>
                </a:moveTo>
                <a:lnTo>
                  <a:pt x="114300" y="185738"/>
                </a:lnTo>
                <a:lnTo>
                  <a:pt x="114300" y="0"/>
                </a:lnTo>
                <a:lnTo>
                  <a:pt x="223838" y="0"/>
                </a:lnTo>
                <a:lnTo>
                  <a:pt x="223838" y="0"/>
                </a:lnTo>
                <a:lnTo>
                  <a:pt x="223838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7" name="Freeform 496"/>
          <p:cNvSpPr/>
          <p:nvPr/>
        </p:nvSpPr>
        <p:spPr bwMode="auto">
          <a:xfrm>
            <a:off x="4445000" y="3195638"/>
            <a:ext cx="1728788" cy="46037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8" name="Freeform 497"/>
          <p:cNvSpPr/>
          <p:nvPr/>
        </p:nvSpPr>
        <p:spPr bwMode="auto">
          <a:xfrm>
            <a:off x="4670425" y="2660650"/>
            <a:ext cx="144463" cy="538163"/>
          </a:xfrm>
          <a:custGeom>
            <a:avLst/>
            <a:gdLst>
              <a:gd name="connsiteX0" fmla="*/ 0 w 142875"/>
              <a:gd name="connsiteY0" fmla="*/ 214312 h 214312"/>
              <a:gd name="connsiteX1" fmla="*/ 0 w 142875"/>
              <a:gd name="connsiteY1" fmla="*/ 0 h 214312"/>
              <a:gd name="connsiteX2" fmla="*/ 142875 w 142875"/>
              <a:gd name="connsiteY2" fmla="*/ 0 h 214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214312">
                <a:moveTo>
                  <a:pt x="0" y="214312"/>
                </a:moveTo>
                <a:lnTo>
                  <a:pt x="0" y="0"/>
                </a:lnTo>
                <a:lnTo>
                  <a:pt x="142875" y="0"/>
                </a:lnTo>
              </a:path>
            </a:pathLst>
          </a:custGeom>
          <a:noFill/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9" name="Trapezoid 498"/>
          <p:cNvSpPr/>
          <p:nvPr/>
        </p:nvSpPr>
        <p:spPr bwMode="auto">
          <a:xfrm rot="5400000">
            <a:off x="7123906" y="1797845"/>
            <a:ext cx="612775" cy="188912"/>
          </a:xfrm>
          <a:prstGeom prst="trapezoid">
            <a:avLst>
              <a:gd name="adj" fmla="val 49471"/>
            </a:avLst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80" name="Rectangle 202"/>
          <p:cNvSpPr>
            <a:spLocks noChangeArrowheads="1"/>
          </p:cNvSpPr>
          <p:nvPr/>
        </p:nvSpPr>
        <p:spPr bwMode="auto">
          <a:xfrm rot="-5400000">
            <a:off x="7225506" y="1851819"/>
            <a:ext cx="43656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MUX</a:t>
            </a:r>
          </a:p>
        </p:txBody>
      </p:sp>
      <p:sp>
        <p:nvSpPr>
          <p:cNvPr id="501" name="Isosceles Triangle 500"/>
          <p:cNvSpPr/>
          <p:nvPr/>
        </p:nvSpPr>
        <p:spPr bwMode="auto">
          <a:xfrm rot="5400000">
            <a:off x="7231856" y="2526507"/>
            <a:ext cx="2232025" cy="242888"/>
          </a:xfrm>
          <a:prstGeom prst="triangle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2" name="Freeform 501"/>
          <p:cNvSpPr/>
          <p:nvPr/>
        </p:nvSpPr>
        <p:spPr bwMode="auto">
          <a:xfrm>
            <a:off x="7046913" y="1711325"/>
            <a:ext cx="280987" cy="46038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3" name="Freeform 502"/>
          <p:cNvSpPr/>
          <p:nvPr/>
        </p:nvSpPr>
        <p:spPr bwMode="auto">
          <a:xfrm>
            <a:off x="7046913" y="1844675"/>
            <a:ext cx="280987" cy="46038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4" name="Freeform 503"/>
          <p:cNvSpPr/>
          <p:nvPr/>
        </p:nvSpPr>
        <p:spPr bwMode="auto">
          <a:xfrm>
            <a:off x="7046913" y="2112963"/>
            <a:ext cx="280987" cy="46037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05" name="Straight Arrow Connector 504"/>
          <p:cNvCxnSpPr/>
          <p:nvPr/>
        </p:nvCxnSpPr>
        <p:spPr bwMode="auto">
          <a:xfrm rot="5400000">
            <a:off x="7841456" y="1259682"/>
            <a:ext cx="142875" cy="158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Freeform 505"/>
          <p:cNvSpPr/>
          <p:nvPr/>
        </p:nvSpPr>
        <p:spPr bwMode="auto">
          <a:xfrm>
            <a:off x="8477250" y="2646363"/>
            <a:ext cx="127000" cy="379412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87" name="Rectangle 22"/>
          <p:cNvSpPr>
            <a:spLocks noChangeArrowheads="1"/>
          </p:cNvSpPr>
          <p:nvPr/>
        </p:nvSpPr>
        <p:spPr bwMode="auto">
          <a:xfrm>
            <a:off x="7262813" y="944563"/>
            <a:ext cx="1296987" cy="246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Readout </a:t>
            </a:r>
          </a:p>
          <a:p>
            <a:pPr algn="ctr"/>
            <a:r>
              <a:rPr lang="en-US" sz="800">
                <a:latin typeface="Century Schoolbook" pitchFamily="18" charset="0"/>
              </a:rPr>
              <a:t>Control (TOKEN based)  </a:t>
            </a:r>
          </a:p>
        </p:txBody>
      </p:sp>
      <p:sp>
        <p:nvSpPr>
          <p:cNvPr id="508" name="Freeform 507"/>
          <p:cNvSpPr/>
          <p:nvPr/>
        </p:nvSpPr>
        <p:spPr bwMode="auto">
          <a:xfrm>
            <a:off x="7462838" y="1330325"/>
            <a:ext cx="914400" cy="933450"/>
          </a:xfrm>
          <a:custGeom>
            <a:avLst/>
            <a:gdLst>
              <a:gd name="connsiteX0" fmla="*/ 0 w 914400"/>
              <a:gd name="connsiteY0" fmla="*/ 314036 h 932873"/>
              <a:gd name="connsiteX1" fmla="*/ 0 w 914400"/>
              <a:gd name="connsiteY1" fmla="*/ 0 h 932873"/>
              <a:gd name="connsiteX2" fmla="*/ 914400 w 914400"/>
              <a:gd name="connsiteY2" fmla="*/ 0 h 932873"/>
              <a:gd name="connsiteX3" fmla="*/ 914400 w 914400"/>
              <a:gd name="connsiteY3" fmla="*/ 932873 h 93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932873">
                <a:moveTo>
                  <a:pt x="0" y="314036"/>
                </a:moveTo>
                <a:lnTo>
                  <a:pt x="0" y="0"/>
                </a:lnTo>
                <a:lnTo>
                  <a:pt x="914400" y="0"/>
                </a:lnTo>
                <a:lnTo>
                  <a:pt x="914400" y="932873"/>
                </a:lnTo>
              </a:path>
            </a:pathLst>
          </a:custGeom>
          <a:noFill/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89" name="Rectangle 227"/>
          <p:cNvSpPr>
            <a:spLocks noChangeArrowheads="1"/>
          </p:cNvSpPr>
          <p:nvPr/>
        </p:nvSpPr>
        <p:spPr bwMode="auto">
          <a:xfrm>
            <a:off x="3446463" y="935038"/>
            <a:ext cx="11223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Analog Front-end</a:t>
            </a:r>
            <a:endParaRPr lang="en-US" sz="800" b="1"/>
          </a:p>
        </p:txBody>
      </p:sp>
      <p:sp>
        <p:nvSpPr>
          <p:cNvPr id="9290" name="Rectangle 228"/>
          <p:cNvSpPr>
            <a:spLocks noChangeArrowheads="1"/>
          </p:cNvSpPr>
          <p:nvPr/>
        </p:nvSpPr>
        <p:spPr bwMode="auto">
          <a:xfrm>
            <a:off x="5205413" y="938213"/>
            <a:ext cx="957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Digital Region</a:t>
            </a:r>
            <a:endParaRPr lang="en-US" sz="800" b="1"/>
          </a:p>
        </p:txBody>
      </p:sp>
      <p:sp>
        <p:nvSpPr>
          <p:cNvPr id="9291" name="Rectangle 229"/>
          <p:cNvSpPr>
            <a:spLocks noChangeArrowheads="1"/>
          </p:cNvSpPr>
          <p:nvPr/>
        </p:nvSpPr>
        <p:spPr bwMode="auto">
          <a:xfrm>
            <a:off x="5391150" y="3817938"/>
            <a:ext cx="958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8-Pixel Region</a:t>
            </a:r>
            <a:endParaRPr lang="en-US" sz="800" b="1"/>
          </a:p>
        </p:txBody>
      </p:sp>
      <p:sp>
        <p:nvSpPr>
          <p:cNvPr id="512" name="Rectangle 511"/>
          <p:cNvSpPr/>
          <p:nvPr/>
        </p:nvSpPr>
        <p:spPr bwMode="auto">
          <a:xfrm>
            <a:off x="2924175" y="1851025"/>
            <a:ext cx="423863" cy="906463"/>
          </a:xfrm>
          <a:prstGeom prst="rect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13" name="Straight Connector 512"/>
          <p:cNvCxnSpPr/>
          <p:nvPr/>
        </p:nvCxnSpPr>
        <p:spPr bwMode="auto">
          <a:xfrm rot="5400000" flipH="1" flipV="1">
            <a:off x="2655888" y="1125538"/>
            <a:ext cx="979487" cy="458787"/>
          </a:xfrm>
          <a:prstGeom prst="line">
            <a:avLst/>
          </a:prstGeom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Connector 513"/>
          <p:cNvCxnSpPr/>
          <p:nvPr/>
        </p:nvCxnSpPr>
        <p:spPr bwMode="auto">
          <a:xfrm rot="16200000" flipH="1">
            <a:off x="2519363" y="3178175"/>
            <a:ext cx="1252538" cy="458787"/>
          </a:xfrm>
          <a:prstGeom prst="line">
            <a:avLst/>
          </a:prstGeom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" name="Straight Connector 514"/>
          <p:cNvCxnSpPr>
            <a:stCxn id="512" idx="0"/>
          </p:cNvCxnSpPr>
          <p:nvPr/>
        </p:nvCxnSpPr>
        <p:spPr bwMode="auto">
          <a:xfrm rot="5400000" flipH="1" flipV="1">
            <a:off x="2807494" y="1310481"/>
            <a:ext cx="869950" cy="211138"/>
          </a:xfrm>
          <a:prstGeom prst="line">
            <a:avLst/>
          </a:prstGeom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Straight Connector 515"/>
          <p:cNvCxnSpPr>
            <a:stCxn id="512" idx="2"/>
          </p:cNvCxnSpPr>
          <p:nvPr/>
        </p:nvCxnSpPr>
        <p:spPr bwMode="auto">
          <a:xfrm rot="16200000" flipH="1">
            <a:off x="2941638" y="2952750"/>
            <a:ext cx="628650" cy="238125"/>
          </a:xfrm>
          <a:prstGeom prst="line">
            <a:avLst/>
          </a:prstGeom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97" name="Rectangle 222"/>
          <p:cNvSpPr>
            <a:spLocks noChangeArrowheads="1"/>
          </p:cNvSpPr>
          <p:nvPr/>
        </p:nvSpPr>
        <p:spPr bwMode="auto">
          <a:xfrm rot="-5400000">
            <a:off x="7981156" y="2043907"/>
            <a:ext cx="10826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Double  column  bus</a:t>
            </a:r>
          </a:p>
        </p:txBody>
      </p:sp>
      <p:sp>
        <p:nvSpPr>
          <p:cNvPr id="9298" name="Rectangle 22"/>
          <p:cNvSpPr>
            <a:spLocks noChangeArrowheads="1"/>
          </p:cNvSpPr>
          <p:nvPr/>
        </p:nvSpPr>
        <p:spPr bwMode="auto">
          <a:xfrm>
            <a:off x="6180138" y="3000375"/>
            <a:ext cx="863600" cy="12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ToT Counter 10b</a:t>
            </a:r>
          </a:p>
        </p:txBody>
      </p:sp>
      <p:sp>
        <p:nvSpPr>
          <p:cNvPr id="9299" name="Rectangle 22"/>
          <p:cNvSpPr>
            <a:spLocks noChangeArrowheads="1"/>
          </p:cNvSpPr>
          <p:nvPr/>
        </p:nvSpPr>
        <p:spPr bwMode="auto">
          <a:xfrm>
            <a:off x="6180138" y="2747963"/>
            <a:ext cx="863600" cy="122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Fast Counter 4b</a:t>
            </a:r>
          </a:p>
        </p:txBody>
      </p:sp>
      <p:sp>
        <p:nvSpPr>
          <p:cNvPr id="520" name="Freeform 519"/>
          <p:cNvSpPr/>
          <p:nvPr/>
        </p:nvSpPr>
        <p:spPr bwMode="auto">
          <a:xfrm>
            <a:off x="7043738" y="3052763"/>
            <a:ext cx="280987" cy="46037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1" name="Freeform 520"/>
          <p:cNvSpPr/>
          <p:nvPr/>
        </p:nvSpPr>
        <p:spPr bwMode="auto">
          <a:xfrm>
            <a:off x="7043738" y="2813050"/>
            <a:ext cx="280987" cy="46038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2" name="Freeform 521"/>
          <p:cNvSpPr/>
          <p:nvPr/>
        </p:nvSpPr>
        <p:spPr bwMode="auto">
          <a:xfrm>
            <a:off x="6110288" y="2136775"/>
            <a:ext cx="66675" cy="669925"/>
          </a:xfrm>
          <a:custGeom>
            <a:avLst/>
            <a:gdLst>
              <a:gd name="connsiteX0" fmla="*/ 65988 w 65988"/>
              <a:gd name="connsiteY0" fmla="*/ 0 h 669303"/>
              <a:gd name="connsiteX1" fmla="*/ 0 w 65988"/>
              <a:gd name="connsiteY1" fmla="*/ 0 h 669303"/>
              <a:gd name="connsiteX2" fmla="*/ 0 w 65988"/>
              <a:gd name="connsiteY2" fmla="*/ 669303 h 669303"/>
              <a:gd name="connsiteX3" fmla="*/ 65988 w 65988"/>
              <a:gd name="connsiteY3" fmla="*/ 669303 h 66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88" h="669303">
                <a:moveTo>
                  <a:pt x="65988" y="0"/>
                </a:moveTo>
                <a:lnTo>
                  <a:pt x="0" y="0"/>
                </a:lnTo>
                <a:lnTo>
                  <a:pt x="0" y="669303"/>
                </a:lnTo>
                <a:lnTo>
                  <a:pt x="65988" y="66930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23" name="Straight Connector 522"/>
          <p:cNvCxnSpPr/>
          <p:nvPr/>
        </p:nvCxnSpPr>
        <p:spPr bwMode="auto">
          <a:xfrm flipV="1">
            <a:off x="5967413" y="2616200"/>
            <a:ext cx="144462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04" name="Rectangle 3772"/>
          <p:cNvSpPr>
            <a:spLocks noChangeArrowheads="1"/>
          </p:cNvSpPr>
          <p:nvPr/>
        </p:nvSpPr>
        <p:spPr bwMode="auto">
          <a:xfrm>
            <a:off x="3059113" y="4646613"/>
            <a:ext cx="1657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>
                <a:latin typeface="Century Schoolbook" pitchFamily="18" charset="0"/>
              </a:rPr>
              <a:t>End of Column Logic</a:t>
            </a:r>
            <a:endParaRPr lang="en-US" sz="800">
              <a:latin typeface="Century Schoolbook" pitchFamily="18" charset="0"/>
            </a:endParaRPr>
          </a:p>
        </p:txBody>
      </p:sp>
      <p:grpSp>
        <p:nvGrpSpPr>
          <p:cNvPr id="5" name="Group 3781"/>
          <p:cNvGrpSpPr>
            <a:grpSpLocks/>
          </p:cNvGrpSpPr>
          <p:nvPr/>
        </p:nvGrpSpPr>
        <p:grpSpPr bwMode="auto">
          <a:xfrm>
            <a:off x="5273675" y="4421188"/>
            <a:ext cx="3419475" cy="792162"/>
            <a:chOff x="3041360" y="4437112"/>
            <a:chExt cx="3420168" cy="792088"/>
          </a:xfrm>
        </p:grpSpPr>
        <p:sp>
          <p:nvSpPr>
            <p:cNvPr id="528" name="Rectangle 527"/>
            <p:cNvSpPr/>
            <p:nvPr/>
          </p:nvSpPr>
          <p:spPr>
            <a:xfrm>
              <a:off x="4284625" y="4508542"/>
              <a:ext cx="2105452" cy="666688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5000"/>
              </a:schemeClr>
            </a:solidFill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83" name="Rectangle 22"/>
            <p:cNvSpPr>
              <a:spLocks noChangeArrowheads="1"/>
            </p:cNvSpPr>
            <p:nvPr/>
          </p:nvSpPr>
          <p:spPr bwMode="auto">
            <a:xfrm>
              <a:off x="4376640" y="4546036"/>
              <a:ext cx="936104" cy="24619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FiFO</a:t>
              </a:r>
            </a:p>
            <a:p>
              <a:pPr algn="ctr"/>
              <a:endParaRPr lang="en-US" sz="800">
                <a:latin typeface="Century Schoolbook" pitchFamily="18" charset="0"/>
              </a:endParaRPr>
            </a:p>
          </p:txBody>
        </p:sp>
        <p:sp>
          <p:nvSpPr>
            <p:cNvPr id="530" name="Freeform 529"/>
            <p:cNvSpPr/>
            <p:nvPr/>
          </p:nvSpPr>
          <p:spPr>
            <a:xfrm>
              <a:off x="5313533" y="4672040"/>
              <a:ext cx="142904" cy="7143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1" name="Isosceles Triangle 530"/>
            <p:cNvSpPr/>
            <p:nvPr/>
          </p:nvSpPr>
          <p:spPr>
            <a:xfrm rot="5400000">
              <a:off x="5348529" y="4635499"/>
              <a:ext cx="431760" cy="215944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86" name="Rectangle 22"/>
            <p:cNvSpPr>
              <a:spLocks noChangeArrowheads="1"/>
            </p:cNvSpPr>
            <p:nvPr/>
          </p:nvSpPr>
          <p:spPr bwMode="auto">
            <a:xfrm>
              <a:off x="4376640" y="4862759"/>
              <a:ext cx="936105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Readout control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(Token based)</a:t>
              </a:r>
            </a:p>
          </p:txBody>
        </p:sp>
        <p:sp>
          <p:nvSpPr>
            <p:cNvPr id="533" name="Freeform 532"/>
            <p:cNvSpPr/>
            <p:nvPr/>
          </p:nvSpPr>
          <p:spPr>
            <a:xfrm>
              <a:off x="5319885" y="4873633"/>
              <a:ext cx="217531" cy="150799"/>
            </a:xfrm>
            <a:custGeom>
              <a:avLst/>
              <a:gdLst>
                <a:gd name="connsiteX0" fmla="*/ 0 w 216816"/>
                <a:gd name="connsiteY0" fmla="*/ 150828 h 150828"/>
                <a:gd name="connsiteX1" fmla="*/ 216816 w 216816"/>
                <a:gd name="connsiteY1" fmla="*/ 150828 h 150828"/>
                <a:gd name="connsiteX2" fmla="*/ 216816 w 216816"/>
                <a:gd name="connsiteY2" fmla="*/ 0 h 15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816" h="150828">
                  <a:moveTo>
                    <a:pt x="0" y="150828"/>
                  </a:moveTo>
                  <a:lnTo>
                    <a:pt x="216816" y="150828"/>
                  </a:lnTo>
                  <a:lnTo>
                    <a:pt x="21681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4" name="Freeform 533"/>
            <p:cNvSpPr/>
            <p:nvPr/>
          </p:nvSpPr>
          <p:spPr>
            <a:xfrm>
              <a:off x="5672381" y="4743470"/>
              <a:ext cx="647831" cy="71431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89" name="Rectangle 3767"/>
            <p:cNvSpPr>
              <a:spLocks noChangeArrowheads="1"/>
            </p:cNvSpPr>
            <p:nvPr/>
          </p:nvSpPr>
          <p:spPr bwMode="auto">
            <a:xfrm>
              <a:off x="5610012" y="4562656"/>
              <a:ext cx="85151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periphery bus</a:t>
              </a:r>
            </a:p>
          </p:txBody>
        </p:sp>
        <p:sp>
          <p:nvSpPr>
            <p:cNvPr id="536" name="Rectangle 535"/>
            <p:cNvSpPr/>
            <p:nvPr/>
          </p:nvSpPr>
          <p:spPr>
            <a:xfrm>
              <a:off x="3041360" y="4437112"/>
              <a:ext cx="468408" cy="79208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37" name="Straight Connector 536"/>
            <p:cNvCxnSpPr/>
            <p:nvPr/>
          </p:nvCxnSpPr>
          <p:spPr>
            <a:xfrm>
              <a:off x="3492301" y="4437112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Straight Connector 537"/>
            <p:cNvCxnSpPr/>
            <p:nvPr/>
          </p:nvCxnSpPr>
          <p:spPr>
            <a:xfrm flipV="1">
              <a:off x="3492301" y="5157770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06" name="Rectangle 3788"/>
          <p:cNvSpPr>
            <a:spLocks noChangeArrowheads="1"/>
          </p:cNvSpPr>
          <p:nvPr/>
        </p:nvSpPr>
        <p:spPr bwMode="auto">
          <a:xfrm>
            <a:off x="8191500" y="6105525"/>
            <a:ext cx="6461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8 x LVDS</a:t>
            </a:r>
            <a:endParaRPr lang="en-US" sz="800"/>
          </a:p>
        </p:txBody>
      </p:sp>
      <p:grpSp>
        <p:nvGrpSpPr>
          <p:cNvPr id="7" name="Group 3964"/>
          <p:cNvGrpSpPr>
            <a:grpSpLocks/>
          </p:cNvGrpSpPr>
          <p:nvPr/>
        </p:nvGrpSpPr>
        <p:grpSpPr bwMode="auto">
          <a:xfrm>
            <a:off x="7621588" y="5248275"/>
            <a:ext cx="1439862" cy="936625"/>
            <a:chOff x="9144000" y="3573016"/>
            <a:chExt cx="1440160" cy="936106"/>
          </a:xfrm>
        </p:grpSpPr>
        <p:sp>
          <p:nvSpPr>
            <p:cNvPr id="541" name="Rectangle 540"/>
            <p:cNvSpPr/>
            <p:nvPr/>
          </p:nvSpPr>
          <p:spPr>
            <a:xfrm>
              <a:off x="9224979" y="3582536"/>
              <a:ext cx="1314722" cy="807590"/>
            </a:xfrm>
            <a:prstGeom prst="rect">
              <a:avLst/>
            </a:prstGeom>
            <a:solidFill>
              <a:srgbClr val="7030A0">
                <a:alpha val="21000"/>
              </a:srgb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76" name="Rectangle 22"/>
            <p:cNvSpPr>
              <a:spLocks noChangeArrowheads="1"/>
            </p:cNvSpPr>
            <p:nvPr/>
          </p:nvSpPr>
          <p:spPr bwMode="auto">
            <a:xfrm>
              <a:off x="9262566" y="3737406"/>
              <a:ext cx="1224389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Serializer / FIFO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  </a:t>
              </a:r>
            </a:p>
          </p:txBody>
        </p:sp>
        <p:sp>
          <p:nvSpPr>
            <p:cNvPr id="543" name="Flowchart: Manual Operation 542"/>
            <p:cNvSpPr/>
            <p:nvPr/>
          </p:nvSpPr>
          <p:spPr>
            <a:xfrm flipH="1">
              <a:off x="9756902" y="4079148"/>
              <a:ext cx="285809" cy="214193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78" name="Rectangle 177"/>
            <p:cNvSpPr>
              <a:spLocks noChangeArrowheads="1"/>
            </p:cNvSpPr>
            <p:nvPr/>
          </p:nvSpPr>
          <p:spPr bwMode="auto">
            <a:xfrm flipH="1">
              <a:off x="9748345" y="4052301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545" name="Freeform 544"/>
            <p:cNvSpPr/>
            <p:nvPr/>
          </p:nvSpPr>
          <p:spPr>
            <a:xfrm rot="16200000" flipH="1">
              <a:off x="9991934" y="3879123"/>
              <a:ext cx="88851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80" name="Rectangle 3802"/>
            <p:cNvSpPr>
              <a:spLocks noChangeArrowheads="1"/>
            </p:cNvSpPr>
            <p:nvPr/>
          </p:nvSpPr>
          <p:spPr bwMode="auto">
            <a:xfrm>
              <a:off x="9144000" y="3573016"/>
              <a:ext cx="14401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000" b="1">
                  <a:latin typeface="Century Schoolbook" pitchFamily="18" charset="0"/>
                </a:rPr>
                <a:t>Data output block</a:t>
              </a:r>
              <a:endParaRPr lang="en-US" sz="800">
                <a:latin typeface="Century Schoolbook" pitchFamily="18" charset="0"/>
              </a:endParaRPr>
            </a:p>
          </p:txBody>
        </p:sp>
        <p:sp>
          <p:nvSpPr>
            <p:cNvPr id="547" name="Freeform 546"/>
            <p:cNvSpPr/>
            <p:nvPr/>
          </p:nvSpPr>
          <p:spPr>
            <a:xfrm rot="16200000" flipH="1">
              <a:off x="9947523" y="4256739"/>
              <a:ext cx="215780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48" name="Right Arrow 547"/>
          <p:cNvSpPr/>
          <p:nvPr/>
        </p:nvSpPr>
        <p:spPr>
          <a:xfrm>
            <a:off x="3006725" y="5257800"/>
            <a:ext cx="4679950" cy="2159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09" name="Rectangle 3807"/>
          <p:cNvSpPr>
            <a:spLocks noChangeArrowheads="1"/>
          </p:cNvSpPr>
          <p:nvPr/>
        </p:nvSpPr>
        <p:spPr bwMode="auto">
          <a:xfrm>
            <a:off x="4611688" y="5251450"/>
            <a:ext cx="1651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 b="1">
                <a:latin typeface="Century Schoolbook" pitchFamily="18" charset="0"/>
              </a:rPr>
              <a:t>periphery  data bus  40MHz</a:t>
            </a:r>
            <a:endParaRPr lang="en-US" sz="800">
              <a:latin typeface="Century Schoolbook" pitchFamily="18" charset="0"/>
            </a:endParaRPr>
          </a:p>
        </p:txBody>
      </p:sp>
      <p:cxnSp>
        <p:nvCxnSpPr>
          <p:cNvPr id="550" name="Straight Connector 549"/>
          <p:cNvCxnSpPr/>
          <p:nvPr/>
        </p:nvCxnSpPr>
        <p:spPr>
          <a:xfrm rot="5400000">
            <a:off x="3078163" y="5270500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/>
          <p:cNvCxnSpPr/>
          <p:nvPr/>
        </p:nvCxnSpPr>
        <p:spPr>
          <a:xfrm rot="5400000">
            <a:off x="3557588" y="5267325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/>
          <p:cNvCxnSpPr/>
          <p:nvPr/>
        </p:nvCxnSpPr>
        <p:spPr>
          <a:xfrm rot="5400000">
            <a:off x="4057650" y="5264150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/>
          <p:nvPr/>
        </p:nvCxnSpPr>
        <p:spPr>
          <a:xfrm rot="5400000">
            <a:off x="4537075" y="5260975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rot="5400000">
            <a:off x="5002213" y="5267325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rot="5400000">
            <a:off x="5481638" y="5264150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/>
          <p:cNvCxnSpPr/>
          <p:nvPr/>
        </p:nvCxnSpPr>
        <p:spPr>
          <a:xfrm rot="5400000">
            <a:off x="5983288" y="5260975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/>
          <p:cNvCxnSpPr/>
          <p:nvPr/>
        </p:nvCxnSpPr>
        <p:spPr>
          <a:xfrm rot="5400000">
            <a:off x="6462713" y="5257800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18" name="Rectangle 3828"/>
          <p:cNvSpPr>
            <a:spLocks noChangeArrowheads="1"/>
          </p:cNvSpPr>
          <p:nvPr/>
        </p:nvSpPr>
        <p:spPr bwMode="auto">
          <a:xfrm>
            <a:off x="4283075" y="6148388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 err="1">
                <a:latin typeface="Century Schoolbook" pitchFamily="18" charset="0"/>
              </a:rPr>
              <a:t>Data_out</a:t>
            </a:r>
            <a:r>
              <a:rPr lang="en-US" sz="800" dirty="0">
                <a:latin typeface="Century Schoolbook" pitchFamily="18" charset="0"/>
              </a:rPr>
              <a:t>     </a:t>
            </a:r>
            <a:r>
              <a:rPr lang="en-US" sz="800" dirty="0" err="1">
                <a:latin typeface="Century Schoolbook" pitchFamily="18" charset="0"/>
              </a:rPr>
              <a:t>Data_in</a:t>
            </a:r>
            <a:r>
              <a:rPr lang="en-US" sz="800" dirty="0">
                <a:latin typeface="Century Schoolbook" pitchFamily="18" charset="0"/>
              </a:rPr>
              <a:t> </a:t>
            </a:r>
            <a:endParaRPr lang="en-US" sz="800" dirty="0"/>
          </a:p>
        </p:txBody>
      </p:sp>
      <p:sp>
        <p:nvSpPr>
          <p:cNvPr id="9319" name="Rectangle 22"/>
          <p:cNvSpPr>
            <a:spLocks noChangeArrowheads="1"/>
          </p:cNvSpPr>
          <p:nvPr/>
        </p:nvSpPr>
        <p:spPr bwMode="auto">
          <a:xfrm>
            <a:off x="4452938" y="5537200"/>
            <a:ext cx="7207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Slow control</a:t>
            </a:r>
          </a:p>
        </p:txBody>
      </p:sp>
      <p:sp>
        <p:nvSpPr>
          <p:cNvPr id="561" name="Flowchart: Manual Operation 560"/>
          <p:cNvSpPr/>
          <p:nvPr/>
        </p:nvSpPr>
        <p:spPr bwMode="auto">
          <a:xfrm flipH="1" flipV="1">
            <a:off x="4849813" y="5754688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21" name="Rectangle 177"/>
          <p:cNvSpPr>
            <a:spLocks noChangeArrowheads="1"/>
          </p:cNvSpPr>
          <p:nvPr/>
        </p:nvSpPr>
        <p:spPr bwMode="auto">
          <a:xfrm flipH="1">
            <a:off x="4841875" y="5729288"/>
            <a:ext cx="3302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63" name="Freeform 562"/>
          <p:cNvSpPr/>
          <p:nvPr/>
        </p:nvSpPr>
        <p:spPr bwMode="auto">
          <a:xfrm rot="16200000" flipH="1">
            <a:off x="5084763" y="5565775"/>
            <a:ext cx="87312" cy="287338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4" name="Freeform 563"/>
          <p:cNvSpPr/>
          <p:nvPr/>
        </p:nvSpPr>
        <p:spPr bwMode="auto">
          <a:xfrm rot="5400000" flipH="1" flipV="1">
            <a:off x="5039519" y="5933281"/>
            <a:ext cx="215900" cy="287338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5" name="Flowchart: Manual Operation 564"/>
          <p:cNvSpPr/>
          <p:nvPr/>
        </p:nvSpPr>
        <p:spPr bwMode="auto">
          <a:xfrm flipH="1">
            <a:off x="4441825" y="5751513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25" name="Rectangle 177"/>
          <p:cNvSpPr>
            <a:spLocks noChangeArrowheads="1"/>
          </p:cNvSpPr>
          <p:nvPr/>
        </p:nvSpPr>
        <p:spPr bwMode="auto">
          <a:xfrm flipH="1">
            <a:off x="4433888" y="5726113"/>
            <a:ext cx="3079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Tx</a:t>
            </a:r>
            <a:endParaRPr lang="en-US" sz="800"/>
          </a:p>
        </p:txBody>
      </p:sp>
      <p:sp>
        <p:nvSpPr>
          <p:cNvPr id="567" name="Freeform 566"/>
          <p:cNvSpPr/>
          <p:nvPr/>
        </p:nvSpPr>
        <p:spPr bwMode="auto">
          <a:xfrm rot="16200000" flipH="1">
            <a:off x="4677570" y="5561806"/>
            <a:ext cx="87312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8" name="Freeform 567"/>
          <p:cNvSpPr/>
          <p:nvPr/>
        </p:nvSpPr>
        <p:spPr bwMode="auto">
          <a:xfrm rot="16200000" flipH="1">
            <a:off x="4631532" y="5930106"/>
            <a:ext cx="217488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28" name="Rectangle 22"/>
          <p:cNvSpPr>
            <a:spLocks noChangeArrowheads="1"/>
          </p:cNvSpPr>
          <p:nvPr/>
        </p:nvSpPr>
        <p:spPr bwMode="auto">
          <a:xfrm>
            <a:off x="6796088" y="5789613"/>
            <a:ext cx="431800" cy="246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 PLL</a:t>
            </a:r>
          </a:p>
          <a:p>
            <a:pPr algn="ctr"/>
            <a:endParaRPr lang="en-US" sz="800">
              <a:latin typeface="Century Schoolbook" pitchFamily="18" charset="0"/>
            </a:endParaRPr>
          </a:p>
        </p:txBody>
      </p:sp>
      <p:grpSp>
        <p:nvGrpSpPr>
          <p:cNvPr id="8" name="Group 3920"/>
          <p:cNvGrpSpPr>
            <a:grpSpLocks/>
          </p:cNvGrpSpPr>
          <p:nvPr/>
        </p:nvGrpSpPr>
        <p:grpSpPr bwMode="auto">
          <a:xfrm>
            <a:off x="2933700" y="5527675"/>
            <a:ext cx="296863" cy="142875"/>
            <a:chOff x="1178197" y="5589240"/>
            <a:chExt cx="296765" cy="142875"/>
          </a:xfrm>
        </p:grpSpPr>
        <p:sp>
          <p:nvSpPr>
            <p:cNvPr id="571" name="Flowchart: Off-page Connector 570"/>
            <p:cNvSpPr/>
            <p:nvPr/>
          </p:nvSpPr>
          <p:spPr>
            <a:xfrm rot="5400000" flipH="1" flipV="1">
              <a:off x="1250381" y="5517056"/>
              <a:ext cx="142875" cy="287243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74" name="TextBox 158"/>
            <p:cNvSpPr txBox="1">
              <a:spLocks noChangeArrowheads="1"/>
            </p:cNvSpPr>
            <p:nvPr/>
          </p:nvSpPr>
          <p:spPr bwMode="auto">
            <a:xfrm>
              <a:off x="1187624" y="5589240"/>
              <a:ext cx="2873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</p:grpSp>
      <p:sp>
        <p:nvSpPr>
          <p:cNvPr id="9330" name="Rectangle 22"/>
          <p:cNvSpPr>
            <a:spLocks noChangeArrowheads="1"/>
          </p:cNvSpPr>
          <p:nvPr/>
        </p:nvSpPr>
        <p:spPr bwMode="auto">
          <a:xfrm>
            <a:off x="7118350" y="5473700"/>
            <a:ext cx="431800" cy="246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EFUSE</a:t>
            </a:r>
          </a:p>
          <a:p>
            <a:pPr algn="ctr"/>
            <a:r>
              <a:rPr lang="en-US" sz="800">
                <a:latin typeface="Century Schoolbook" pitchFamily="18" charset="0"/>
              </a:rPr>
              <a:t>chip ID</a:t>
            </a:r>
          </a:p>
        </p:txBody>
      </p:sp>
      <p:sp>
        <p:nvSpPr>
          <p:cNvPr id="9331" name="Rectangle 22"/>
          <p:cNvSpPr>
            <a:spLocks noChangeArrowheads="1"/>
          </p:cNvSpPr>
          <p:nvPr/>
        </p:nvSpPr>
        <p:spPr bwMode="auto">
          <a:xfrm>
            <a:off x="3275013" y="5529263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Bandgap</a:t>
            </a:r>
          </a:p>
        </p:txBody>
      </p:sp>
      <p:sp>
        <p:nvSpPr>
          <p:cNvPr id="9332" name="Rectangle 3923"/>
          <p:cNvSpPr>
            <a:spLocks noChangeArrowheads="1"/>
          </p:cNvSpPr>
          <p:nvPr/>
        </p:nvSpPr>
        <p:spPr bwMode="auto">
          <a:xfrm>
            <a:off x="6156325" y="6161088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Clock 40 MHz</a:t>
            </a:r>
            <a:endParaRPr lang="en-US" sz="800"/>
          </a:p>
        </p:txBody>
      </p:sp>
      <p:sp>
        <p:nvSpPr>
          <p:cNvPr id="576" name="Flowchart: Manual Operation 575"/>
          <p:cNvSpPr/>
          <p:nvPr/>
        </p:nvSpPr>
        <p:spPr>
          <a:xfrm flipH="1" flipV="1">
            <a:off x="6310313" y="5773738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34" name="Rectangle 177"/>
          <p:cNvSpPr>
            <a:spLocks noChangeArrowheads="1"/>
          </p:cNvSpPr>
          <p:nvPr/>
        </p:nvSpPr>
        <p:spPr bwMode="auto">
          <a:xfrm flipH="1">
            <a:off x="6299200" y="5746750"/>
            <a:ext cx="331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78" name="Freeform 577"/>
          <p:cNvSpPr/>
          <p:nvPr/>
        </p:nvSpPr>
        <p:spPr>
          <a:xfrm rot="5400000" flipH="1" flipV="1">
            <a:off x="6499226" y="5951537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36" name="Rectangle 3939"/>
          <p:cNvSpPr>
            <a:spLocks noChangeArrowheads="1"/>
          </p:cNvSpPr>
          <p:nvPr/>
        </p:nvSpPr>
        <p:spPr bwMode="auto">
          <a:xfrm>
            <a:off x="5364163" y="6151563"/>
            <a:ext cx="7207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Reset_GLB</a:t>
            </a:r>
            <a:endParaRPr lang="en-US" sz="800"/>
          </a:p>
        </p:txBody>
      </p:sp>
      <p:sp>
        <p:nvSpPr>
          <p:cNvPr id="580" name="Flowchart: Manual Operation 579"/>
          <p:cNvSpPr/>
          <p:nvPr/>
        </p:nvSpPr>
        <p:spPr>
          <a:xfrm flipH="1" flipV="1">
            <a:off x="5381625" y="5773738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38" name="Rectangle 177"/>
          <p:cNvSpPr>
            <a:spLocks noChangeArrowheads="1"/>
          </p:cNvSpPr>
          <p:nvPr/>
        </p:nvSpPr>
        <p:spPr bwMode="auto">
          <a:xfrm flipH="1">
            <a:off x="5364163" y="5746750"/>
            <a:ext cx="330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82" name="Freeform 581"/>
          <p:cNvSpPr/>
          <p:nvPr/>
        </p:nvSpPr>
        <p:spPr>
          <a:xfrm rot="5400000" flipH="1" flipV="1">
            <a:off x="5561013" y="5951537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83" name="Straight Connector 582"/>
          <p:cNvCxnSpPr/>
          <p:nvPr/>
        </p:nvCxnSpPr>
        <p:spPr>
          <a:xfrm flipV="1">
            <a:off x="7558088" y="5575300"/>
            <a:ext cx="144462" cy="0"/>
          </a:xfrm>
          <a:prstGeom prst="line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41" name="Rectangle 22"/>
          <p:cNvSpPr>
            <a:spLocks noChangeArrowheads="1"/>
          </p:cNvSpPr>
          <p:nvPr/>
        </p:nvSpPr>
        <p:spPr bwMode="auto">
          <a:xfrm>
            <a:off x="3851275" y="5537200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Bias gen.</a:t>
            </a:r>
          </a:p>
        </p:txBody>
      </p:sp>
      <p:sp>
        <p:nvSpPr>
          <p:cNvPr id="593" name="Trapezoid 592"/>
          <p:cNvSpPr/>
          <p:nvPr/>
        </p:nvSpPr>
        <p:spPr bwMode="auto">
          <a:xfrm rot="5400000">
            <a:off x="7123113" y="2906713"/>
            <a:ext cx="612775" cy="187325"/>
          </a:xfrm>
          <a:prstGeom prst="trapezoid">
            <a:avLst>
              <a:gd name="adj" fmla="val 49471"/>
            </a:avLst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43" name="Rectangle 202"/>
          <p:cNvSpPr>
            <a:spLocks noChangeArrowheads="1"/>
          </p:cNvSpPr>
          <p:nvPr/>
        </p:nvSpPr>
        <p:spPr bwMode="auto">
          <a:xfrm rot="-5400000">
            <a:off x="7223919" y="2931319"/>
            <a:ext cx="43656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MUX</a:t>
            </a:r>
          </a:p>
        </p:txBody>
      </p:sp>
      <p:sp>
        <p:nvSpPr>
          <p:cNvPr id="595" name="Trapezoid 594"/>
          <p:cNvSpPr/>
          <p:nvPr/>
        </p:nvSpPr>
        <p:spPr bwMode="auto">
          <a:xfrm rot="5400000">
            <a:off x="7708106" y="2526507"/>
            <a:ext cx="612775" cy="188912"/>
          </a:xfrm>
          <a:prstGeom prst="trapezoid">
            <a:avLst>
              <a:gd name="adj" fmla="val 49471"/>
            </a:avLst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6" name="Freeform 595"/>
          <p:cNvSpPr/>
          <p:nvPr/>
        </p:nvSpPr>
        <p:spPr bwMode="auto">
          <a:xfrm>
            <a:off x="8108950" y="2630488"/>
            <a:ext cx="127000" cy="379412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46" name="Rectangle 202"/>
          <p:cNvSpPr>
            <a:spLocks noChangeArrowheads="1"/>
          </p:cNvSpPr>
          <p:nvPr/>
        </p:nvSpPr>
        <p:spPr bwMode="auto">
          <a:xfrm rot="-5400000">
            <a:off x="7793831" y="2566194"/>
            <a:ext cx="43656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MUX</a:t>
            </a:r>
          </a:p>
        </p:txBody>
      </p:sp>
      <p:sp>
        <p:nvSpPr>
          <p:cNvPr id="598" name="Rectangle 597"/>
          <p:cNvSpPr/>
          <p:nvPr/>
        </p:nvSpPr>
        <p:spPr>
          <a:xfrm>
            <a:off x="7659688" y="1693863"/>
            <a:ext cx="142875" cy="1728787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48" name="Rectangle 202"/>
          <p:cNvSpPr>
            <a:spLocks noChangeArrowheads="1"/>
          </p:cNvSpPr>
          <p:nvPr/>
        </p:nvSpPr>
        <p:spPr bwMode="auto">
          <a:xfrm rot="-5400000">
            <a:off x="7511256" y="2563019"/>
            <a:ext cx="436563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FIFO</a:t>
            </a:r>
          </a:p>
        </p:txBody>
      </p:sp>
      <p:sp>
        <p:nvSpPr>
          <p:cNvPr id="600" name="Freeform 599"/>
          <p:cNvSpPr/>
          <p:nvPr/>
        </p:nvSpPr>
        <p:spPr bwMode="auto">
          <a:xfrm>
            <a:off x="7800975" y="2630488"/>
            <a:ext cx="127000" cy="379412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1" name="Freeform 600"/>
          <p:cNvSpPr/>
          <p:nvPr/>
        </p:nvSpPr>
        <p:spPr bwMode="auto">
          <a:xfrm>
            <a:off x="7524750" y="1938338"/>
            <a:ext cx="142875" cy="379412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2" name="Freeform 601"/>
          <p:cNvSpPr/>
          <p:nvPr/>
        </p:nvSpPr>
        <p:spPr bwMode="auto">
          <a:xfrm>
            <a:off x="7532688" y="3006725"/>
            <a:ext cx="127000" cy="379413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3" name="Freeform 602"/>
          <p:cNvSpPr/>
          <p:nvPr/>
        </p:nvSpPr>
        <p:spPr>
          <a:xfrm rot="10800000" flipH="1" flipV="1">
            <a:off x="6578600" y="5888038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4" name="Freeform 603"/>
          <p:cNvSpPr/>
          <p:nvPr/>
        </p:nvSpPr>
        <p:spPr>
          <a:xfrm rot="10800000" flipH="1" flipV="1">
            <a:off x="7229475" y="5834063"/>
            <a:ext cx="484188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54" name="Rectangle 3923"/>
          <p:cNvSpPr>
            <a:spLocks noChangeArrowheads="1"/>
          </p:cNvSpPr>
          <p:nvPr/>
        </p:nvSpPr>
        <p:spPr bwMode="auto">
          <a:xfrm>
            <a:off x="7164388" y="5799138"/>
            <a:ext cx="6207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Clock </a:t>
            </a:r>
          </a:p>
        </p:txBody>
      </p:sp>
      <p:sp>
        <p:nvSpPr>
          <p:cNvPr id="606" name="Freeform 605"/>
          <p:cNvSpPr/>
          <p:nvPr/>
        </p:nvSpPr>
        <p:spPr>
          <a:xfrm rot="5400000" flipH="1" flipV="1">
            <a:off x="7019925" y="5510213"/>
            <a:ext cx="269875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56" name="Rectangle 3939"/>
          <p:cNvSpPr>
            <a:spLocks noChangeArrowheads="1"/>
          </p:cNvSpPr>
          <p:nvPr/>
        </p:nvSpPr>
        <p:spPr bwMode="auto">
          <a:xfrm>
            <a:off x="6353175" y="5438775"/>
            <a:ext cx="720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00">
                <a:latin typeface="Century Schoolbook" pitchFamily="18" charset="0"/>
              </a:rPr>
              <a:t>Vcntr</a:t>
            </a:r>
          </a:p>
          <a:p>
            <a:pPr algn="r"/>
            <a:r>
              <a:rPr lang="en-US" sz="800">
                <a:latin typeface="Century Schoolbook" pitchFamily="18" charset="0"/>
              </a:rPr>
              <a:t>(oscillator)</a:t>
            </a:r>
            <a:endParaRPr lang="en-US" sz="800"/>
          </a:p>
        </p:txBody>
      </p:sp>
      <p:sp>
        <p:nvSpPr>
          <p:cNvPr id="9358" name="Rectangle 22"/>
          <p:cNvSpPr>
            <a:spLocks noChangeArrowheads="1"/>
          </p:cNvSpPr>
          <p:nvPr/>
        </p:nvSpPr>
        <p:spPr bwMode="auto">
          <a:xfrm>
            <a:off x="6184900" y="3132138"/>
            <a:ext cx="85407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Time Stamp 14b</a:t>
            </a:r>
          </a:p>
        </p:txBody>
      </p:sp>
      <p:sp>
        <p:nvSpPr>
          <p:cNvPr id="626" name="Freeform 625"/>
          <p:cNvSpPr/>
          <p:nvPr/>
        </p:nvSpPr>
        <p:spPr bwMode="auto">
          <a:xfrm>
            <a:off x="7048500" y="3186113"/>
            <a:ext cx="280988" cy="46037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1" name="Rectangle 860"/>
          <p:cNvSpPr/>
          <p:nvPr/>
        </p:nvSpPr>
        <p:spPr bwMode="auto">
          <a:xfrm>
            <a:off x="1657350" y="1700213"/>
            <a:ext cx="627062" cy="1800225"/>
          </a:xfrm>
          <a:prstGeom prst="rect">
            <a:avLst/>
          </a:prstGeom>
          <a:solidFill>
            <a:srgbClr val="92D050">
              <a:alpha val="68000"/>
            </a:srgbClr>
          </a:solidFill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63" name="Rectangle 862"/>
          <p:cNvSpPr/>
          <p:nvPr/>
        </p:nvSpPr>
        <p:spPr bwMode="auto">
          <a:xfrm>
            <a:off x="1538287" y="1704975"/>
            <a:ext cx="147638" cy="18002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7" name="Rectangle 1036"/>
          <p:cNvSpPr/>
          <p:nvPr/>
        </p:nvSpPr>
        <p:spPr bwMode="auto">
          <a:xfrm>
            <a:off x="2270125" y="1704975"/>
            <a:ext cx="152400" cy="18002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9" name="Rectangle 1038"/>
          <p:cNvSpPr/>
          <p:nvPr/>
        </p:nvSpPr>
        <p:spPr bwMode="auto">
          <a:xfrm>
            <a:off x="1525587" y="1700213"/>
            <a:ext cx="900113" cy="18002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47" name="Straight Connector 1046"/>
          <p:cNvCxnSpPr/>
          <p:nvPr/>
        </p:nvCxnSpPr>
        <p:spPr>
          <a:xfrm>
            <a:off x="1525587" y="2132013"/>
            <a:ext cx="9001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Straight Connector 1047"/>
          <p:cNvCxnSpPr/>
          <p:nvPr/>
        </p:nvCxnSpPr>
        <p:spPr>
          <a:xfrm>
            <a:off x="1525587" y="2589213"/>
            <a:ext cx="9001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Straight Connector 1048"/>
          <p:cNvCxnSpPr/>
          <p:nvPr/>
        </p:nvCxnSpPr>
        <p:spPr>
          <a:xfrm>
            <a:off x="1538287" y="3044825"/>
            <a:ext cx="9001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Straight Connector 1049"/>
          <p:cNvCxnSpPr>
            <a:stCxn id="1039" idx="2"/>
            <a:endCxn id="1039" idx="0"/>
          </p:cNvCxnSpPr>
          <p:nvPr/>
        </p:nvCxnSpPr>
        <p:spPr>
          <a:xfrm rot="5400000" flipH="1">
            <a:off x="1076324" y="2600326"/>
            <a:ext cx="18002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68" name="Rectangle 3772"/>
          <p:cNvSpPr>
            <a:spLocks noChangeArrowheads="1"/>
          </p:cNvSpPr>
          <p:nvPr/>
        </p:nvSpPr>
        <p:spPr bwMode="auto">
          <a:xfrm>
            <a:off x="325437" y="1628775"/>
            <a:ext cx="9826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entury Schoolbook" pitchFamily="18" charset="0"/>
              </a:rPr>
              <a:t>Analog  regions</a:t>
            </a:r>
          </a:p>
          <a:p>
            <a:pPr algn="ctr"/>
            <a:r>
              <a:rPr lang="en-US" sz="1400">
                <a:latin typeface="Century Schoolbook" pitchFamily="18" charset="0"/>
              </a:rPr>
              <a:t>(30%)</a:t>
            </a:r>
          </a:p>
        </p:txBody>
      </p:sp>
      <p:sp>
        <p:nvSpPr>
          <p:cNvPr id="9369" name="Rectangle 3772"/>
          <p:cNvSpPr>
            <a:spLocks noChangeArrowheads="1"/>
          </p:cNvSpPr>
          <p:nvPr/>
        </p:nvSpPr>
        <p:spPr bwMode="auto">
          <a:xfrm>
            <a:off x="542925" y="2636838"/>
            <a:ext cx="7651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entury Schoolbook" pitchFamily="18" charset="0"/>
              </a:rPr>
              <a:t>Digital  region</a:t>
            </a:r>
          </a:p>
          <a:p>
            <a:pPr algn="ctr"/>
            <a:r>
              <a:rPr lang="en-US" sz="1400">
                <a:latin typeface="Century Schoolbook" pitchFamily="18" charset="0"/>
              </a:rPr>
              <a:t>(70%)</a:t>
            </a:r>
          </a:p>
        </p:txBody>
      </p:sp>
      <p:cxnSp>
        <p:nvCxnSpPr>
          <p:cNvPr id="1058" name="Straight Connector 1057"/>
          <p:cNvCxnSpPr/>
          <p:nvPr/>
        </p:nvCxnSpPr>
        <p:spPr>
          <a:xfrm>
            <a:off x="1190625" y="1989138"/>
            <a:ext cx="431800" cy="2159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Straight Connector 1060"/>
          <p:cNvCxnSpPr/>
          <p:nvPr/>
        </p:nvCxnSpPr>
        <p:spPr>
          <a:xfrm>
            <a:off x="1190625" y="1989138"/>
            <a:ext cx="1152525" cy="2159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Connector 1062"/>
          <p:cNvCxnSpPr/>
          <p:nvPr/>
        </p:nvCxnSpPr>
        <p:spPr>
          <a:xfrm>
            <a:off x="1262062" y="2924175"/>
            <a:ext cx="576263" cy="28892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7" name="Title 606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239000" cy="228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Timepix3: top level block diagram</a:t>
            </a:r>
            <a:endParaRPr lang="en-US" dirty="0"/>
          </a:p>
        </p:txBody>
      </p:sp>
      <p:sp>
        <p:nvSpPr>
          <p:cNvPr id="608" name="Content Placeholder 607"/>
          <p:cNvSpPr>
            <a:spLocks noGrp="1"/>
          </p:cNvSpPr>
          <p:nvPr>
            <p:ph idx="1"/>
          </p:nvPr>
        </p:nvSpPr>
        <p:spPr>
          <a:xfrm>
            <a:off x="228600" y="762000"/>
            <a:ext cx="2819400" cy="5364163"/>
          </a:xfrm>
        </p:spPr>
        <p:txBody>
          <a:bodyPr>
            <a:noAutofit/>
          </a:bodyPr>
          <a:lstStyle/>
          <a:p>
            <a:pPr marL="91440" indent="-91440"/>
            <a:r>
              <a:rPr lang="en-US" sz="1400" dirty="0" smtClean="0"/>
              <a:t>Pixel: 55</a:t>
            </a:r>
            <a:r>
              <a:rPr lang="el-GR" sz="1400" dirty="0" smtClean="0"/>
              <a:t>μ</a:t>
            </a:r>
            <a:r>
              <a:rPr lang="en-US" sz="1400" dirty="0" smtClean="0"/>
              <a:t>m  x 55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</a:p>
          <a:p>
            <a:pPr marL="91440" indent="-91440"/>
            <a:r>
              <a:rPr lang="en-US" sz="1400" dirty="0" smtClean="0"/>
              <a:t>Super Pixel: 8pixels @ 4 x 2</a:t>
            </a:r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/>
            <a:endParaRPr lang="en-US" sz="1400" dirty="0" smtClean="0"/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64 Super Pixels in a DC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128 Double Columns (DC)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Super Pixel FIFO : 2-events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DC bus: 40MHz 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End-of-DC FIFO: 4-events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Periphery bus: 40MHz @ 44b </a:t>
            </a:r>
          </a:p>
          <a:p>
            <a:pPr marL="91440" indent="-91440">
              <a:spcAft>
                <a:spcPts val="600"/>
              </a:spcAft>
            </a:pPr>
            <a:r>
              <a:rPr lang="en-US" sz="1400" dirty="0" smtClean="0"/>
              <a:t>Output </a:t>
            </a:r>
            <a:r>
              <a:rPr lang="en-US" sz="1400" dirty="0" err="1" smtClean="0"/>
              <a:t>Serializer</a:t>
            </a:r>
            <a:r>
              <a:rPr lang="en-US" sz="1400" dirty="0" smtClean="0"/>
              <a:t> / FIFO</a:t>
            </a:r>
            <a:endParaRPr lang="en-US" sz="1400" dirty="0"/>
          </a:p>
        </p:txBody>
      </p:sp>
      <p:sp>
        <p:nvSpPr>
          <p:cNvPr id="609" name="Slide Number Placeholder 6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10" name="Footer Placeholder 60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12" name="TextBox 611"/>
          <p:cNvSpPr txBox="1"/>
          <p:nvPr/>
        </p:nvSpPr>
        <p:spPr>
          <a:xfrm>
            <a:off x="0" y="65194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V.Gromov</a:t>
            </a:r>
            <a:r>
              <a:rPr lang="en-US" sz="1600" dirty="0" smtClean="0">
                <a:solidFill>
                  <a:srgbClr val="008000"/>
                </a:solidFill>
              </a:rPr>
              <a:t> (</a:t>
            </a:r>
            <a:r>
              <a:rPr lang="en-US" sz="1600" dirty="0" err="1" smtClean="0">
                <a:solidFill>
                  <a:srgbClr val="008000"/>
                </a:solidFill>
              </a:rPr>
              <a:t>Nikhef</a:t>
            </a:r>
            <a:r>
              <a:rPr lang="en-US" sz="1600" dirty="0" smtClean="0">
                <a:solidFill>
                  <a:srgbClr val="008000"/>
                </a:solidFill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 Analog front end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Timepix3 </a:t>
            </a:r>
            <a:r>
              <a:rPr lang="en-US" dirty="0" smtClean="0"/>
              <a:t>pixel FE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0" dirty="0" smtClean="0"/>
              <a:t>Timepix3 and </a:t>
            </a:r>
            <a:r>
              <a:rPr lang="en-US" sz="2000" b="0" dirty="0" err="1" smtClean="0"/>
              <a:t>VeloPix</a:t>
            </a:r>
            <a:r>
              <a:rPr lang="en-US" sz="2000" b="0" dirty="0" smtClean="0"/>
              <a:t> chips can use the same front-end design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Main requirements:</a:t>
            </a:r>
          </a:p>
          <a:p>
            <a:pPr lvl="1"/>
            <a:r>
              <a:rPr lang="en-US" sz="1600" b="0" dirty="0" smtClean="0"/>
              <a:t>Bipolar input with </a:t>
            </a:r>
            <a:r>
              <a:rPr lang="en-US" sz="1600" dirty="0" smtClean="0"/>
              <a:t>DC </a:t>
            </a:r>
            <a:r>
              <a:rPr lang="en-US" sz="1600" b="0" dirty="0" smtClean="0"/>
              <a:t>leakage current compensation</a:t>
            </a:r>
          </a:p>
          <a:p>
            <a:pPr lvl="1"/>
            <a:r>
              <a:rPr lang="en-US" sz="1600" b="0" dirty="0" smtClean="0"/>
              <a:t>Small and low power </a:t>
            </a:r>
            <a:r>
              <a:rPr lang="en-US" sz="1600" b="0" dirty="0" smtClean="0">
                <a:latin typeface="Calibri"/>
              </a:rPr>
              <a:t>→ 55 µm x [10…20] µm and &lt; 10 µW</a:t>
            </a:r>
          </a:p>
          <a:p>
            <a:pPr lvl="1"/>
            <a:r>
              <a:rPr lang="en-US" sz="1600" b="0" dirty="0" err="1" smtClean="0"/>
              <a:t>TimeWalk</a:t>
            </a:r>
            <a:r>
              <a:rPr lang="en-US" sz="1600" b="0" dirty="0" smtClean="0"/>
              <a:t>  &lt; 25ns </a:t>
            </a:r>
            <a:r>
              <a:rPr lang="en-US" sz="1600" b="0" dirty="0" smtClean="0">
                <a:latin typeface="Calibri"/>
              </a:rPr>
              <a:t>→ Fast peaking time in Preamp and Fast discriminator (power penalty)</a:t>
            </a:r>
          </a:p>
          <a:p>
            <a:pPr lvl="1"/>
            <a:r>
              <a:rPr lang="en-US" sz="1600" b="0" dirty="0" smtClean="0">
                <a:latin typeface="Calibri"/>
              </a:rPr>
              <a:t>Full chip minimum detectable charge as low as possible (&lt; 500e-) → 4 bits threshold tuning and low Preamp Noise (ENC)</a:t>
            </a:r>
          </a:p>
          <a:p>
            <a:pPr lvl="1"/>
            <a:r>
              <a:rPr lang="en-US" sz="1600" b="0" dirty="0" smtClean="0">
                <a:latin typeface="Calibri"/>
              </a:rPr>
              <a:t>Precise TOT measurement → Minimize Preamp Noise (ENC)</a:t>
            </a:r>
          </a:p>
          <a:p>
            <a:endParaRPr lang="en-US" sz="2000" b="0" dirty="0" smtClean="0"/>
          </a:p>
          <a:p>
            <a:r>
              <a:rPr lang="en-US" sz="2000" dirty="0" smtClean="0"/>
              <a:t>The</a:t>
            </a:r>
            <a:r>
              <a:rPr lang="en-US" sz="2000" b="0" dirty="0" smtClean="0"/>
              <a:t> full front-end schematic is designed </a:t>
            </a:r>
            <a:r>
              <a:rPr lang="en-US" sz="2000" b="0" dirty="0" smtClean="0"/>
              <a:t>(CERN and NIKHEF) 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Simulation based results are shown in following slides</a:t>
            </a:r>
          </a:p>
          <a:p>
            <a:endParaRPr lang="en-US" sz="2200" b="0" dirty="0" smtClean="0">
              <a:latin typeface="Calibri"/>
            </a:endParaRPr>
          </a:p>
          <a:p>
            <a:pPr lvl="1"/>
            <a:endParaRPr lang="en-US" sz="1600" b="0" dirty="0" smtClean="0">
              <a:latin typeface="Calibri"/>
            </a:endParaRPr>
          </a:p>
          <a:p>
            <a:pPr lvl="1"/>
            <a:endParaRPr lang="en-US" sz="1600" b="0" dirty="0" smtClean="0"/>
          </a:p>
          <a:p>
            <a:pPr lvl="1">
              <a:buNone/>
            </a:pPr>
            <a:endParaRPr lang="en-US" sz="1600" b="0" dirty="0" smtClean="0"/>
          </a:p>
          <a:p>
            <a:endParaRPr lang="en-US" sz="20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 of Timepix3</a:t>
            </a:r>
            <a:endParaRPr lang="en-US" dirty="0"/>
          </a:p>
        </p:txBody>
      </p:sp>
      <p:sp>
        <p:nvSpPr>
          <p:cNvPr id="156" name="Content Placeholder 155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563563"/>
          </a:xfrm>
        </p:spPr>
        <p:txBody>
          <a:bodyPr>
            <a:noAutofit/>
          </a:bodyPr>
          <a:lstStyle/>
          <a:p>
            <a:r>
              <a:rPr lang="en-US" sz="1800" dirty="0" smtClean="0"/>
              <a:t>The design of </a:t>
            </a:r>
            <a:r>
              <a:rPr lang="en-US" sz="1800" dirty="0" smtClean="0"/>
              <a:t>Timepix3 </a:t>
            </a:r>
            <a:r>
              <a:rPr lang="en-US" sz="1800" dirty="0" smtClean="0"/>
              <a:t>FE is based in the </a:t>
            </a:r>
            <a:r>
              <a:rPr lang="en-US" sz="1800" dirty="0" err="1" smtClean="0"/>
              <a:t>Krummenacher</a:t>
            </a:r>
            <a:r>
              <a:rPr lang="en-US" sz="1800" dirty="0" smtClean="0"/>
              <a:t> FE architecture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291012" y="1600200"/>
            <a:ext cx="4700588" cy="3445865"/>
            <a:chOff x="3962400" y="1143000"/>
            <a:chExt cx="4700588" cy="344586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62400" y="1143000"/>
              <a:ext cx="4700588" cy="3445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432"/>
            <p:cNvSpPr txBox="1">
              <a:spLocks noChangeArrowheads="1"/>
            </p:cNvSpPr>
            <p:nvPr/>
          </p:nvSpPr>
          <p:spPr bwMode="auto">
            <a:xfrm rot="20503092">
              <a:off x="5063252" y="4042956"/>
              <a:ext cx="538031" cy="15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10 000e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" name="Text Box 432"/>
            <p:cNvSpPr txBox="1">
              <a:spLocks noChangeArrowheads="1"/>
            </p:cNvSpPr>
            <p:nvPr/>
          </p:nvSpPr>
          <p:spPr bwMode="auto">
            <a:xfrm rot="20483844">
              <a:off x="4964014" y="3434323"/>
              <a:ext cx="535978" cy="15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5 000e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Text Box 432"/>
            <p:cNvSpPr txBox="1">
              <a:spLocks noChangeArrowheads="1"/>
            </p:cNvSpPr>
            <p:nvPr/>
          </p:nvSpPr>
          <p:spPr bwMode="auto">
            <a:xfrm rot="21081360">
              <a:off x="4908968" y="3011370"/>
              <a:ext cx="538031" cy="15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1 000e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 Box 432"/>
            <p:cNvSpPr txBox="1">
              <a:spLocks noChangeArrowheads="1"/>
            </p:cNvSpPr>
            <p:nvPr/>
          </p:nvSpPr>
          <p:spPr bwMode="auto">
            <a:xfrm rot="601764">
              <a:off x="4909740" y="2712511"/>
              <a:ext cx="535978" cy="15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-1 000e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432"/>
            <p:cNvSpPr txBox="1">
              <a:spLocks noChangeArrowheads="1"/>
            </p:cNvSpPr>
            <p:nvPr/>
          </p:nvSpPr>
          <p:spPr bwMode="auto">
            <a:xfrm rot="1091558">
              <a:off x="4987071" y="2282550"/>
              <a:ext cx="538031" cy="15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-5 000e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432"/>
            <p:cNvSpPr txBox="1">
              <a:spLocks noChangeArrowheads="1"/>
            </p:cNvSpPr>
            <p:nvPr/>
          </p:nvSpPr>
          <p:spPr bwMode="auto">
            <a:xfrm rot="1091558">
              <a:off x="5061032" y="1703868"/>
              <a:ext cx="689994" cy="16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-10 000e</a:t>
              </a:r>
              <a:r>
                <a:rPr lang="en-US" sz="1200" b="1" baseline="30000" dirty="0">
                  <a:solidFill>
                    <a:srgbClr val="000000"/>
                  </a:solidFill>
                </a:rPr>
                <a:t>-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7643811" y="3657601"/>
              <a:ext cx="1219202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394"/>
            <p:cNvSpPr>
              <a:spLocks noChangeArrowheads="1"/>
            </p:cNvSpPr>
            <p:nvPr/>
          </p:nvSpPr>
          <p:spPr bwMode="auto">
            <a:xfrm>
              <a:off x="6729412" y="3352800"/>
              <a:ext cx="13716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2400" dirty="0"/>
                <a:t>holes (h</a:t>
              </a:r>
              <a:r>
                <a:rPr lang="en-US" sz="2400" baseline="30000" dirty="0"/>
                <a:t>+</a:t>
              </a:r>
              <a:r>
                <a:rPr lang="en-US" sz="2400" dirty="0"/>
                <a:t>)</a:t>
              </a:r>
            </a:p>
          </p:txBody>
        </p:sp>
        <p:sp>
          <p:nvSpPr>
            <p:cNvPr id="17" name="Rectangle 393"/>
            <p:cNvSpPr>
              <a:spLocks noChangeArrowheads="1"/>
            </p:cNvSpPr>
            <p:nvPr/>
          </p:nvSpPr>
          <p:spPr bwMode="auto">
            <a:xfrm>
              <a:off x="6424612" y="2133600"/>
              <a:ext cx="1957039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2400" dirty="0"/>
                <a:t> electrons (e</a:t>
              </a:r>
              <a:r>
                <a:rPr lang="en-US" sz="2400" baseline="30000" dirty="0"/>
                <a:t>-</a:t>
              </a:r>
              <a:r>
                <a:rPr lang="en-US" sz="2400" dirty="0" smtClean="0"/>
                <a:t>)</a:t>
              </a:r>
              <a:endParaRPr lang="en-US" sz="24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>
              <a:off x="7644605" y="2285205"/>
              <a:ext cx="1219202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713" y="1143000"/>
            <a:ext cx="4218713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Tunable return to zero (</a:t>
            </a:r>
            <a:r>
              <a:rPr lang="en-US" sz="3600" dirty="0" err="1" smtClean="0"/>
              <a:t>Vout</a:t>
            </a:r>
            <a:r>
              <a:rPr lang="en-US" sz="3600" dirty="0" smtClean="0"/>
              <a:t> </a:t>
            </a:r>
            <a:r>
              <a:rPr lang="en-US" sz="3600" dirty="0" err="1" smtClean="0"/>
              <a:t>vs</a:t>
            </a:r>
            <a:r>
              <a:rPr lang="en-US" sz="3600" dirty="0" smtClean="0"/>
              <a:t> </a:t>
            </a:r>
            <a:r>
              <a:rPr lang="en-US" sz="3600" dirty="0" err="1" smtClean="0"/>
              <a:t>Ikrum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600200"/>
            <a:ext cx="367954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842305" y="1124700"/>
            <a:ext cx="157460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Qin=2ke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589091" y="3822027"/>
            <a:ext cx="399412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1D1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381446" y="3689671"/>
            <a:ext cx="1344174" cy="276999"/>
          </a:xfrm>
          <a:prstGeom prst="rect">
            <a:avLst/>
          </a:prstGeom>
          <a:solidFill>
            <a:srgbClr val="FFFF00">
              <a:alpha val="7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Threshold =1Ke-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025" y="1623965"/>
            <a:ext cx="3931920" cy="48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Time-over-threshold response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4600" y="1828800"/>
            <a:ext cx="3756000" cy="23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45" y="1815990"/>
            <a:ext cx="3931920" cy="483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5620" y="4166985"/>
            <a:ext cx="3851981" cy="237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24017" y="1393535"/>
            <a:ext cx="3187123" cy="52322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Preamp Output  </a:t>
            </a:r>
          </a:p>
          <a:p>
            <a:pPr algn="ctr"/>
            <a:r>
              <a:rPr lang="en-US" sz="1400" dirty="0" smtClean="0"/>
              <a:t>Qin=2Ke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to 30Ke</a:t>
            </a:r>
            <a:r>
              <a:rPr lang="en-US" sz="1400" baseline="30000" dirty="0" smtClean="0"/>
              <a:t>- </a:t>
            </a:r>
            <a:r>
              <a:rPr lang="en-US" sz="1400" dirty="0" smtClean="0"/>
              <a:t>@</a:t>
            </a:r>
            <a:r>
              <a:rPr lang="en-US" sz="1400" dirty="0" err="1" smtClean="0"/>
              <a:t>Ikrum</a:t>
            </a:r>
            <a:r>
              <a:rPr lang="en-US" sz="1400" dirty="0" smtClean="0"/>
              <a:t>=10nA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840835" y="1393825"/>
            <a:ext cx="3187123" cy="52322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Discriminator  Output  </a:t>
            </a:r>
          </a:p>
          <a:p>
            <a:pPr algn="ctr"/>
            <a:r>
              <a:rPr lang="en-US" sz="1400" dirty="0" smtClean="0"/>
              <a:t>Qin=2Ke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to 30Ke</a:t>
            </a:r>
            <a:r>
              <a:rPr lang="en-US" sz="1400" baseline="30000" dirty="0" smtClean="0"/>
              <a:t>- </a:t>
            </a:r>
            <a:r>
              <a:rPr lang="en-US" sz="1400" dirty="0" smtClean="0"/>
              <a:t>@</a:t>
            </a:r>
            <a:r>
              <a:rPr lang="en-US" sz="1400" dirty="0" err="1" smtClean="0"/>
              <a:t>Ikrum</a:t>
            </a:r>
            <a:r>
              <a:rPr lang="en-US" sz="1400" dirty="0" smtClean="0"/>
              <a:t>=10nA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9905" y="2943911"/>
            <a:ext cx="34564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1D1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562260" y="2811555"/>
            <a:ext cx="1344174" cy="276999"/>
          </a:xfrm>
          <a:prstGeom prst="rect">
            <a:avLst/>
          </a:prstGeom>
          <a:solidFill>
            <a:srgbClr val="FFFF00">
              <a:alpha val="7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Threshold =1Ke-</a:t>
            </a:r>
            <a:endParaRPr lang="en-US" sz="12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435" y="1777585"/>
            <a:ext cx="3931920" cy="48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TOT linearity and </a:t>
            </a:r>
            <a:r>
              <a:rPr lang="el-GR" dirty="0" smtClean="0">
                <a:latin typeface="Arial"/>
                <a:cs typeface="Arial"/>
              </a:rPr>
              <a:t>Δ</a:t>
            </a:r>
            <a:r>
              <a:rPr lang="en-US" dirty="0" smtClean="0">
                <a:latin typeface="Arial"/>
                <a:cs typeface="Arial"/>
              </a:rPr>
              <a:t>TOT/TOT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415" y="1777585"/>
            <a:ext cx="3931920" cy="483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35064" y="1162300"/>
            <a:ext cx="23811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Threshold=1ke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5608934" y="4158695"/>
            <a:ext cx="2995591" cy="307777"/>
          </a:xfrm>
          <a:prstGeom prst="rect">
            <a:avLst/>
          </a:prstGeom>
          <a:solidFill>
            <a:srgbClr val="FFFF00">
              <a:alpha val="8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Channel </a:t>
            </a:r>
            <a:r>
              <a:rPr lang="el-GR" sz="1400" dirty="0" smtClean="0">
                <a:latin typeface="Arial"/>
                <a:cs typeface="Arial"/>
              </a:rPr>
              <a:t>Δ</a:t>
            </a:r>
            <a:r>
              <a:rPr lang="en-US" sz="1400" dirty="0" smtClean="0">
                <a:latin typeface="Arial"/>
                <a:cs typeface="Arial"/>
              </a:rPr>
              <a:t>TOT/TOT ~10% </a:t>
            </a:r>
            <a:r>
              <a:rPr lang="en-US" sz="1400" dirty="0" smtClean="0"/>
              <a:t>@3Ke-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>
            <a:off x="8374735" y="2314461"/>
            <a:ext cx="229636" cy="7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800960" y="1854395"/>
            <a:ext cx="3149210" cy="307777"/>
          </a:xfrm>
          <a:prstGeom prst="rect">
            <a:avLst/>
          </a:prstGeom>
          <a:solidFill>
            <a:srgbClr val="FFFF00">
              <a:alpha val="8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Channel </a:t>
            </a:r>
            <a:r>
              <a:rPr lang="el-GR" sz="1400" dirty="0" smtClean="0">
                <a:latin typeface="Arial"/>
                <a:cs typeface="Arial"/>
              </a:rPr>
              <a:t>Δ</a:t>
            </a:r>
            <a:r>
              <a:rPr lang="en-US" sz="1400" dirty="0" smtClean="0">
                <a:latin typeface="Arial"/>
                <a:cs typeface="Arial"/>
              </a:rPr>
              <a:t>TOT/TOT ~1.9% </a:t>
            </a:r>
            <a:r>
              <a:rPr lang="en-US" sz="1400" dirty="0" smtClean="0"/>
              <a:t>@10Ke-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6269305" y="4657563"/>
            <a:ext cx="306446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074205" y="4811043"/>
            <a:ext cx="3264425" cy="307777"/>
          </a:xfrm>
          <a:prstGeom prst="rect">
            <a:avLst/>
          </a:prstGeom>
          <a:solidFill>
            <a:srgbClr val="FFFF00">
              <a:alpha val="8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Channel </a:t>
            </a:r>
            <a:r>
              <a:rPr lang="el-GR" sz="1400" dirty="0" smtClean="0">
                <a:latin typeface="Arial"/>
                <a:cs typeface="Arial"/>
              </a:rPr>
              <a:t>Δ</a:t>
            </a:r>
            <a:r>
              <a:rPr lang="en-US" sz="1400" dirty="0" smtClean="0">
                <a:latin typeface="Arial"/>
                <a:cs typeface="Arial"/>
              </a:rPr>
              <a:t>TOT/TOT ~100% </a:t>
            </a:r>
            <a:r>
              <a:rPr lang="en-US" sz="1400" dirty="0" smtClean="0"/>
              <a:t>@1.35Ke-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5787975" y="5316742"/>
            <a:ext cx="306446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Channel Noise and Minimum detectable Charge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45" y="1815990"/>
            <a:ext cx="3931920" cy="483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025" y="1815990"/>
            <a:ext cx="3931920" cy="48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 bwMode="auto">
          <a:xfrm>
            <a:off x="5224885" y="4235505"/>
            <a:ext cx="35332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145135" y="4081885"/>
            <a:ext cx="1651415" cy="338554"/>
          </a:xfrm>
          <a:prstGeom prst="rect">
            <a:avLst/>
          </a:prstGeom>
          <a:solidFill>
            <a:srgbClr val="FFFF00">
              <a:alpha val="7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= &lt;500e-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455316" y="1508750"/>
            <a:ext cx="3034634" cy="338554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Minimum detectable charge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335" y="1508750"/>
            <a:ext cx="3034634" cy="338554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Pixel noise (ENC)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Cd</a:t>
            </a:r>
            <a:r>
              <a:rPr lang="en-US" sz="1600" dirty="0" smtClean="0"/>
              <a:t>[</a:t>
            </a:r>
            <a:r>
              <a:rPr lang="en-US" sz="1600" dirty="0" err="1" smtClean="0"/>
              <a:t>fF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TimeWalk</a:t>
            </a:r>
            <a:r>
              <a:rPr lang="en-US" dirty="0" smtClean="0"/>
              <a:t> Simulations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35064" y="1162300"/>
            <a:ext cx="238111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Threshold=1ke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4675" y="2046420"/>
            <a:ext cx="3017520" cy="438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8687" y="2046420"/>
            <a:ext cx="3017520" cy="438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300" y="2046420"/>
            <a:ext cx="3017520" cy="438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Simulations Summary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46715" y="1393825"/>
          <a:ext cx="7527380" cy="4675060"/>
        </p:xfrm>
        <a:graphic>
          <a:graphicData uri="http://schemas.openxmlformats.org/drawingml/2006/table">
            <a:tbl>
              <a:tblPr firstRow="1" firstCol="1" bandRow="1" bandCol="1">
                <a:tableStyleId>{69012ECD-51FC-41F1-AA8D-1B2483CD663E}</a:tableStyleId>
              </a:tblPr>
              <a:tblGrid>
                <a:gridCol w="3787361"/>
                <a:gridCol w="3740019"/>
              </a:tblGrid>
              <a:tr h="307240">
                <a:tc>
                  <a:txBody>
                    <a:bodyPr/>
                    <a:lstStyle/>
                    <a:p>
                      <a:pPr indent="228600"/>
                      <a:endParaRPr lang="en-US" sz="1400" dirty="0">
                        <a:latin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  <a:ea typeface="+mn-ea"/>
                          <a:cs typeface="+mn-cs"/>
                        </a:rPr>
                        <a:t>Simulation</a:t>
                      </a:r>
                      <a:r>
                        <a:rPr lang="en-US" sz="1400" baseline="0" dirty="0" smtClean="0">
                          <a:latin typeface="Calibri" pitchFamily="34" charset="0"/>
                          <a:ea typeface="+mn-ea"/>
                          <a:cs typeface="+mn-cs"/>
                        </a:rPr>
                        <a:t> Results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Pixel size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55 µm x 55 µm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Analog pixel area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55 µm x [10…20] µm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Pixel matrix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256 x 256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Input charge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Bipolar (h</a:t>
                      </a:r>
                      <a:r>
                        <a:rPr lang="en-US" sz="1100" baseline="30000" dirty="0">
                          <a:latin typeface="Calibri" pitchFamily="34" charset="0"/>
                        </a:rPr>
                        <a:t>+</a:t>
                      </a:r>
                      <a:r>
                        <a:rPr lang="en-US" sz="1100" dirty="0">
                          <a:latin typeface="Calibri" pitchFamily="34" charset="0"/>
                        </a:rPr>
                        <a:t> and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Leakage current compensation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YES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Detector capacitance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 (Planar detector)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&lt; 50 </a:t>
                      </a:r>
                      <a:r>
                        <a:rPr lang="en-US" sz="1100" dirty="0" err="1">
                          <a:latin typeface="Calibri" pitchFamily="34" charset="0"/>
                        </a:rPr>
                        <a:t>fF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Peaking time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&lt;25ns if </a:t>
                      </a:r>
                      <a:r>
                        <a:rPr lang="en-US" sz="1100" dirty="0" err="1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&lt;70fF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Preamp output linear dynamic range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&lt; 15 </a:t>
                      </a:r>
                      <a:r>
                        <a:rPr lang="en-US" sz="1100" dirty="0" err="1" smtClean="0">
                          <a:latin typeface="Calibri" pitchFamily="34" charset="0"/>
                        </a:rPr>
                        <a:t>Ke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Timewalk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&lt;25ns [@ Qin&gt;Threshold]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Return to zero  (Tunable)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YES (</a:t>
                      </a:r>
                      <a:r>
                        <a:rPr lang="el-GR" sz="1100" dirty="0" smtClean="0">
                          <a:latin typeface="Arial"/>
                          <a:cs typeface="Arial"/>
                        </a:rPr>
                        <a:t>Δ</a:t>
                      </a:r>
                      <a:r>
                        <a:rPr lang="en-US" sz="1100" dirty="0" err="1" smtClean="0">
                          <a:latin typeface="Calibri" pitchFamily="34" charset="0"/>
                        </a:rPr>
                        <a:t>Ikrum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TOT linearity and range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Monotonic up to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~150 </a:t>
                      </a:r>
                      <a:r>
                        <a:rPr lang="en-US" sz="1100" baseline="0" dirty="0" err="1" smtClean="0">
                          <a:latin typeface="Calibri" pitchFamily="34" charset="0"/>
                        </a:rPr>
                        <a:t>Ke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@</a:t>
                      </a:r>
                      <a:r>
                        <a:rPr lang="en-US" sz="1100" baseline="0" dirty="0" err="1" smtClean="0">
                          <a:latin typeface="Calibri" pitchFamily="34" charset="0"/>
                        </a:rPr>
                        <a:t>Ikrum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10nA</a:t>
                      </a:r>
                      <a:endParaRPr lang="en-US" sz="1100" baseline="30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Return to zero full chip spread (TOT spread)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&lt; 5%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 pitchFamily="34" charset="0"/>
                        </a:rPr>
                        <a:t>ENC (σ</a:t>
                      </a:r>
                      <a:r>
                        <a:rPr lang="en-US" sz="1100" baseline="-25000">
                          <a:latin typeface="Calibri" pitchFamily="34" charset="0"/>
                        </a:rPr>
                        <a:t>ENC</a:t>
                      </a:r>
                      <a:r>
                        <a:rPr lang="en-US" sz="1100">
                          <a:latin typeface="Calibri" pitchFamily="34" charset="0"/>
                        </a:rPr>
                        <a:t>) </a:t>
                      </a:r>
                      <a:endParaRPr lang="en-US" sz="11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0.57*</a:t>
                      </a:r>
                      <a:r>
                        <a:rPr lang="en-US" sz="1100" dirty="0" err="1" smtClean="0">
                          <a:latin typeface="Calibri" pitchFamily="34" charset="0"/>
                        </a:rPr>
                        <a:t>Cd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[</a:t>
                      </a:r>
                      <a:r>
                        <a:rPr lang="en-US" sz="1100" dirty="0" err="1" smtClean="0">
                          <a:latin typeface="Calibri" pitchFamily="34" charset="0"/>
                        </a:rPr>
                        <a:t>fF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]+61 [e-] </a:t>
                      </a:r>
                      <a:r>
                        <a:rPr lang="en-US" sz="1100" dirty="0" smtClean="0">
                          <a:latin typeface="Calibri"/>
                        </a:rPr>
                        <a:t>→ ~75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r>
                        <a:rPr lang="en-US" sz="1100" dirty="0" smtClean="0">
                          <a:latin typeface="Calibri"/>
                        </a:rPr>
                        <a:t> @ </a:t>
                      </a:r>
                      <a:r>
                        <a:rPr lang="en-US" sz="1100" dirty="0" err="1" smtClean="0">
                          <a:latin typeface="Calibri"/>
                        </a:rPr>
                        <a:t>Cd</a:t>
                      </a:r>
                      <a:r>
                        <a:rPr lang="en-US" sz="1100" dirty="0" smtClean="0">
                          <a:latin typeface="Calibri"/>
                        </a:rPr>
                        <a:t>=25fF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# Thresholds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1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 pitchFamily="34" charset="0"/>
                        </a:rPr>
                        <a:t>Discriminator response time</a:t>
                      </a:r>
                      <a:endParaRPr lang="en-US" sz="11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&lt;5ns [if Qin&gt;Threshold + 5 </a:t>
                      </a:r>
                      <a:r>
                        <a:rPr lang="en-US" sz="1100" dirty="0" err="1" smtClean="0">
                          <a:latin typeface="Calibri" pitchFamily="34" charset="0"/>
                        </a:rPr>
                        <a:t>Ke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]</a:t>
                      </a:r>
                      <a:endParaRPr lang="en-US" sz="11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MC simulated Threshold spread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~200 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Threshold</a:t>
                      </a:r>
                      <a:r>
                        <a:rPr lang="en-US" sz="1100" baseline="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 spread after tuning (4 bits)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~20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Full chip minimum detectable charge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6*</a:t>
                      </a:r>
                      <a:r>
                        <a:rPr lang="en-US" sz="1100" dirty="0" err="1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sqrt</a:t>
                      </a: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(ENC</a:t>
                      </a:r>
                      <a:r>
                        <a:rPr lang="en-US" sz="1100" baseline="300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1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+Threshold_mismatch</a:t>
                      </a:r>
                      <a:r>
                        <a:rPr lang="en-US" sz="1100" baseline="300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100" baseline="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en-US" sz="1100" dirty="0" smtClean="0">
                          <a:latin typeface="Calibri"/>
                        </a:rPr>
                        <a:t>→ ~475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e</a:t>
                      </a:r>
                      <a:r>
                        <a:rPr lang="en-US" sz="1100" baseline="30000" dirty="0" smtClean="0">
                          <a:latin typeface="Calibri" pitchFamily="34" charset="0"/>
                        </a:rPr>
                        <a:t>-</a:t>
                      </a:r>
                      <a:r>
                        <a:rPr lang="en-US" sz="1100" dirty="0" smtClean="0">
                          <a:latin typeface="Calibri"/>
                        </a:rPr>
                        <a:t> @ </a:t>
                      </a:r>
                      <a:r>
                        <a:rPr lang="en-US" sz="1100" dirty="0" err="1" smtClean="0">
                          <a:latin typeface="Calibri"/>
                        </a:rPr>
                        <a:t>Cd</a:t>
                      </a:r>
                      <a:r>
                        <a:rPr lang="en-US" sz="1100" dirty="0" smtClean="0">
                          <a:latin typeface="Calibri"/>
                        </a:rPr>
                        <a:t>=25fF</a:t>
                      </a:r>
                      <a:endParaRPr lang="en-US" sz="11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403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 pitchFamily="34" charset="0"/>
                        </a:rPr>
                        <a:t>Pixel analog power consumption </a:t>
                      </a:r>
                      <a:endParaRPr lang="en-US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 pitchFamily="34" charset="0"/>
                        </a:rPr>
                        <a:t>8.4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µW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static (Preamp 3.6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µW and 4.8 µW Discriminator)</a:t>
                      </a:r>
                      <a:endParaRPr lang="en-US" sz="1100" baseline="0" dirty="0" smtClean="0">
                        <a:latin typeface="Calibri" pitchFamily="34" charset="0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latin typeface="Calibri" pitchFamily="34" charset="0"/>
                        </a:rPr>
                        <a:t>2.4 </a:t>
                      </a:r>
                      <a:r>
                        <a:rPr lang="en-US" sz="1100" dirty="0" smtClean="0">
                          <a:latin typeface="Calibri" pitchFamily="34" charset="0"/>
                        </a:rPr>
                        <a:t>µW dynamic</a:t>
                      </a:r>
                      <a:r>
                        <a:rPr lang="en-US" sz="1100" baseline="0" dirty="0" smtClean="0">
                          <a:latin typeface="Calibri" pitchFamily="34" charset="0"/>
                        </a:rPr>
                        <a:t> (only @ HIT)</a:t>
                      </a:r>
                      <a:endParaRPr lang="en-US" sz="1100" dirty="0" smtClean="0">
                        <a:latin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 to Timepix3</a:t>
            </a:r>
          </a:p>
          <a:p>
            <a:r>
              <a:rPr lang="en-US" sz="2800" dirty="0" smtClean="0"/>
              <a:t>Timepix3 Analog Front-End</a:t>
            </a:r>
          </a:p>
          <a:p>
            <a:r>
              <a:rPr lang="en-US" sz="2800" dirty="0" smtClean="0"/>
              <a:t>Timepix3 readout architecture</a:t>
            </a:r>
          </a:p>
          <a:p>
            <a:r>
              <a:rPr lang="en-US" sz="2800" dirty="0" smtClean="0"/>
              <a:t>Conclusions</a:t>
            </a:r>
          </a:p>
          <a:p>
            <a:pPr lvl="1">
              <a:buNone/>
            </a:pP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 readout architecture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TPX2SuperPixelShiftBas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6026" y="801231"/>
            <a:ext cx="7551173" cy="5503437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 Pixel and Pixel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3810000"/>
            <a:ext cx="41910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Clock-signal has to be distributed into all modules in</a:t>
            </a:r>
          </a:p>
          <a:p>
            <a:r>
              <a:rPr lang="en-US" sz="1400" dirty="0" smtClean="0"/>
              <a:t>the super pixel.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Pixels are token arbitrated, token released when a hit</a:t>
            </a:r>
          </a:p>
          <a:p>
            <a:r>
              <a:rPr lang="en-US" sz="1400" dirty="0" smtClean="0"/>
              <a:t>is present.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1-bit serial interface between pixels and the readout</a:t>
            </a:r>
          </a:p>
          <a:p>
            <a:r>
              <a:rPr lang="en-US" sz="1400" dirty="0" smtClean="0"/>
              <a:t>logic.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Super pixel sends data to </a:t>
            </a:r>
            <a:r>
              <a:rPr lang="en-US" sz="1400" dirty="0" err="1" smtClean="0"/>
              <a:t>EoC</a:t>
            </a:r>
            <a:r>
              <a:rPr lang="en-US" sz="1400" dirty="0" smtClean="0"/>
              <a:t> by the column bus.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One </a:t>
            </a:r>
            <a:r>
              <a:rPr lang="en-US" sz="1400" dirty="0" err="1" smtClean="0"/>
              <a:t>ToA</a:t>
            </a:r>
            <a:r>
              <a:rPr lang="en-US" sz="1400" dirty="0" smtClean="0"/>
              <a:t> time stamp counter per super pixel (or global</a:t>
            </a:r>
          </a:p>
          <a:p>
            <a:r>
              <a:rPr lang="en-US" sz="1400" dirty="0" smtClean="0"/>
              <a:t>time stamp bus). </a:t>
            </a:r>
          </a:p>
          <a:p>
            <a:endParaRPr lang="en-US" sz="14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5194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T.Poikela</a:t>
            </a:r>
            <a:r>
              <a:rPr lang="en-US" sz="1600" dirty="0" smtClean="0">
                <a:solidFill>
                  <a:srgbClr val="008000"/>
                </a:solidFill>
              </a:rPr>
              <a:t> (CERN)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Timing Diagram of Digital Pixel</a:t>
            </a:r>
            <a:endParaRPr lang="en-US" dirty="0"/>
          </a:p>
        </p:txBody>
      </p:sp>
      <p:pic>
        <p:nvPicPr>
          <p:cNvPr id="4" name="Content Placeholder 3" descr="TPX2_Pixel_Tim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826" y="990600"/>
            <a:ext cx="8374574" cy="5307702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65194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T.Poikela</a:t>
            </a:r>
            <a:r>
              <a:rPr lang="en-US" sz="1600" dirty="0" smtClean="0">
                <a:solidFill>
                  <a:srgbClr val="008000"/>
                </a:solidFill>
              </a:rPr>
              <a:t> (CERN)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 Pixel-to-</a:t>
            </a:r>
            <a:r>
              <a:rPr lang="en-US" dirty="0" err="1" smtClean="0"/>
              <a:t>EoC</a:t>
            </a:r>
            <a:r>
              <a:rPr lang="en-US" dirty="0" smtClean="0"/>
              <a:t> data transport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495800"/>
            <a:ext cx="74391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Bus protocol does not allow any data overflows in the periphery. If </a:t>
            </a:r>
            <a:r>
              <a:rPr lang="en-US" sz="1200" dirty="0" err="1" smtClean="0"/>
              <a:t>EoC</a:t>
            </a:r>
            <a:r>
              <a:rPr lang="en-US" sz="1200" dirty="0" smtClean="0"/>
              <a:t> is full, no data is transmitted.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Protocol requires a counter in the super pixel to count the number of words per bus transaction (max 3-bit counter)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Global signals in Double Column:	Data bus 	5b/9b (not fixed yet)</a:t>
            </a:r>
          </a:p>
          <a:p>
            <a:pPr lvl="4"/>
            <a:r>
              <a:rPr lang="en-US" sz="1200" dirty="0" smtClean="0"/>
              <a:t>	</a:t>
            </a:r>
            <a:r>
              <a:rPr lang="en-US" sz="1200" dirty="0" err="1" smtClean="0"/>
              <a:t>EoC</a:t>
            </a:r>
            <a:r>
              <a:rPr lang="en-US" sz="1200" dirty="0" smtClean="0"/>
              <a:t> Full 	1b</a:t>
            </a:r>
          </a:p>
          <a:p>
            <a:pPr lvl="4"/>
            <a:r>
              <a:rPr lang="en-US" sz="1200" dirty="0" smtClean="0"/>
              <a:t>	</a:t>
            </a:r>
            <a:r>
              <a:rPr lang="en-US" sz="1200" dirty="0" err="1" smtClean="0"/>
              <a:t>DataPresent</a:t>
            </a:r>
            <a:r>
              <a:rPr lang="en-US" sz="1200" dirty="0" smtClean="0"/>
              <a:t> 	1b</a:t>
            </a:r>
          </a:p>
          <a:p>
            <a:pPr lvl="4"/>
            <a:r>
              <a:rPr lang="en-US" sz="1200" dirty="0" smtClean="0"/>
              <a:t>	</a:t>
            </a:r>
            <a:r>
              <a:rPr lang="en-US" sz="1200" dirty="0" err="1" smtClean="0"/>
              <a:t>RefClk</a:t>
            </a:r>
            <a:r>
              <a:rPr lang="en-US" sz="1200" dirty="0" smtClean="0"/>
              <a:t> 	1b</a:t>
            </a:r>
          </a:p>
          <a:p>
            <a:pPr lvl="4"/>
            <a:r>
              <a:rPr lang="en-US" sz="1200" dirty="0" smtClean="0"/>
              <a:t>	Reset	1b</a:t>
            </a:r>
          </a:p>
          <a:p>
            <a:pPr lvl="4"/>
            <a:r>
              <a:rPr lang="en-US" sz="1200" dirty="0" smtClean="0"/>
              <a:t>	Shutter	1b</a:t>
            </a:r>
          </a:p>
          <a:p>
            <a:pPr lvl="4"/>
            <a:r>
              <a:rPr lang="en-US" sz="1200" dirty="0" smtClean="0"/>
              <a:t>	Time stamp	14b (or implemented with local counter)</a:t>
            </a:r>
          </a:p>
          <a:p>
            <a:pPr lvl="4"/>
            <a:r>
              <a:rPr lang="en-US" sz="1200" dirty="0" smtClean="0"/>
              <a:t>	Total	10b – 28b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/>
          </a:p>
        </p:txBody>
      </p:sp>
      <p:pic>
        <p:nvPicPr>
          <p:cNvPr id="12" name="Content Placeholder 11" descr="TPX2_column_bus_transac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066800"/>
            <a:ext cx="7845568" cy="3179070"/>
          </a:xfrm>
        </p:spPr>
      </p:pic>
      <p:sp>
        <p:nvSpPr>
          <p:cNvPr id="8" name="TextBox 7"/>
          <p:cNvSpPr txBox="1"/>
          <p:nvPr/>
        </p:nvSpPr>
        <p:spPr>
          <a:xfrm>
            <a:off x="0" y="65194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T.Poikela</a:t>
            </a:r>
            <a:r>
              <a:rPr lang="en-US" sz="1600" dirty="0" smtClean="0">
                <a:solidFill>
                  <a:srgbClr val="008000"/>
                </a:solidFill>
              </a:rPr>
              <a:t> (CERN)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flipV="1">
            <a:off x="0" y="5976938"/>
            <a:ext cx="9144000" cy="609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-24"/>
            <a:ext cx="9144000" cy="523220"/>
          </a:xfrm>
          <a:prstGeom prst="rect">
            <a:avLst/>
          </a:prstGeom>
          <a:noFill/>
          <a:ln w="666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Century Schoolbook" pitchFamily="18" charset="0"/>
              </a:rPr>
              <a:t>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79388" y="1752600"/>
          <a:ext cx="8784977" cy="357143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01812"/>
                <a:gridCol w="2438400"/>
                <a:gridCol w="2362200"/>
                <a:gridCol w="2182565"/>
              </a:tblGrid>
              <a:tr h="429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TOA &amp; TOT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Only TOA 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+mn-lt"/>
                        </a:rPr>
                        <a:t>Event Count  &amp; Integral TOT</a:t>
                      </a:r>
                      <a:endParaRPr lang="en-US" sz="1800" b="1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</a:tr>
              <a:tr h="586710">
                <a:tc>
                  <a:txBody>
                    <a:bodyPr/>
                    <a:lstStyle/>
                    <a:p>
                      <a:pPr algn="ctr"/>
                      <a:endParaRPr lang="en-US" sz="1400" baseline="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1400" baseline="0" dirty="0" smtClean="0">
                          <a:latin typeface="+mn-lt"/>
                        </a:rPr>
                        <a:t>Data format</a:t>
                      </a:r>
                      <a:endParaRPr lang="en-US" sz="1400" b="1" baseline="0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Fast Time (640MHz @ 4b) 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Slow Time Stamp (40MHz @ 14b)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</a:t>
                      </a:r>
                      <a:r>
                        <a:rPr lang="en-US" sz="1100" baseline="0" dirty="0" err="1" smtClean="0">
                          <a:latin typeface="+mn-lt"/>
                        </a:rPr>
                        <a:t>ToT</a:t>
                      </a:r>
                      <a:r>
                        <a:rPr lang="en-US" sz="1100" baseline="0" dirty="0" smtClean="0">
                          <a:latin typeface="+mn-lt"/>
                        </a:rPr>
                        <a:t> (40MHz @10b) 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Pixel coordinate (16b)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Fast Time (640MHz @ 4b) 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Slow Time Stamp (40MHz @ 14b)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 smtClean="0">
                        <a:latin typeface="+mn-lt"/>
                      </a:endParaRP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Pixel coordinate (16b)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Event Count(10b)  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 Integral </a:t>
                      </a:r>
                      <a:r>
                        <a:rPr lang="en-US" sz="1100" baseline="0" dirty="0" err="1" smtClean="0">
                          <a:latin typeface="+mn-lt"/>
                        </a:rPr>
                        <a:t>ToT</a:t>
                      </a:r>
                      <a:r>
                        <a:rPr lang="en-US" sz="1100" baseline="0" dirty="0" smtClean="0">
                          <a:latin typeface="+mn-lt"/>
                        </a:rPr>
                        <a:t> ( 14b) &amp;</a:t>
                      </a: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 smtClean="0">
                        <a:latin typeface="+mn-lt"/>
                      </a:endParaRPr>
                    </a:p>
                    <a:p>
                      <a:pPr marL="914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latin typeface="+mn-lt"/>
                        </a:rPr>
                        <a:t>Pixel coordinate (16b)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</a:tr>
              <a:tr h="429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+mn-lt"/>
                        </a:rPr>
                        <a:t>Double hit resolution (per pixel) </a:t>
                      </a:r>
                      <a:endParaRPr lang="en-US" sz="1400" b="1" baseline="0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  </a:t>
                      </a:r>
                      <a:r>
                        <a:rPr lang="en-US" sz="1400" dirty="0" err="1" smtClean="0">
                          <a:latin typeface="+mn-lt"/>
                        </a:rPr>
                        <a:t>ToT</a:t>
                      </a:r>
                      <a:r>
                        <a:rPr lang="en-US" sz="1400" dirty="0" smtClean="0">
                          <a:latin typeface="+mn-lt"/>
                        </a:rPr>
                        <a:t> + 700ns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 &gt; 450ns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-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</a:tr>
              <a:tr h="439835">
                <a:tc rowSpan="3">
                  <a:txBody>
                    <a:bodyPr/>
                    <a:lstStyle/>
                    <a:p>
                      <a:pPr algn="ctr"/>
                      <a:endParaRPr lang="en-US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1400" baseline="0" dirty="0" smtClean="0">
                          <a:latin typeface="+mn-lt"/>
                        </a:rPr>
                        <a:t>Readout</a:t>
                      </a:r>
                      <a:r>
                        <a:rPr lang="en-US" sz="1400" dirty="0" smtClean="0">
                          <a:latin typeface="+mn-lt"/>
                        </a:rPr>
                        <a:t> 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rowSpan="2" gridSpan="2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continuous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sparse data readout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with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zero-suppression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entury Schoolbook" pitchFamily="18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latin typeface="+mn-lt"/>
                        </a:rPr>
                        <a:t>non-</a:t>
                      </a:r>
                      <a:r>
                        <a:rPr lang="en-US" sz="1400" dirty="0" smtClean="0">
                          <a:latin typeface="+mn-lt"/>
                        </a:rPr>
                        <a:t>continuous sparse data</a:t>
                      </a:r>
                      <a:r>
                        <a:rPr lang="en-US" sz="1400" baseline="0" dirty="0" smtClean="0">
                          <a:latin typeface="+mn-lt"/>
                        </a:rPr>
                        <a:t> </a:t>
                      </a:r>
                      <a:r>
                        <a:rPr lang="en-US" sz="1400" dirty="0" smtClean="0">
                          <a:latin typeface="+mn-lt"/>
                        </a:rPr>
                        <a:t>readout with 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zero-suppression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Max counting rate &lt; 100kHz/pixel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</a:tr>
              <a:tr h="280198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Max counting rate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en-US" sz="1400" dirty="0" smtClean="0">
                          <a:latin typeface="+mn-lt"/>
                        </a:rPr>
                        <a:t> &lt;  1kHz/pixel 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466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Full chip</a:t>
                      </a:r>
                      <a:r>
                        <a:rPr lang="en-US" sz="1400" baseline="0" dirty="0" smtClean="0">
                          <a:latin typeface="+mn-lt"/>
                        </a:rPr>
                        <a:t> readout time</a:t>
                      </a:r>
                      <a:endParaRPr lang="en-US" sz="14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-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latin typeface="+mn-lt"/>
                        </a:rPr>
                        <a:t>1.6msec</a:t>
                      </a:r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Timepix3: modes of operation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LCTPC collaboration meeting July-2011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5194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V.Gromov</a:t>
            </a:r>
            <a:r>
              <a:rPr lang="en-US" sz="1600" dirty="0" smtClean="0">
                <a:solidFill>
                  <a:srgbClr val="008000"/>
                </a:solidFill>
              </a:rPr>
              <a:t> (</a:t>
            </a:r>
            <a:r>
              <a:rPr lang="en-US" sz="1600" dirty="0" err="1" smtClean="0">
                <a:solidFill>
                  <a:srgbClr val="008000"/>
                </a:solidFill>
              </a:rPr>
              <a:t>Nikhef</a:t>
            </a:r>
            <a:r>
              <a:rPr lang="en-US" sz="1600" dirty="0" smtClean="0">
                <a:solidFill>
                  <a:srgbClr val="008000"/>
                </a:solidFill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Timepix3 periphery architecture</a:t>
            </a:r>
            <a:endParaRPr lang="en-US" dirty="0"/>
          </a:p>
        </p:txBody>
      </p:sp>
      <p:sp>
        <p:nvSpPr>
          <p:cNvPr id="80" name="Content Placeholder 79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1143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Two readout modes:</a:t>
            </a:r>
          </a:p>
          <a:p>
            <a:pPr lvl="1"/>
            <a:r>
              <a:rPr lang="en-US" dirty="0" smtClean="0"/>
              <a:t>Encoded Clock – Data output (at 640 MHz)</a:t>
            </a:r>
          </a:p>
          <a:p>
            <a:pPr lvl="1"/>
            <a:r>
              <a:rPr lang="en-US" dirty="0" smtClean="0"/>
              <a:t>Separate Clock and Data  outputs (at 320MHz, 160MHz …. )</a:t>
            </a:r>
          </a:p>
          <a:p>
            <a:r>
              <a:rPr lang="en-US" dirty="0" smtClean="0"/>
              <a:t> Selectable number of data links (1 to 8)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LCTPC collaboration meeting July-2011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 Box 57"/>
          <p:cNvSpPr txBox="1">
            <a:spLocks noChangeArrowheads="1"/>
          </p:cNvSpPr>
          <p:nvPr/>
        </p:nvSpPr>
        <p:spPr bwMode="auto">
          <a:xfrm rot="16200000" flipH="1">
            <a:off x="7851774" y="3425825"/>
            <a:ext cx="792163" cy="3603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6" name="Text Box 57"/>
          <p:cNvSpPr txBox="1">
            <a:spLocks noChangeArrowheads="1"/>
          </p:cNvSpPr>
          <p:nvPr/>
        </p:nvSpPr>
        <p:spPr bwMode="auto">
          <a:xfrm rot="16200000" flipH="1">
            <a:off x="7851774" y="2346325"/>
            <a:ext cx="792163" cy="3603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7" name="Text Box 57"/>
          <p:cNvSpPr txBox="1">
            <a:spLocks noChangeArrowheads="1"/>
          </p:cNvSpPr>
          <p:nvPr/>
        </p:nvSpPr>
        <p:spPr bwMode="auto">
          <a:xfrm rot="16200000" flipH="1">
            <a:off x="7852568" y="4515644"/>
            <a:ext cx="790575" cy="3603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8" name="Text Box 57"/>
          <p:cNvSpPr txBox="1">
            <a:spLocks noChangeArrowheads="1"/>
          </p:cNvSpPr>
          <p:nvPr/>
        </p:nvSpPr>
        <p:spPr bwMode="auto">
          <a:xfrm rot="16200000" flipH="1">
            <a:off x="7887494" y="3396455"/>
            <a:ext cx="792162" cy="3587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9" name="Text Box 57"/>
          <p:cNvSpPr txBox="1">
            <a:spLocks noChangeArrowheads="1"/>
          </p:cNvSpPr>
          <p:nvPr/>
        </p:nvSpPr>
        <p:spPr bwMode="auto">
          <a:xfrm rot="16200000" flipH="1">
            <a:off x="7887493" y="2305843"/>
            <a:ext cx="792163" cy="3587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10" name="Text Box 57"/>
          <p:cNvSpPr txBox="1">
            <a:spLocks noChangeArrowheads="1"/>
          </p:cNvSpPr>
          <p:nvPr/>
        </p:nvSpPr>
        <p:spPr bwMode="auto">
          <a:xfrm rot="16200000" flipH="1">
            <a:off x="7887494" y="4475955"/>
            <a:ext cx="792162" cy="3587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endParaRPr lang="nl-NL" sz="1000" b="1">
              <a:latin typeface="Century Schoolbook" pitchFamily="18" charset="0"/>
            </a:endParaRPr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306387" y="2163762"/>
            <a:ext cx="1295400" cy="576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400" b="1">
                <a:latin typeface="Century Schoolbook" pitchFamily="18" charset="0"/>
              </a:rPr>
              <a:t>Slow control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6862" y="2127249"/>
            <a:ext cx="1368425" cy="1579563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 Box 57"/>
          <p:cNvSpPr txBox="1">
            <a:spLocks noChangeArrowheads="1"/>
          </p:cNvSpPr>
          <p:nvPr/>
        </p:nvSpPr>
        <p:spPr bwMode="auto">
          <a:xfrm>
            <a:off x="4329112" y="3354387"/>
            <a:ext cx="1008063" cy="647700"/>
          </a:xfrm>
          <a:prstGeom prst="rect">
            <a:avLst/>
          </a:prstGeom>
          <a:noFill/>
          <a:ln w="25400">
            <a:solidFill>
              <a:srgbClr val="7030A0"/>
            </a:solidFill>
            <a:miter lim="800000"/>
            <a:headEnd/>
            <a:tailEnd/>
          </a:ln>
        </p:spPr>
        <p:txBody>
          <a:bodyPr lIns="36000" tIns="72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Phase </a:t>
            </a:r>
          </a:p>
          <a:p>
            <a:pPr algn="ctr" eaLnBrk="0" hangingPunct="0"/>
            <a:r>
              <a:rPr lang="en-US" sz="1000" b="1">
                <a:latin typeface="Century Schoolbook" pitchFamily="18" charset="0"/>
              </a:rPr>
              <a:t>Locked </a:t>
            </a:r>
          </a:p>
          <a:p>
            <a:pPr algn="ctr" eaLnBrk="0" hangingPunct="0"/>
            <a:r>
              <a:rPr lang="en-US" sz="1000" b="1">
                <a:latin typeface="Century Schoolbook" pitchFamily="18" charset="0"/>
              </a:rPr>
              <a:t>Loop</a:t>
            </a:r>
          </a:p>
        </p:txBody>
      </p:sp>
      <p:sp>
        <p:nvSpPr>
          <p:cNvPr id="14" name="Text Box 432"/>
          <p:cNvSpPr txBox="1">
            <a:spLocks noChangeArrowheads="1"/>
          </p:cNvSpPr>
          <p:nvPr/>
        </p:nvSpPr>
        <p:spPr bwMode="auto">
          <a:xfrm>
            <a:off x="3968750" y="1411287"/>
            <a:ext cx="1062037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SyncCLK</a:t>
            </a:r>
          </a:p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 (40MHz</a:t>
            </a:r>
            <a:r>
              <a:rPr lang="en-US" sz="1000">
                <a:solidFill>
                  <a:srgbClr val="000000"/>
                </a:solidFill>
                <a:latin typeface="Century Schoolbook" pitchFamily="18" charset="0"/>
              </a:rPr>
              <a:t>)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832350" y="1625599"/>
            <a:ext cx="577850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7"/>
          <p:cNvSpPr txBox="1">
            <a:spLocks noChangeArrowheads="1"/>
          </p:cNvSpPr>
          <p:nvPr/>
        </p:nvSpPr>
        <p:spPr bwMode="auto">
          <a:xfrm>
            <a:off x="334962" y="2486024"/>
            <a:ext cx="1295400" cy="36353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Mode of operation</a:t>
            </a:r>
          </a:p>
          <a:p>
            <a:pPr algn="ctr" eaLnBrk="0" hangingPunct="0"/>
            <a:r>
              <a:rPr lang="en-US" sz="1000" b="1">
                <a:latin typeface="Century Schoolbook" pitchFamily="18" charset="0"/>
              </a:rPr>
              <a:t>definition</a:t>
            </a:r>
          </a:p>
        </p:txBody>
      </p:sp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334962" y="2994024"/>
            <a:ext cx="1295400" cy="60166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Configuration data (threshold DAC’s, masks etc)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223837" y="890587"/>
            <a:ext cx="5180013" cy="563562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3807"/>
          <p:cNvSpPr>
            <a:spLocks noChangeArrowheads="1"/>
          </p:cNvSpPr>
          <p:nvPr/>
        </p:nvSpPr>
        <p:spPr bwMode="auto">
          <a:xfrm>
            <a:off x="1304925" y="1019174"/>
            <a:ext cx="3619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Century Schoolbook" pitchFamily="18" charset="0"/>
              </a:rPr>
              <a:t>Periphery  Data Bus:  44bit @  40MHz</a:t>
            </a:r>
            <a:endParaRPr lang="en-US" sz="1400">
              <a:latin typeface="Century Schoolbook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1566862" y="969962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2046287" y="966787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2546350" y="963612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025775" y="960437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490912" y="966787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3970337" y="963612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4471987" y="979487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951412" y="976312"/>
            <a:ext cx="107950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408612" y="1049337"/>
            <a:ext cx="3384550" cy="720725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 Box 57"/>
          <p:cNvSpPr txBox="1">
            <a:spLocks noChangeArrowheads="1"/>
          </p:cNvSpPr>
          <p:nvPr/>
        </p:nvSpPr>
        <p:spPr bwMode="auto">
          <a:xfrm rot="16200000" flipH="1">
            <a:off x="7924800" y="3354387"/>
            <a:ext cx="792162" cy="3603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8b/10b</a:t>
            </a:r>
          </a:p>
          <a:p>
            <a:pPr algn="ctr" eaLnBrk="0" hangingPunct="0"/>
            <a:r>
              <a:rPr lang="en-US" sz="1000" b="1">
                <a:latin typeface="Century Schoolbook" pitchFamily="18" charset="0"/>
              </a:rPr>
              <a:t>Encoder</a:t>
            </a:r>
          </a:p>
        </p:txBody>
      </p:sp>
      <p:sp>
        <p:nvSpPr>
          <p:cNvPr id="30" name="Text Box 57"/>
          <p:cNvSpPr txBox="1">
            <a:spLocks noChangeArrowheads="1"/>
          </p:cNvSpPr>
          <p:nvPr/>
        </p:nvSpPr>
        <p:spPr bwMode="auto">
          <a:xfrm rot="16200000" flipH="1">
            <a:off x="7924799" y="2273300"/>
            <a:ext cx="792163" cy="3603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FIFO</a:t>
            </a:r>
          </a:p>
        </p:txBody>
      </p:sp>
      <p:sp>
        <p:nvSpPr>
          <p:cNvPr id="31" name="Text Box 57"/>
          <p:cNvSpPr txBox="1">
            <a:spLocks noChangeArrowheads="1"/>
          </p:cNvSpPr>
          <p:nvPr/>
        </p:nvSpPr>
        <p:spPr bwMode="auto">
          <a:xfrm rot="16200000" flipH="1">
            <a:off x="7924800" y="4433887"/>
            <a:ext cx="792162" cy="36036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Serializer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8178006" y="1913731"/>
            <a:ext cx="287337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8183562" y="2990850"/>
            <a:ext cx="288925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8184356" y="4067968"/>
            <a:ext cx="287338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432"/>
          <p:cNvSpPr txBox="1">
            <a:spLocks noChangeArrowheads="1"/>
          </p:cNvSpPr>
          <p:nvPr/>
        </p:nvSpPr>
        <p:spPr bwMode="auto">
          <a:xfrm>
            <a:off x="8424862" y="1822449"/>
            <a:ext cx="431800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44bit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36" name="Text Box 432"/>
          <p:cNvSpPr txBox="1">
            <a:spLocks noChangeArrowheads="1"/>
          </p:cNvSpPr>
          <p:nvPr/>
        </p:nvSpPr>
        <p:spPr bwMode="auto">
          <a:xfrm>
            <a:off x="8432800" y="2954337"/>
            <a:ext cx="433387" cy="14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8bit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37" name="Text Box 432"/>
          <p:cNvSpPr txBox="1">
            <a:spLocks noChangeArrowheads="1"/>
          </p:cNvSpPr>
          <p:nvPr/>
        </p:nvSpPr>
        <p:spPr bwMode="auto">
          <a:xfrm>
            <a:off x="8428037" y="4037012"/>
            <a:ext cx="431800" cy="14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10bit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rot="16200000" flipH="1">
            <a:off x="8145462" y="5178425"/>
            <a:ext cx="358775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432"/>
          <p:cNvSpPr txBox="1">
            <a:spLocks noChangeArrowheads="1"/>
          </p:cNvSpPr>
          <p:nvPr/>
        </p:nvSpPr>
        <p:spPr bwMode="auto">
          <a:xfrm rot="16200000">
            <a:off x="8323262" y="5019675"/>
            <a:ext cx="5730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Data</a:t>
            </a:r>
          </a:p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1bit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40" name="Text Box 57"/>
          <p:cNvSpPr txBox="1">
            <a:spLocks noChangeArrowheads="1"/>
          </p:cNvSpPr>
          <p:nvPr/>
        </p:nvSpPr>
        <p:spPr bwMode="auto">
          <a:xfrm>
            <a:off x="6200775" y="1084262"/>
            <a:ext cx="2370137" cy="6477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400" b="1">
                <a:latin typeface="Century Schoolbook" pitchFamily="18" charset="0"/>
              </a:rPr>
              <a:t>Round-robin Distributor</a:t>
            </a:r>
          </a:p>
          <a:p>
            <a:pPr algn="ctr" eaLnBrk="0" hangingPunct="0"/>
            <a:endParaRPr lang="en-US" sz="1400" b="1">
              <a:latin typeface="Century Schoolbook" pitchFamily="18" charset="0"/>
            </a:endParaRPr>
          </a:p>
        </p:txBody>
      </p:sp>
      <p:sp>
        <p:nvSpPr>
          <p:cNvPr id="41" name="Text Box 432"/>
          <p:cNvSpPr txBox="1">
            <a:spLocks noChangeArrowheads="1"/>
          </p:cNvSpPr>
          <p:nvPr/>
        </p:nvSpPr>
        <p:spPr bwMode="auto">
          <a:xfrm>
            <a:off x="7497762" y="1554162"/>
            <a:ext cx="1008063" cy="14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DataOut [0:7]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42" name="Text Box 432"/>
          <p:cNvSpPr txBox="1">
            <a:spLocks noChangeArrowheads="1"/>
          </p:cNvSpPr>
          <p:nvPr/>
        </p:nvSpPr>
        <p:spPr bwMode="auto">
          <a:xfrm>
            <a:off x="5434012" y="1084262"/>
            <a:ext cx="57626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DataIn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43" name="Text Box 432"/>
          <p:cNvSpPr txBox="1">
            <a:spLocks noChangeArrowheads="1"/>
          </p:cNvSpPr>
          <p:nvPr/>
        </p:nvSpPr>
        <p:spPr bwMode="auto">
          <a:xfrm>
            <a:off x="6921500" y="4497387"/>
            <a:ext cx="10795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ReadoutCLK </a:t>
            </a:r>
          </a:p>
        </p:txBody>
      </p:sp>
      <p:sp>
        <p:nvSpPr>
          <p:cNvPr id="44" name="Text Box 57"/>
          <p:cNvSpPr txBox="1">
            <a:spLocks noChangeArrowheads="1"/>
          </p:cNvSpPr>
          <p:nvPr/>
        </p:nvSpPr>
        <p:spPr bwMode="auto">
          <a:xfrm rot="16200000" flipH="1">
            <a:off x="5673725" y="2527299"/>
            <a:ext cx="1152525" cy="3587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MUX</a:t>
            </a:r>
          </a:p>
        </p:txBody>
      </p:sp>
      <p:sp>
        <p:nvSpPr>
          <p:cNvPr id="45" name="Text Box 432"/>
          <p:cNvSpPr txBox="1">
            <a:spLocks noChangeArrowheads="1"/>
          </p:cNvSpPr>
          <p:nvPr/>
        </p:nvSpPr>
        <p:spPr bwMode="auto">
          <a:xfrm>
            <a:off x="5408612" y="3009899"/>
            <a:ext cx="57626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>
                <a:solidFill>
                  <a:schemeClr val="tx2"/>
                </a:solidFill>
                <a:latin typeface="Century Schoolbook" pitchFamily="18" charset="0"/>
              </a:rPr>
              <a:t>640MHz</a:t>
            </a:r>
            <a:endParaRPr lang="en-US" sz="1200" b="1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46" name="Text Box 432"/>
          <p:cNvSpPr txBox="1">
            <a:spLocks noChangeArrowheads="1"/>
          </p:cNvSpPr>
          <p:nvPr/>
        </p:nvSpPr>
        <p:spPr bwMode="auto">
          <a:xfrm>
            <a:off x="5399087" y="2803524"/>
            <a:ext cx="57626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>
                <a:solidFill>
                  <a:schemeClr val="tx2"/>
                </a:solidFill>
                <a:latin typeface="Century Schoolbook" pitchFamily="18" charset="0"/>
              </a:rPr>
              <a:t>320MHz</a:t>
            </a:r>
            <a:endParaRPr lang="en-US" sz="1200" b="1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47" name="Text Box 432"/>
          <p:cNvSpPr txBox="1">
            <a:spLocks noChangeArrowheads="1"/>
          </p:cNvSpPr>
          <p:nvPr/>
        </p:nvSpPr>
        <p:spPr bwMode="auto">
          <a:xfrm>
            <a:off x="5384800" y="2571749"/>
            <a:ext cx="5762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>
                <a:solidFill>
                  <a:schemeClr val="tx2"/>
                </a:solidFill>
                <a:latin typeface="Century Schoolbook" pitchFamily="18" charset="0"/>
              </a:rPr>
              <a:t>160MHz</a:t>
            </a:r>
            <a:endParaRPr lang="en-US" sz="1200" b="1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6416675" y="2686049"/>
            <a:ext cx="1654175" cy="2017713"/>
          </a:xfrm>
          <a:custGeom>
            <a:avLst/>
            <a:gdLst>
              <a:gd name="connsiteX0" fmla="*/ 0 w 2384982"/>
              <a:gd name="connsiteY0" fmla="*/ 0 h 2017336"/>
              <a:gd name="connsiteX1" fmla="*/ 348792 w 2384982"/>
              <a:gd name="connsiteY1" fmla="*/ 0 h 2017336"/>
              <a:gd name="connsiteX2" fmla="*/ 348792 w 2384982"/>
              <a:gd name="connsiteY2" fmla="*/ 2017336 h 2017336"/>
              <a:gd name="connsiteX3" fmla="*/ 2384982 w 2384982"/>
              <a:gd name="connsiteY3" fmla="*/ 2017336 h 2017336"/>
              <a:gd name="connsiteX4" fmla="*/ 2384982 w 2384982"/>
              <a:gd name="connsiteY4" fmla="*/ 2017336 h 2017336"/>
              <a:gd name="connsiteX5" fmla="*/ 2384982 w 2384982"/>
              <a:gd name="connsiteY5" fmla="*/ 2017336 h 201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4982" h="2017336">
                <a:moveTo>
                  <a:pt x="0" y="0"/>
                </a:moveTo>
                <a:lnTo>
                  <a:pt x="348792" y="0"/>
                </a:lnTo>
                <a:lnTo>
                  <a:pt x="348792" y="2017336"/>
                </a:lnTo>
                <a:lnTo>
                  <a:pt x="2384982" y="2017336"/>
                </a:lnTo>
                <a:lnTo>
                  <a:pt x="2384982" y="2017336"/>
                </a:lnTo>
                <a:lnTo>
                  <a:pt x="2384982" y="2017336"/>
                </a:lnTo>
              </a:path>
            </a:pathLst>
          </a:cu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Text Box 432"/>
          <p:cNvSpPr txBox="1">
            <a:spLocks noChangeArrowheads="1"/>
          </p:cNvSpPr>
          <p:nvPr/>
        </p:nvSpPr>
        <p:spPr bwMode="auto">
          <a:xfrm rot="16200000">
            <a:off x="4224338" y="4652961"/>
            <a:ext cx="798512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SyncCLK </a:t>
            </a:r>
          </a:p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(40MHz</a:t>
            </a:r>
            <a:r>
              <a:rPr lang="en-US" sz="1000">
                <a:solidFill>
                  <a:srgbClr val="000000"/>
                </a:solidFill>
                <a:latin typeface="Century Schoolbook" pitchFamily="18" charset="0"/>
              </a:rPr>
              <a:t>)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rot="5400000" flipH="1" flipV="1">
            <a:off x="4154488" y="4679949"/>
            <a:ext cx="1357312" cy="158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57"/>
          <p:cNvSpPr txBox="1">
            <a:spLocks noChangeArrowheads="1"/>
          </p:cNvSpPr>
          <p:nvPr/>
        </p:nvSpPr>
        <p:spPr bwMode="auto">
          <a:xfrm>
            <a:off x="7199312" y="3219449"/>
            <a:ext cx="360363" cy="6381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216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:10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6661150" y="3551237"/>
            <a:ext cx="522287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561262" y="3551237"/>
            <a:ext cx="504825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52400" y="841374"/>
            <a:ext cx="8766175" cy="4537075"/>
          </a:xfrm>
          <a:prstGeom prst="rect">
            <a:avLst/>
          </a:prstGeom>
          <a:solidFill>
            <a:schemeClr val="tx2">
              <a:alpha val="12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 rot="16200000" flipH="1">
            <a:off x="5676106" y="4244180"/>
            <a:ext cx="1152525" cy="36036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lIns="36000" tIns="108000" rIns="36000" bIns="0"/>
          <a:lstStyle/>
          <a:p>
            <a:pPr algn="ctr" eaLnBrk="0" hangingPunct="0"/>
            <a:r>
              <a:rPr lang="en-US" sz="1000" b="1">
                <a:latin typeface="Century Schoolbook" pitchFamily="18" charset="0"/>
              </a:rPr>
              <a:t>½  Clock delay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rot="16200000" flipH="1">
            <a:off x="6093618" y="5171281"/>
            <a:ext cx="360363" cy="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432"/>
          <p:cNvSpPr txBox="1">
            <a:spLocks noChangeArrowheads="1"/>
          </p:cNvSpPr>
          <p:nvPr/>
        </p:nvSpPr>
        <p:spPr bwMode="auto">
          <a:xfrm rot="16200000">
            <a:off x="5756275" y="5006974"/>
            <a:ext cx="5730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Clock</a:t>
            </a:r>
          </a:p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1bit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6240462" y="3554412"/>
            <a:ext cx="465138" cy="282575"/>
          </a:xfrm>
          <a:custGeom>
            <a:avLst/>
            <a:gdLst>
              <a:gd name="connsiteX0" fmla="*/ 386499 w 386499"/>
              <a:gd name="connsiteY0" fmla="*/ 0 h 282804"/>
              <a:gd name="connsiteX1" fmla="*/ 0 w 386499"/>
              <a:gd name="connsiteY1" fmla="*/ 0 h 282804"/>
              <a:gd name="connsiteX2" fmla="*/ 0 w 386499"/>
              <a:gd name="connsiteY2" fmla="*/ 282804 h 28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499" h="282804">
                <a:moveTo>
                  <a:pt x="386499" y="0"/>
                </a:moveTo>
                <a:lnTo>
                  <a:pt x="0" y="0"/>
                </a:lnTo>
                <a:lnTo>
                  <a:pt x="0" y="282804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>
          <a:xfrm rot="5400000" flipH="1" flipV="1">
            <a:off x="-314326" y="4538662"/>
            <a:ext cx="1655763" cy="158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547687" y="4538662"/>
            <a:ext cx="1655763" cy="1587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432"/>
          <p:cNvSpPr txBox="1">
            <a:spLocks noChangeArrowheads="1"/>
          </p:cNvSpPr>
          <p:nvPr/>
        </p:nvSpPr>
        <p:spPr bwMode="auto">
          <a:xfrm rot="16200000">
            <a:off x="-234157" y="4480718"/>
            <a:ext cx="13684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Data_serial_ link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62" name="Text Box 432"/>
          <p:cNvSpPr txBox="1">
            <a:spLocks noChangeArrowheads="1"/>
          </p:cNvSpPr>
          <p:nvPr/>
        </p:nvSpPr>
        <p:spPr bwMode="auto">
          <a:xfrm rot="16200000">
            <a:off x="728662" y="4433887"/>
            <a:ext cx="11525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Clock_serial_link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63" name="Text Box 57"/>
          <p:cNvSpPr txBox="1">
            <a:spLocks noChangeArrowheads="1"/>
          </p:cNvSpPr>
          <p:nvPr/>
        </p:nvSpPr>
        <p:spPr bwMode="auto">
          <a:xfrm>
            <a:off x="2638425" y="2158999"/>
            <a:ext cx="782637" cy="5762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36000" tIns="0" rIns="36000" bIns="0"/>
          <a:lstStyle/>
          <a:p>
            <a:pPr algn="ctr" eaLnBrk="0" hangingPunct="0"/>
            <a:r>
              <a:rPr lang="en-US" sz="1400" b="1">
                <a:latin typeface="Century Schoolbook" pitchFamily="18" charset="0"/>
              </a:rPr>
              <a:t>Control </a:t>
            </a:r>
          </a:p>
          <a:p>
            <a:pPr algn="ctr" eaLnBrk="0" hangingPunct="0"/>
            <a:r>
              <a:rPr lang="en-US" sz="1400" b="1">
                <a:latin typeface="Century Schoolbook" pitchFamily="18" charset="0"/>
              </a:rPr>
              <a:t>Logic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457450" y="2127249"/>
            <a:ext cx="1150937" cy="1579563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rot="5400000" flipH="1" flipV="1">
            <a:off x="2493963" y="1949449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5400000" flipH="1" flipV="1">
            <a:off x="1771649" y="4541837"/>
            <a:ext cx="1655763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432"/>
          <p:cNvSpPr txBox="1">
            <a:spLocks noChangeArrowheads="1"/>
          </p:cNvSpPr>
          <p:nvPr/>
        </p:nvSpPr>
        <p:spPr bwMode="auto">
          <a:xfrm rot="16200000">
            <a:off x="2204244" y="4687093"/>
            <a:ext cx="576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Shutter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rot="5400000" flipH="1" flipV="1">
            <a:off x="2217737" y="4541837"/>
            <a:ext cx="1655763" cy="1587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Box 432"/>
          <p:cNvSpPr txBox="1">
            <a:spLocks noChangeArrowheads="1"/>
          </p:cNvSpPr>
          <p:nvPr/>
        </p:nvSpPr>
        <p:spPr bwMode="auto">
          <a:xfrm rot="16200000">
            <a:off x="2713831" y="4687093"/>
            <a:ext cx="576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Reset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rot="16200000" flipH="1">
            <a:off x="2650331" y="4541043"/>
            <a:ext cx="1657350" cy="1588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432"/>
          <p:cNvSpPr txBox="1">
            <a:spLocks noChangeArrowheads="1"/>
          </p:cNvSpPr>
          <p:nvPr/>
        </p:nvSpPr>
        <p:spPr bwMode="auto">
          <a:xfrm rot="16200000">
            <a:off x="3140869" y="4687093"/>
            <a:ext cx="576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Busy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3294062" y="1777999"/>
            <a:ext cx="2492375" cy="336550"/>
          </a:xfrm>
          <a:custGeom>
            <a:avLst/>
            <a:gdLst>
              <a:gd name="connsiteX0" fmla="*/ 2492943 w 2492943"/>
              <a:gd name="connsiteY0" fmla="*/ 0 h 336884"/>
              <a:gd name="connsiteX1" fmla="*/ 2492943 w 2492943"/>
              <a:gd name="connsiteY1" fmla="*/ 211756 h 336884"/>
              <a:gd name="connsiteX2" fmla="*/ 0 w 2492943"/>
              <a:gd name="connsiteY2" fmla="*/ 211756 h 336884"/>
              <a:gd name="connsiteX3" fmla="*/ 0 w 2492943"/>
              <a:gd name="connsiteY3" fmla="*/ 336884 h 33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2943" h="336884">
                <a:moveTo>
                  <a:pt x="2492943" y="0"/>
                </a:moveTo>
                <a:lnTo>
                  <a:pt x="2492943" y="211756"/>
                </a:lnTo>
                <a:lnTo>
                  <a:pt x="0" y="211756"/>
                </a:lnTo>
                <a:lnTo>
                  <a:pt x="0" y="336884"/>
                </a:lnTo>
              </a:path>
            </a:pathLst>
          </a:cu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Text Box 432"/>
          <p:cNvSpPr txBox="1">
            <a:spLocks noChangeArrowheads="1"/>
          </p:cNvSpPr>
          <p:nvPr/>
        </p:nvSpPr>
        <p:spPr bwMode="auto">
          <a:xfrm>
            <a:off x="3608387" y="1841499"/>
            <a:ext cx="14414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>
                <a:solidFill>
                  <a:schemeClr val="tx2"/>
                </a:solidFill>
                <a:latin typeface="Century Schoolbook" pitchFamily="18" charset="0"/>
              </a:rPr>
              <a:t>Link is almost full</a:t>
            </a:r>
            <a:endParaRPr lang="en-US" sz="1200" b="1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5265737" y="3195637"/>
            <a:ext cx="796925" cy="158750"/>
          </a:xfrm>
          <a:custGeom>
            <a:avLst/>
            <a:gdLst>
              <a:gd name="connsiteX0" fmla="*/ 0 w 857839"/>
              <a:gd name="connsiteY0" fmla="*/ 150828 h 150828"/>
              <a:gd name="connsiteX1" fmla="*/ 0 w 857839"/>
              <a:gd name="connsiteY1" fmla="*/ 0 h 150828"/>
              <a:gd name="connsiteX2" fmla="*/ 857839 w 857839"/>
              <a:gd name="connsiteY2" fmla="*/ 0 h 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839" h="150828">
                <a:moveTo>
                  <a:pt x="0" y="150828"/>
                </a:moveTo>
                <a:lnTo>
                  <a:pt x="0" y="0"/>
                </a:lnTo>
                <a:lnTo>
                  <a:pt x="857839" y="0"/>
                </a:lnTo>
              </a:path>
            </a:pathLst>
          </a:cu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5049837" y="2974974"/>
            <a:ext cx="1008063" cy="366713"/>
          </a:xfrm>
          <a:custGeom>
            <a:avLst/>
            <a:gdLst>
              <a:gd name="connsiteX0" fmla="*/ 0 w 857839"/>
              <a:gd name="connsiteY0" fmla="*/ 150828 h 150828"/>
              <a:gd name="connsiteX1" fmla="*/ 0 w 857839"/>
              <a:gd name="connsiteY1" fmla="*/ 0 h 150828"/>
              <a:gd name="connsiteX2" fmla="*/ 857839 w 857839"/>
              <a:gd name="connsiteY2" fmla="*/ 0 h 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839" h="150828">
                <a:moveTo>
                  <a:pt x="0" y="150828"/>
                </a:moveTo>
                <a:lnTo>
                  <a:pt x="0" y="0"/>
                </a:lnTo>
                <a:lnTo>
                  <a:pt x="857839" y="0"/>
                </a:lnTo>
              </a:path>
            </a:pathLst>
          </a:cu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4832350" y="2759074"/>
            <a:ext cx="1219200" cy="582613"/>
          </a:xfrm>
          <a:custGeom>
            <a:avLst/>
            <a:gdLst>
              <a:gd name="connsiteX0" fmla="*/ 0 w 857839"/>
              <a:gd name="connsiteY0" fmla="*/ 150828 h 150828"/>
              <a:gd name="connsiteX1" fmla="*/ 0 w 857839"/>
              <a:gd name="connsiteY1" fmla="*/ 0 h 150828"/>
              <a:gd name="connsiteX2" fmla="*/ 857839 w 857839"/>
              <a:gd name="connsiteY2" fmla="*/ 0 h 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839" h="150828">
                <a:moveTo>
                  <a:pt x="0" y="150828"/>
                </a:moveTo>
                <a:lnTo>
                  <a:pt x="0" y="0"/>
                </a:lnTo>
                <a:lnTo>
                  <a:pt x="857839" y="0"/>
                </a:lnTo>
              </a:path>
            </a:pathLst>
          </a:custGeom>
          <a:ln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3968750" y="2417762"/>
            <a:ext cx="2089150" cy="2959100"/>
          </a:xfrm>
          <a:custGeom>
            <a:avLst/>
            <a:gdLst>
              <a:gd name="connsiteX0" fmla="*/ 0 w 857839"/>
              <a:gd name="connsiteY0" fmla="*/ 150828 h 150828"/>
              <a:gd name="connsiteX1" fmla="*/ 0 w 857839"/>
              <a:gd name="connsiteY1" fmla="*/ 0 h 150828"/>
              <a:gd name="connsiteX2" fmla="*/ 857839 w 857839"/>
              <a:gd name="connsiteY2" fmla="*/ 0 h 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839" h="150828">
                <a:moveTo>
                  <a:pt x="0" y="150828"/>
                </a:moveTo>
                <a:lnTo>
                  <a:pt x="0" y="0"/>
                </a:lnTo>
                <a:lnTo>
                  <a:pt x="857839" y="0"/>
                </a:lnTo>
              </a:path>
            </a:pathLst>
          </a:cu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Text Box 432"/>
          <p:cNvSpPr txBox="1">
            <a:spLocks noChangeArrowheads="1"/>
          </p:cNvSpPr>
          <p:nvPr/>
        </p:nvSpPr>
        <p:spPr bwMode="auto">
          <a:xfrm rot="16200000">
            <a:off x="3226594" y="4595018"/>
            <a:ext cx="12303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 b="1" i="1">
                <a:solidFill>
                  <a:schemeClr val="tx2"/>
                </a:solidFill>
                <a:latin typeface="Century Schoolbook" pitchFamily="18" charset="0"/>
              </a:rPr>
              <a:t>Ext. Readout clock</a:t>
            </a:r>
            <a:endParaRPr lang="en-US" sz="120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0" y="65194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V.Gromov</a:t>
            </a:r>
            <a:r>
              <a:rPr lang="en-US" sz="1600" dirty="0" smtClean="0">
                <a:solidFill>
                  <a:srgbClr val="008000"/>
                </a:solidFill>
              </a:rPr>
              <a:t> (</a:t>
            </a:r>
            <a:r>
              <a:rPr lang="en-US" sz="1600" dirty="0" err="1" smtClean="0">
                <a:solidFill>
                  <a:srgbClr val="008000"/>
                </a:solidFill>
              </a:rPr>
              <a:t>Nikhef</a:t>
            </a:r>
            <a:r>
              <a:rPr lang="en-US" sz="1600" dirty="0" smtClean="0">
                <a:solidFill>
                  <a:srgbClr val="008000"/>
                </a:solidFill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457200" y="1143000"/>
            <a:ext cx="5181600" cy="49831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Timepix3 will be the next chip in the </a:t>
            </a:r>
            <a:r>
              <a:rPr lang="en-US" sz="2400" dirty="0" err="1" smtClean="0"/>
              <a:t>Medipix</a:t>
            </a:r>
            <a:r>
              <a:rPr lang="en-US" sz="2400" dirty="0" smtClean="0"/>
              <a:t> family </a:t>
            </a:r>
          </a:p>
          <a:p>
            <a:pPr lvl="1"/>
            <a:r>
              <a:rPr lang="en-US" sz="2000" dirty="0" smtClean="0"/>
              <a:t>TOT and TOA simultaneously</a:t>
            </a:r>
          </a:p>
          <a:p>
            <a:pPr lvl="1"/>
            <a:r>
              <a:rPr lang="en-US" sz="2000" dirty="0" smtClean="0"/>
              <a:t>Sparse and data driven readout</a:t>
            </a:r>
          </a:p>
          <a:p>
            <a:pPr lvl="1"/>
            <a:r>
              <a:rPr lang="en-US" sz="2000" dirty="0" smtClean="0"/>
              <a:t>Arrival time resolution ~1.6ns</a:t>
            </a:r>
          </a:p>
          <a:p>
            <a:pPr lvl="1"/>
            <a:r>
              <a:rPr lang="en-US" sz="2000" dirty="0" smtClean="0"/>
              <a:t>Hit rate up to </a:t>
            </a:r>
            <a:r>
              <a:rPr lang="en-US" sz="2000" dirty="0" smtClean="0">
                <a:ea typeface="Times New Roman"/>
                <a:cs typeface="Times New Roman"/>
              </a:rPr>
              <a:t>20</a:t>
            </a:r>
            <a:r>
              <a:rPr lang="en-US" sz="2000" dirty="0" smtClean="0"/>
              <a:t>x 10</a:t>
            </a:r>
            <a:r>
              <a:rPr lang="en-US" sz="2000" baseline="30000" dirty="0" smtClean="0"/>
              <a:t>6</a:t>
            </a:r>
            <a:r>
              <a:rPr lang="en-US" sz="2000" dirty="0" smtClean="0">
                <a:cs typeface="Times New Roman"/>
              </a:rPr>
              <a:t> </a:t>
            </a:r>
            <a:r>
              <a:rPr lang="en-US" sz="2000" dirty="0" smtClean="0">
                <a:latin typeface="Calibri" pitchFamily="34" charset="0"/>
              </a:rPr>
              <a:t>particles/cm</a:t>
            </a:r>
            <a:r>
              <a:rPr lang="en-US" sz="2000" baseline="30000" dirty="0" smtClean="0">
                <a:latin typeface="Calibri" pitchFamily="34" charset="0"/>
              </a:rPr>
              <a:t>2</a:t>
            </a:r>
            <a:r>
              <a:rPr lang="en-US" sz="2000" dirty="0" smtClean="0">
                <a:latin typeface="Calibri" pitchFamily="34" charset="0"/>
              </a:rPr>
              <a:t>/s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Timepix3 design </a:t>
            </a:r>
            <a:r>
              <a:rPr lang="en-US" sz="2400" dirty="0" smtClean="0"/>
              <a:t>schedule </a:t>
            </a:r>
            <a:r>
              <a:rPr lang="en-US" sz="2400" dirty="0" smtClean="0"/>
              <a:t>is suffering from lack of manpower due to other commitments (Medipix3 and FEI4)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Submission of the Timepix3 chip is expected by beginning of 2012   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76200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Content Placeholder 4" descr="layout.gif"/>
          <p:cNvPicPr>
            <a:picLocks noChangeAspect="1"/>
          </p:cNvPicPr>
          <p:nvPr/>
        </p:nvPicPr>
        <p:blipFill>
          <a:blip r:embed="rId2" cstate="print"/>
          <a:srcRect l="338" t="26507" r="338" b="26507"/>
          <a:stretch>
            <a:fillRect/>
          </a:stretch>
        </p:blipFill>
        <p:spPr>
          <a:xfrm rot="5400000">
            <a:off x="4664075" y="2820988"/>
            <a:ext cx="5345112" cy="18716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36800" y="105727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36800" y="240982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36800" y="376492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36800" y="511747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86800" y="105727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986800" y="240982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986800" y="376492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86800" y="5117475"/>
            <a:ext cx="1350000" cy="135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6291921" y="3766483"/>
            <a:ext cx="5410199" cy="108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8559544" y="3477080"/>
            <a:ext cx="8611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220 µm</a:t>
            </a:r>
            <a:endParaRPr lang="en-US" sz="1400" b="1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5943600" y="838200"/>
            <a:ext cx="2748851" cy="13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858000" y="685800"/>
            <a:ext cx="9497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110 µm</a:t>
            </a:r>
            <a:endParaRPr lang="en-US" sz="1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high density and low power Standard Cell Library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0772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 Collaborations → 21 collaborating institutes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85876" y="1000108"/>
            <a:ext cx="3500438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latin typeface="Geneva" pitchFamily="34" charset="0"/>
              </a:rPr>
              <a:t>Medipix2</a:t>
            </a:r>
          </a:p>
          <a:p>
            <a:pPr>
              <a:defRPr/>
            </a:pPr>
            <a:endParaRPr lang="en-US" sz="1600" b="1" dirty="0">
              <a:latin typeface="Geneva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Geneva" pitchFamily="34" charset="0"/>
              </a:rPr>
              <a:t>    </a:t>
            </a:r>
            <a:r>
              <a:rPr lang="en-US" sz="1600" dirty="0">
                <a:latin typeface="+mn-lt"/>
              </a:rPr>
              <a:t>INFN Cagliari	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CEA-LIST Saclay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CERN </a:t>
            </a:r>
            <a:r>
              <a:rPr lang="en-US" sz="1600" dirty="0" smtClean="0">
                <a:latin typeface="+mn-lt"/>
              </a:rPr>
              <a:t>Geneva</a:t>
            </a:r>
            <a:r>
              <a:rPr lang="en-US" sz="1600" dirty="0">
                <a:latin typeface="+mn-lt"/>
              </a:rPr>
              <a:t>	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University of Erlangen	 </a:t>
            </a:r>
            <a:endParaRPr lang="en-US" sz="1600" dirty="0" smtClean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</a:rPr>
              <a:t>     University of Freiburg </a:t>
            </a:r>
            <a:endParaRPr lang="en-US" sz="16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ESRF Grenoble  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University of </a:t>
            </a:r>
            <a:r>
              <a:rPr lang="en-US" sz="1600" dirty="0" smtClean="0">
                <a:latin typeface="+mn-lt"/>
              </a:rPr>
              <a:t>Glasgow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</a:rPr>
              <a:t>     University of Houston</a:t>
            </a:r>
            <a:r>
              <a:rPr lang="en-US" sz="1600" dirty="0">
                <a:latin typeface="+mn-lt"/>
              </a:rPr>
              <a:t>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IFAE Barcelona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Mid Sweden University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MRC-LMB Cambridge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INFN Napoli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NIKHEF Amsterdam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INFN Pisa	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FZU CAS Prague 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IEAP CTU Prague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    SSL Berkeley  </a:t>
            </a:r>
          </a:p>
        </p:txBody>
      </p:sp>
      <p:sp>
        <p:nvSpPr>
          <p:cNvPr id="5" name="Rectangle 4"/>
          <p:cNvSpPr/>
          <p:nvPr/>
        </p:nvSpPr>
        <p:spPr>
          <a:xfrm>
            <a:off x="5429250" y="1000108"/>
            <a:ext cx="3643313" cy="54168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sz="1600" b="1" dirty="0"/>
              <a:t>Medipix3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1600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</a:rPr>
              <a:t>ALMOF Amsterdam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</a:rPr>
              <a:t>University of Bogota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</a:rPr>
              <a:t>University </a:t>
            </a:r>
            <a:r>
              <a:rPr lang="en-US" sz="1600" dirty="0">
                <a:latin typeface="+mn-lt"/>
              </a:rPr>
              <a:t>of Canterbury NZ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CEA-LIST </a:t>
            </a:r>
            <a:r>
              <a:rPr lang="en-US" sz="1600" dirty="0" err="1">
                <a:latin typeface="+mn-lt"/>
              </a:rPr>
              <a:t>Saclay</a:t>
            </a:r>
            <a:r>
              <a:rPr lang="en-US" sz="1600" dirty="0">
                <a:latin typeface="+mn-lt"/>
              </a:rPr>
              <a:t>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CERN Geneva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DESY Hamburg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Diamond Light Source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University of Erlangen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ESRF Grenoble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University of Freiburg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University of Glasgow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ITER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University of Karlsruhe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Leiden University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Mid Sweden University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NIKHEF Amsterdam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IEAP CTU Prague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SSL Berkeley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VTT Microsystems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943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http://www.cern.ch/medipix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An high density low power 130 nm digital library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The design of the Timepix3 goes in parallel with the Medipix3.2 design</a:t>
            </a:r>
          </a:p>
          <a:p>
            <a:endParaRPr lang="en-US" sz="2400" dirty="0" smtClean="0"/>
          </a:p>
          <a:p>
            <a:r>
              <a:rPr lang="en-US" sz="2400" dirty="0" smtClean="0"/>
              <a:t>The Medipix3.2 redesign requires significant changes in the digital part of the pixel (designed as a full custom layout)</a:t>
            </a:r>
          </a:p>
          <a:p>
            <a:endParaRPr lang="en-US" sz="2400" dirty="0" smtClean="0"/>
          </a:p>
          <a:p>
            <a:r>
              <a:rPr lang="en-US" sz="2400" dirty="0" smtClean="0"/>
              <a:t>Can we use CERN default standard cell 130nm library at the pixel level? 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Too big: </a:t>
            </a:r>
            <a:r>
              <a:rPr lang="en-US" sz="2000" dirty="0" smtClean="0"/>
              <a:t>@CERN the default library has </a:t>
            </a:r>
            <a:r>
              <a:rPr lang="en-US" sz="2000" dirty="0" smtClean="0">
                <a:solidFill>
                  <a:srgbClr val="FF0000"/>
                </a:solidFill>
              </a:rPr>
              <a:t>large cells</a:t>
            </a:r>
            <a:r>
              <a:rPr lang="en-US" sz="2000" dirty="0" smtClean="0"/>
              <a:t> since is targeted for ~800MHz  !!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Too much leakage power: </a:t>
            </a:r>
            <a:r>
              <a:rPr lang="en-US" sz="2000" dirty="0" smtClean="0"/>
              <a:t>@CERN the default library is </a:t>
            </a:r>
            <a:r>
              <a:rPr lang="en-US" sz="2000" dirty="0" smtClean="0">
                <a:solidFill>
                  <a:srgbClr val="FF0000"/>
                </a:solidFill>
              </a:rPr>
              <a:t>not low-power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A custom made high density library (SC_130nm_XL) design has been done with the initial idea of using it in Medipix3.2 pixel but with a huge potential impact in later developments (Timepix3, </a:t>
            </a:r>
            <a:r>
              <a:rPr lang="en-US" sz="2400" dirty="0" err="1" smtClean="0"/>
              <a:t>Velopix</a:t>
            </a:r>
            <a:r>
              <a:rPr lang="en-US" sz="2400" dirty="0" smtClean="0"/>
              <a:t>…)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</a:p>
          <a:p>
            <a:r>
              <a:rPr lang="en-US" sz="2400" dirty="0" smtClean="0"/>
              <a:t>Main actions:</a:t>
            </a:r>
          </a:p>
          <a:p>
            <a:pPr lvl="1"/>
            <a:r>
              <a:rPr lang="en-US" sz="2000" dirty="0" smtClean="0"/>
              <a:t>Reduce cells height → We don’t need big buffers (speed)</a:t>
            </a:r>
          </a:p>
          <a:p>
            <a:pPr lvl="1"/>
            <a:r>
              <a:rPr lang="en-US" sz="2000" dirty="0" smtClean="0"/>
              <a:t>Keep all transistor small or minimum size (W/L=0.28/0.12)</a:t>
            </a:r>
          </a:p>
          <a:p>
            <a:pPr lvl="1"/>
            <a:r>
              <a:rPr lang="en-US" sz="2000" dirty="0" smtClean="0"/>
              <a:t>ADD NV and PV layers </a:t>
            </a:r>
            <a:r>
              <a:rPr lang="en-US" sz="2000" dirty="0" smtClean="0">
                <a:latin typeface="Calibri"/>
              </a:rPr>
              <a:t>→ Low power transistors (no area penalty)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Medipix3 pixel counter (24 bits) + control logic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65237"/>
            <a:ext cx="3200400" cy="49831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Synthesized using the CERN IBM 130nm Standard Cell Library (CMOS8RF)</a:t>
            </a:r>
          </a:p>
          <a:p>
            <a:endParaRPr lang="en-US" sz="1600" dirty="0" smtClean="0"/>
          </a:p>
          <a:p>
            <a:r>
              <a:rPr lang="en-US" sz="1600" dirty="0" smtClean="0"/>
              <a:t>Area is too big (52 x 33.6) → ~60% pixel area</a:t>
            </a:r>
          </a:p>
          <a:p>
            <a:endParaRPr lang="en-US" sz="1600" dirty="0" smtClean="0"/>
          </a:p>
          <a:p>
            <a:r>
              <a:rPr lang="en-US" sz="1600" dirty="0" smtClean="0"/>
              <a:t>High static (leakage) power consumption: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 descr="Screen shot 2011-01-25 at 9.23.09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88" y="1219200"/>
            <a:ext cx="5101512" cy="3374017"/>
          </a:xfrm>
          <a:prstGeom prst="rect">
            <a:avLst/>
          </a:prstGeom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3810000" y="1219200"/>
            <a:ext cx="5105400" cy="51054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0" y="990600"/>
            <a:ext cx="510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96000" y="835223"/>
            <a:ext cx="76200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55 </a:t>
            </a:r>
            <a:r>
              <a:rPr lang="en-US" sz="1400" dirty="0" err="1" smtClean="0"/>
              <a:t>μm</a:t>
            </a:r>
            <a:endParaRPr lang="en-US" sz="1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894409"/>
              </p:ext>
            </p:extLst>
          </p:nvPr>
        </p:nvGraphicFramePr>
        <p:xfrm>
          <a:off x="533400" y="4389121"/>
          <a:ext cx="2971800" cy="1630679"/>
        </p:xfrm>
        <a:graphic>
          <a:graphicData uri="http://schemas.openxmlformats.org/drawingml/2006/table">
            <a:tbl>
              <a:tblPr firstRow="1" lastCol="1" bandRow="1">
                <a:tableStyleId>{F2DE63D5-997A-4646-A377-4702673A728D}</a:tableStyleId>
              </a:tblPr>
              <a:tblGrid>
                <a:gridCol w="609600"/>
                <a:gridCol w="60960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VDD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Temp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Leakage in cell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leakage</a:t>
                      </a:r>
                    </a:p>
                    <a:p>
                      <a:pPr algn="ctr"/>
                      <a:r>
                        <a:rPr lang="en-US" sz="1400" dirty="0" smtClean="0"/>
                        <a:t>In Chip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1.4 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125 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22.5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err="1" smtClean="0"/>
                        <a:t>μ</a:t>
                      </a:r>
                      <a:r>
                        <a:rPr lang="en-US" sz="1400" baseline="0" dirty="0" err="1" smtClean="0"/>
                        <a:t>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 W !!!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 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 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223 </a:t>
                      </a:r>
                      <a:r>
                        <a:rPr lang="en-US" sz="1400" dirty="0" err="1" smtClean="0"/>
                        <a:t>nW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14.6 </a:t>
                      </a:r>
                      <a:r>
                        <a:rPr lang="en-US" sz="1400" dirty="0" err="1" smtClean="0"/>
                        <a:t>mW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 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-55 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470 </a:t>
                      </a:r>
                      <a:r>
                        <a:rPr lang="en-US" sz="1400" dirty="0" err="1" smtClean="0"/>
                        <a:t>pW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 </a:t>
                      </a:r>
                      <a:r>
                        <a:rPr lang="en-US" sz="1400" dirty="0" err="1" smtClean="0"/>
                        <a:t>μW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22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SC_130nm_XL Library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381000" y="1112837"/>
            <a:ext cx="4343400" cy="5135563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Row Height is fixed to 2.4 µm</a:t>
            </a:r>
          </a:p>
          <a:p>
            <a:endParaRPr lang="en-US" sz="2400" dirty="0" smtClean="0"/>
          </a:p>
          <a:p>
            <a:r>
              <a:rPr lang="en-US" sz="2400" dirty="0" smtClean="0"/>
              <a:t>Well Tap library </a:t>
            </a:r>
          </a:p>
          <a:p>
            <a:endParaRPr lang="en-US" sz="2400" dirty="0" smtClean="0"/>
          </a:p>
          <a:p>
            <a:r>
              <a:rPr lang="en-US" sz="2400" dirty="0" smtClean="0"/>
              <a:t>Maximum frequency &lt;~350 MHz</a:t>
            </a:r>
          </a:p>
          <a:p>
            <a:endParaRPr lang="en-US" sz="2400" dirty="0" smtClean="0"/>
          </a:p>
          <a:p>
            <a:r>
              <a:rPr lang="en-US" sz="2400" dirty="0" smtClean="0"/>
              <a:t>Low power transistors</a:t>
            </a:r>
          </a:p>
          <a:p>
            <a:endParaRPr lang="en-US" sz="2400" dirty="0" smtClean="0"/>
          </a:p>
          <a:p>
            <a:r>
              <a:rPr lang="en-US" sz="2400" dirty="0" smtClean="0"/>
              <a:t>~45 cells are available in the library (growing fast…)</a:t>
            </a:r>
          </a:p>
          <a:p>
            <a:pPr lvl="1"/>
            <a:r>
              <a:rPr lang="en-US" sz="2000" dirty="0" smtClean="0"/>
              <a:t>No SEU registers (so far)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Encounter Library Characterizer (ELC) has been used to fully characterize the library in different corners</a:t>
            </a:r>
          </a:p>
          <a:p>
            <a:pPr lvl="1"/>
            <a:r>
              <a:rPr lang="en-US" sz="2000" dirty="0" smtClean="0"/>
              <a:t>Full Synopsis library</a:t>
            </a:r>
          </a:p>
          <a:p>
            <a:pPr lvl="1"/>
            <a:r>
              <a:rPr lang="en-US" sz="2000" dirty="0" err="1" smtClean="0"/>
              <a:t>Verilog</a:t>
            </a:r>
            <a:r>
              <a:rPr lang="en-US" sz="2000" dirty="0" smtClean="0"/>
              <a:t> library</a:t>
            </a:r>
          </a:p>
          <a:p>
            <a:pPr lvl="1"/>
            <a:r>
              <a:rPr lang="en-US" sz="2000" dirty="0" smtClean="0"/>
              <a:t>LEF files  </a:t>
            </a:r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4" name="Picture 23" descr="DFF_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0484" y="914400"/>
            <a:ext cx="4001116" cy="3276600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>
            <a:off x="5295284" y="1219200"/>
            <a:ext cx="3352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674441" y="1087044"/>
            <a:ext cx="5334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6 µm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rot="5400000" flipH="1" flipV="1">
            <a:off x="3761046" y="2773680"/>
            <a:ext cx="265176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 rot="16200000">
            <a:off x="4699584" y="2604700"/>
            <a:ext cx="7620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4.8 µm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629400" y="2971800"/>
            <a:ext cx="2362200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Minimum DFF available in default CERN Standard Cell </a:t>
            </a:r>
            <a:r>
              <a:rPr lang="en-US" b="1" dirty="0" smtClean="0"/>
              <a:t>130nm</a:t>
            </a:r>
            <a:r>
              <a:rPr lang="en-US" dirty="0" smtClean="0"/>
              <a:t> library</a:t>
            </a:r>
            <a:endParaRPr lang="en-US" dirty="0"/>
          </a:p>
        </p:txBody>
      </p:sp>
      <p:grpSp>
        <p:nvGrpSpPr>
          <p:cNvPr id="2" name="Group 44"/>
          <p:cNvGrpSpPr/>
          <p:nvPr/>
        </p:nvGrpSpPr>
        <p:grpSpPr>
          <a:xfrm>
            <a:off x="4996217" y="4246602"/>
            <a:ext cx="3919183" cy="2119194"/>
            <a:chOff x="4996217" y="4246602"/>
            <a:chExt cx="3919183" cy="2119194"/>
          </a:xfrm>
        </p:grpSpPr>
        <p:grpSp>
          <p:nvGrpSpPr>
            <p:cNvPr id="3" name="Group 27"/>
            <p:cNvGrpSpPr/>
            <p:nvPr/>
          </p:nvGrpSpPr>
          <p:grpSpPr>
            <a:xfrm>
              <a:off x="4996217" y="4246602"/>
              <a:ext cx="3919183" cy="1925598"/>
              <a:chOff x="4996217" y="4246602"/>
              <a:chExt cx="3919183" cy="1925598"/>
            </a:xfrm>
          </p:grpSpPr>
          <p:pic>
            <p:nvPicPr>
              <p:cNvPr id="31" name="Picture 30" descr="DFF_A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996217" y="4416472"/>
                <a:ext cx="3919183" cy="1755728"/>
              </a:xfrm>
              <a:prstGeom prst="rect">
                <a:avLst/>
              </a:prstGeom>
            </p:spPr>
          </p:pic>
          <p:cxnSp>
            <p:nvCxnSpPr>
              <p:cNvPr id="51" name="Straight Arrow Connector 50"/>
              <p:cNvCxnSpPr/>
              <p:nvPr/>
            </p:nvCxnSpPr>
            <p:spPr>
              <a:xfrm>
                <a:off x="5334000" y="4378758"/>
                <a:ext cx="31242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6477000" y="4246602"/>
                <a:ext cx="76955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5.6 µm</a:t>
                </a:r>
                <a:endParaRPr lang="en-US" dirty="0"/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 rot="5400000" flipH="1" flipV="1">
                <a:off x="4463611" y="5312608"/>
                <a:ext cx="13716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 rot="16200000">
                <a:off x="4773960" y="5182459"/>
                <a:ext cx="76200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2.4 µm</a:t>
                </a:r>
                <a:endParaRPr lang="en-US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629399" y="5257800"/>
              <a:ext cx="2286001" cy="11079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/>
                <a:t>Minimum DFF In the custom made High density 130nm library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x2 smaller !!!</a:t>
              </a:r>
              <a:endParaRPr lang="en-US" dirty="0"/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4995040" y="4342723"/>
            <a:ext cx="4038600" cy="2098596"/>
            <a:chOff x="1905000" y="4648200"/>
            <a:chExt cx="4038600" cy="2098596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5000" y="4724400"/>
              <a:ext cx="2819400" cy="149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15"/>
            <p:cNvGrpSpPr/>
            <p:nvPr/>
          </p:nvGrpSpPr>
          <p:grpSpPr>
            <a:xfrm>
              <a:off x="1905000" y="4648200"/>
              <a:ext cx="4038600" cy="2098596"/>
              <a:chOff x="1905000" y="4648200"/>
              <a:chExt cx="4038600" cy="2098596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rot="16200000" flipV="1">
                <a:off x="1524002" y="5486399"/>
                <a:ext cx="1066799" cy="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 rot="16200000">
                <a:off x="1662500" y="5347900"/>
                <a:ext cx="76200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1.8 µm</a:t>
                </a:r>
                <a:endParaRPr lang="en-US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2253000" y="4800600"/>
                <a:ext cx="21600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2895600" y="4648200"/>
                <a:ext cx="76955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3.8 µm</a:t>
                </a:r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581400" y="5638800"/>
                <a:ext cx="2362200" cy="11079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Minimum DFF available in a commercial Standard Cell </a:t>
                </a:r>
                <a:r>
                  <a:rPr lang="en-US" b="1" dirty="0" smtClean="0"/>
                  <a:t>65nm</a:t>
                </a:r>
                <a:r>
                  <a:rPr lang="en-US" dirty="0" smtClean="0"/>
                  <a:t> library 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x4 smaller !!!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Medipix3 pixel counter (24 bits) + control logic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3276600" cy="49831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Synthesized using the SC_130nm_XL library</a:t>
            </a:r>
          </a:p>
          <a:p>
            <a:endParaRPr lang="en-US" sz="1800" dirty="0" smtClean="0"/>
          </a:p>
          <a:p>
            <a:r>
              <a:rPr lang="en-US" sz="1800" dirty="0" smtClean="0"/>
              <a:t>Area (52 x 16.8) → ~29% pixel area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dirty="0" smtClean="0"/>
              <a:t>Low cell leakage power</a:t>
            </a:r>
          </a:p>
          <a:p>
            <a:pPr lvl="1"/>
            <a:endParaRPr lang="en-US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10000" y="1145977"/>
            <a:ext cx="5112000" cy="5105400"/>
            <a:chOff x="3810000" y="1447800"/>
            <a:chExt cx="5112000" cy="5105400"/>
          </a:xfrm>
        </p:grpSpPr>
        <p:pic>
          <p:nvPicPr>
            <p:cNvPr id="4" name="Picture 3" descr="Screen shot 2011-01-25 at 9.52.49 A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0" y="1447800"/>
              <a:ext cx="5112000" cy="1818344"/>
            </a:xfrm>
            <a:prstGeom prst="rect">
              <a:avLst/>
            </a:prstGeom>
          </p:spPr>
        </p:pic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3810000" y="1447800"/>
              <a:ext cx="5105400" cy="5105400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3810000" y="917377"/>
            <a:ext cx="510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9800" y="762000"/>
            <a:ext cx="762000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55 </a:t>
            </a:r>
            <a:r>
              <a:rPr lang="en-US" sz="1400" dirty="0" err="1" smtClean="0"/>
              <a:t>μm</a:t>
            </a:r>
            <a:endParaRPr lang="en-US" sz="1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672994"/>
              </p:ext>
            </p:extLst>
          </p:nvPr>
        </p:nvGraphicFramePr>
        <p:xfrm>
          <a:off x="533400" y="4389121"/>
          <a:ext cx="2971800" cy="1259839"/>
        </p:xfrm>
        <a:graphic>
          <a:graphicData uri="http://schemas.openxmlformats.org/drawingml/2006/table">
            <a:tbl>
              <a:tblPr firstRow="1" lastCol="1" bandRow="1">
                <a:tableStyleId>{F2DE63D5-997A-4646-A377-4702673A728D}</a:tableStyleId>
              </a:tblPr>
              <a:tblGrid>
                <a:gridCol w="609600"/>
                <a:gridCol w="60960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VDD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Temp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Leakage in cell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leakage</a:t>
                      </a:r>
                    </a:p>
                    <a:p>
                      <a:pPr algn="ctr"/>
                      <a:r>
                        <a:rPr lang="en-US" sz="1400" dirty="0" smtClean="0"/>
                        <a:t>In Chip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 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 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nW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163 </a:t>
                      </a:r>
                      <a:r>
                        <a:rPr lang="en-US" sz="1400" dirty="0" err="1" smtClean="0"/>
                        <a:t>μW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 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 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1.15 </a:t>
                      </a:r>
                      <a:r>
                        <a:rPr lang="en-US" sz="1400" dirty="0" err="1" smtClean="0"/>
                        <a:t>nW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75.3 </a:t>
                      </a:r>
                      <a:r>
                        <a:rPr lang="en-US" sz="1400" dirty="0" err="1" smtClean="0"/>
                        <a:t>μW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4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rrowheads="1"/>
          </p:cNvPicPr>
          <p:nvPr/>
        </p:nvPicPr>
        <p:blipFill>
          <a:blip r:embed="rId2" cstate="print"/>
          <a:srcRect l="20430" t="15437" r="31466" b="8246"/>
          <a:stretch>
            <a:fillRect/>
          </a:stretch>
        </p:blipFill>
        <p:spPr bwMode="auto">
          <a:xfrm>
            <a:off x="4724400" y="1623600"/>
            <a:ext cx="432000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rrowheads="1"/>
          </p:cNvPicPr>
          <p:nvPr/>
        </p:nvPicPr>
        <p:blipFill>
          <a:blip r:embed="rId3" cstate="print"/>
          <a:srcRect l="28333" t="10000" r="18333" b="6000"/>
          <a:stretch>
            <a:fillRect/>
          </a:stretch>
        </p:blipFill>
        <p:spPr bwMode="auto">
          <a:xfrm>
            <a:off x="175800" y="1631730"/>
            <a:ext cx="432000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Comparison between old and new counter</a:t>
            </a:r>
            <a:endParaRPr lang="en-US" sz="3600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175799" y="1629172"/>
            <a:ext cx="4320000" cy="431999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4724400" y="1629169"/>
            <a:ext cx="4314422" cy="4314431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95400" y="1107437"/>
            <a:ext cx="200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Medipix3.0 (2009)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4400" y="1107437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Medipix3.2 (2011) using SC_130nm_XL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Medipix3.2 counter using SC_130nm_XL library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4" name="Picture 13" descr="P12_PCRX_M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00600"/>
            <a:ext cx="9144000" cy="1585784"/>
          </a:xfrm>
          <a:prstGeom prst="rect">
            <a:avLst/>
          </a:prstGeom>
        </p:spPr>
      </p:pic>
      <p:pic>
        <p:nvPicPr>
          <p:cNvPr id="15" name="Picture 14" descr="P12_PCRX_M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24200"/>
            <a:ext cx="9144000" cy="1585784"/>
          </a:xfrm>
          <a:prstGeom prst="rect">
            <a:avLst/>
          </a:prstGeom>
        </p:spPr>
      </p:pic>
      <p:pic>
        <p:nvPicPr>
          <p:cNvPr id="16" name="Picture 15" descr="P12_PCR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47800"/>
            <a:ext cx="9144000" cy="1585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0" y="2373868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RX &amp; PC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0" y="4202668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+ M1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0" y="57912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+ M2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2400" y="1656156"/>
            <a:ext cx="89154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46157" y="1524000"/>
            <a:ext cx="983043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110 µm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38894" y="2247106"/>
            <a:ext cx="16002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375451" y="2071299"/>
            <a:ext cx="914401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/>
              <a:t>19.2 µm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The Medipix Chips</a:t>
            </a:r>
          </a:p>
        </p:txBody>
      </p:sp>
      <p:pic>
        <p:nvPicPr>
          <p:cNvPr id="7171" name="Picture 7" descr="medipix2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000125"/>
            <a:ext cx="7858125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8"/>
          <p:cNvSpPr txBox="1">
            <a:spLocks noChangeArrowheads="1"/>
          </p:cNvSpPr>
          <p:nvPr/>
        </p:nvSpPr>
        <p:spPr bwMode="auto">
          <a:xfrm>
            <a:off x="5929313" y="1143000"/>
            <a:ext cx="307181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A philosophy of functionality built into the pixel matrix allows complex behavior with a minimal inactive region</a:t>
            </a:r>
          </a:p>
        </p:txBody>
      </p:sp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2000250" y="5426075"/>
            <a:ext cx="2214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55um square pixel matrix </a:t>
            </a:r>
          </a:p>
          <a:p>
            <a:pPr algn="ctr"/>
            <a:r>
              <a:rPr lang="en-US" sz="1400"/>
              <a:t>256 by 256</a:t>
            </a:r>
            <a:endParaRPr lang="en-US">
              <a:latin typeface="Calibri" pitchFamily="34" charset="0"/>
            </a:endParaRPr>
          </a:p>
        </p:txBody>
      </p:sp>
      <p:sp>
        <p:nvSpPr>
          <p:cNvPr id="7174" name="TextBox 10"/>
          <p:cNvSpPr txBox="1">
            <a:spLocks noChangeArrowheads="1"/>
          </p:cNvSpPr>
          <p:nvPr/>
        </p:nvSpPr>
        <p:spPr bwMode="auto">
          <a:xfrm>
            <a:off x="5786438" y="5286375"/>
            <a:ext cx="20002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Configurable ‘shutter’ allows many different applications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228600" y="609600"/>
            <a:ext cx="2514600" cy="1371600"/>
          </a:xfrm>
          <a:prstGeom prst="wedgeRectCallout">
            <a:avLst>
              <a:gd name="adj1" fmla="val 42106"/>
              <a:gd name="adj2" fmla="val 77431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52400" y="685800"/>
            <a:ext cx="25908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/>
              <a:t>Silicon, 3D, CdTe, GaAs, Amorphous Silicon, Gas Amplification, Microchannel Plates etc…</a:t>
            </a:r>
          </a:p>
          <a:p>
            <a:pPr>
              <a:spcBef>
                <a:spcPct val="50000"/>
              </a:spcBef>
            </a:pPr>
            <a:endParaRPr lang="en-GB" sz="16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3857620" y="1615867"/>
            <a:ext cx="4857784" cy="121783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57620" y="3048016"/>
            <a:ext cx="4857784" cy="228598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Path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57158" y="642918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4348" y="857232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Medipix1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7620" y="762000"/>
            <a:ext cx="4786346" cy="584775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1um SCAMOS </a:t>
            </a:r>
            <a:r>
              <a:rPr lang="en-US" sz="1600" dirty="0" smtClean="0"/>
              <a:t>64 by 64 pixels </a:t>
            </a:r>
          </a:p>
          <a:p>
            <a:r>
              <a:rPr lang="en-US" sz="1600" dirty="0" smtClean="0"/>
              <a:t>Photon Counting Demonstrator (1997)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857620" y="16158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250nm IBM CMOS</a:t>
            </a:r>
            <a:r>
              <a:rPr lang="en-US" sz="1600" dirty="0" smtClean="0"/>
              <a:t>, 256 by 256 55um pixels </a:t>
            </a:r>
          </a:p>
          <a:p>
            <a:r>
              <a:rPr lang="en-US" sz="1600" dirty="0" smtClean="0"/>
              <a:t>Full photon counting (2002)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57620" y="3048016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130nm IBM CMOS, </a:t>
            </a:r>
            <a:r>
              <a:rPr lang="en-US" sz="1600" dirty="0" smtClean="0"/>
              <a:t>256 by 256 55um pixels </a:t>
            </a:r>
            <a:endParaRPr lang="en-US" sz="1600" b="1" dirty="0" smtClean="0"/>
          </a:p>
          <a:p>
            <a:r>
              <a:rPr lang="en-US" sz="1600" dirty="0" smtClean="0"/>
              <a:t>Photon Counting,  Spectroscopic, Charge Summing, Continuous Readout  (2009)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886200" y="39052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Fast front end, Simultaneous </a:t>
            </a:r>
            <a:r>
              <a:rPr lang="en-US" sz="1600" b="1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 and </a:t>
            </a:r>
            <a:r>
              <a:rPr lang="en-US" sz="1600" b="1" dirty="0" err="1" smtClean="0">
                <a:solidFill>
                  <a:srgbClr val="FF0000"/>
                </a:solidFill>
              </a:rPr>
              <a:t>ToA</a:t>
            </a:r>
            <a:r>
              <a:rPr lang="en-US" sz="1600" b="1" dirty="0" smtClean="0">
                <a:solidFill>
                  <a:srgbClr val="FF0000"/>
                </a:solidFill>
              </a:rPr>
              <a:t> (2012) 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&lt;20 </a:t>
            </a:r>
            <a:r>
              <a:rPr lang="en-US" sz="1600" b="1" dirty="0" err="1" smtClean="0">
                <a:solidFill>
                  <a:srgbClr val="FF0000"/>
                </a:solidFill>
              </a:rPr>
              <a:t>Mcounts</a:t>
            </a:r>
            <a:r>
              <a:rPr lang="en-US" sz="1600" b="1" dirty="0" smtClean="0">
                <a:solidFill>
                  <a:srgbClr val="FF0000"/>
                </a:solidFill>
              </a:rPr>
              <a:t>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57620" y="240507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/>
              <a:t>Analogue (</a:t>
            </a:r>
            <a:r>
              <a:rPr lang="en-US" sz="1600" dirty="0" err="1" smtClean="0"/>
              <a:t>ToT</a:t>
            </a:r>
            <a:r>
              <a:rPr lang="en-US" sz="1600" dirty="0" smtClean="0"/>
              <a:t>) and Time Stamping (</a:t>
            </a:r>
            <a:r>
              <a:rPr lang="en-US" sz="1600" dirty="0" err="1" smtClean="0"/>
              <a:t>ToA</a:t>
            </a:r>
            <a:r>
              <a:rPr lang="en-US" sz="1600" dirty="0" smtClean="0"/>
              <a:t>) (2006)</a:t>
            </a:r>
          </a:p>
        </p:txBody>
      </p:sp>
      <p:cxnSp>
        <p:nvCxnSpPr>
          <p:cNvPr id="30" name="Straight Arrow Connector 29"/>
          <p:cNvCxnSpPr>
            <a:stCxn id="4" idx="6"/>
          </p:cNvCxnSpPr>
          <p:nvPr/>
        </p:nvCxnSpPr>
        <p:spPr>
          <a:xfrm>
            <a:off x="2143108" y="1071546"/>
            <a:ext cx="1571636" cy="142876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5" idx="6"/>
          </p:cNvCxnSpPr>
          <p:nvPr/>
        </p:nvCxnSpPr>
        <p:spPr>
          <a:xfrm>
            <a:off x="2143108" y="1928802"/>
            <a:ext cx="1571636" cy="142876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39" idx="6"/>
          </p:cNvCxnSpPr>
          <p:nvPr/>
        </p:nvCxnSpPr>
        <p:spPr>
          <a:xfrm flipV="1">
            <a:off x="2143108" y="2590800"/>
            <a:ext cx="1590692" cy="195258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5" idx="6"/>
          </p:cNvCxnSpPr>
          <p:nvPr/>
        </p:nvCxnSpPr>
        <p:spPr>
          <a:xfrm flipV="1">
            <a:off x="2143108" y="3429000"/>
            <a:ext cx="1666892" cy="214314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7" idx="6"/>
          </p:cNvCxnSpPr>
          <p:nvPr/>
        </p:nvCxnSpPr>
        <p:spPr>
          <a:xfrm flipV="1">
            <a:off x="2143108" y="4038600"/>
            <a:ext cx="1666892" cy="461970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49" idx="6"/>
          </p:cNvCxnSpPr>
          <p:nvPr/>
        </p:nvCxnSpPr>
        <p:spPr>
          <a:xfrm flipV="1">
            <a:off x="2143108" y="4953000"/>
            <a:ext cx="1666892" cy="404826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57158" y="1500174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29128" y="1714488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Medipix2</a:t>
            </a:r>
          </a:p>
        </p:txBody>
      </p:sp>
      <p:sp>
        <p:nvSpPr>
          <p:cNvPr id="39" name="Oval 38"/>
          <p:cNvSpPr/>
          <p:nvPr/>
        </p:nvSpPr>
        <p:spPr>
          <a:xfrm>
            <a:off x="357158" y="2357430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29128" y="2571744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Timepix</a:t>
            </a:r>
            <a:endParaRPr lang="en-US" dirty="0" smtClean="0"/>
          </a:p>
        </p:txBody>
      </p:sp>
      <p:sp>
        <p:nvSpPr>
          <p:cNvPr id="45" name="Oval 44"/>
          <p:cNvSpPr/>
          <p:nvPr/>
        </p:nvSpPr>
        <p:spPr>
          <a:xfrm>
            <a:off x="357158" y="3214686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14348" y="3429000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Medipix3</a:t>
            </a:r>
          </a:p>
        </p:txBody>
      </p:sp>
      <p:sp>
        <p:nvSpPr>
          <p:cNvPr id="47" name="Oval 46"/>
          <p:cNvSpPr/>
          <p:nvPr/>
        </p:nvSpPr>
        <p:spPr>
          <a:xfrm>
            <a:off x="357158" y="4071942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14348" y="4286256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Timepix3</a:t>
            </a:r>
          </a:p>
        </p:txBody>
      </p:sp>
      <p:sp>
        <p:nvSpPr>
          <p:cNvPr id="49" name="Oval 48"/>
          <p:cNvSpPr/>
          <p:nvPr/>
        </p:nvSpPr>
        <p:spPr>
          <a:xfrm>
            <a:off x="357158" y="4929198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714348" y="5143512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VELOpix</a:t>
            </a:r>
            <a:endParaRPr lang="en-US" dirty="0" smtClean="0"/>
          </a:p>
        </p:txBody>
      </p:sp>
      <p:sp>
        <p:nvSpPr>
          <p:cNvPr id="51" name="Oval 50"/>
          <p:cNvSpPr/>
          <p:nvPr/>
        </p:nvSpPr>
        <p:spPr>
          <a:xfrm>
            <a:off x="357158" y="5786454"/>
            <a:ext cx="1785950" cy="8572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14348" y="6000768"/>
            <a:ext cx="112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CLICpix</a:t>
            </a:r>
            <a:endParaRPr lang="en-US" dirty="0" smtClean="0"/>
          </a:p>
        </p:txBody>
      </p:sp>
      <p:sp>
        <p:nvSpPr>
          <p:cNvPr id="55" name="Rectangle 54"/>
          <p:cNvSpPr/>
          <p:nvPr/>
        </p:nvSpPr>
        <p:spPr>
          <a:xfrm>
            <a:off x="3857620" y="5574605"/>
            <a:ext cx="4857784" cy="830997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 smtClean="0"/>
              <a:t>65nm ? ,</a:t>
            </a:r>
            <a:r>
              <a:rPr lang="en-US" sz="1600" dirty="0" smtClean="0"/>
              <a:t> ~20um pixels </a:t>
            </a:r>
            <a:endParaRPr lang="en-US" sz="1600" b="1" dirty="0" smtClean="0"/>
          </a:p>
          <a:p>
            <a:r>
              <a:rPr lang="en-US" sz="1600" b="1" dirty="0" smtClean="0">
                <a:solidFill>
                  <a:srgbClr val="FF0000"/>
                </a:solidFill>
              </a:rPr>
              <a:t>Future Hybrid Pixel Time tagging layer for the LCD project (20??)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56" name="Straight Arrow Connector 55"/>
          <p:cNvCxnSpPr>
            <a:stCxn id="51" idx="6"/>
          </p:cNvCxnSpPr>
          <p:nvPr/>
        </p:nvCxnSpPr>
        <p:spPr>
          <a:xfrm flipV="1">
            <a:off x="2143108" y="6019800"/>
            <a:ext cx="1590692" cy="195282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3886200" y="44958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Future </a:t>
            </a:r>
            <a:r>
              <a:rPr lang="en-US" sz="1600" b="1" dirty="0" err="1" smtClean="0">
                <a:solidFill>
                  <a:srgbClr val="FF0000"/>
                </a:solidFill>
              </a:rPr>
              <a:t>LHCb</a:t>
            </a:r>
            <a:r>
              <a:rPr lang="en-US" sz="1600" b="1" dirty="0" smtClean="0">
                <a:solidFill>
                  <a:srgbClr val="FF0000"/>
                </a:solidFill>
              </a:rPr>
              <a:t> readout – Data driven 40MHz </a:t>
            </a:r>
            <a:r>
              <a:rPr lang="en-US" sz="1600" b="1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 12Gb/s per chip (2013)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~500 </a:t>
            </a:r>
            <a:r>
              <a:rPr lang="en-US" sz="1600" b="1" dirty="0" err="1" smtClean="0">
                <a:solidFill>
                  <a:srgbClr val="FF0000"/>
                </a:solidFill>
              </a:rPr>
              <a:t>Mcounts</a:t>
            </a:r>
            <a:r>
              <a:rPr lang="en-US" sz="1600" b="1" dirty="0" smtClean="0">
                <a:solidFill>
                  <a:srgbClr val="FF0000"/>
                </a:solidFill>
              </a:rPr>
              <a:t>/cm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/s</a:t>
            </a:r>
          </a:p>
          <a:p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6519446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R.Plackett</a:t>
            </a:r>
            <a:r>
              <a:rPr lang="en-US" sz="1600" dirty="0" smtClean="0">
                <a:solidFill>
                  <a:srgbClr val="008000"/>
                </a:solidFill>
              </a:rPr>
              <a:t> (Diamond LS)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20" grpId="0" animBg="1"/>
      <p:bldP spid="21" grpId="0"/>
      <p:bldP spid="23" grpId="0"/>
      <p:bldP spid="24" grpId="0"/>
      <p:bldP spid="25" grpId="0"/>
      <p:bldP spid="55" grpId="0" animBg="1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Timepix3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Several groups in the Medipix3 collaboration have shown interested in a new version of the </a:t>
            </a:r>
            <a:r>
              <a:rPr lang="en-US" sz="2000" dirty="0" err="1" smtClean="0"/>
              <a:t>Timepix</a:t>
            </a:r>
            <a:r>
              <a:rPr lang="en-US" sz="2000" dirty="0" smtClean="0"/>
              <a:t> (2006) </a:t>
            </a:r>
            <a:r>
              <a:rPr lang="en-US" sz="2000" dirty="0" smtClean="0">
                <a:latin typeface="Calibri"/>
              </a:rPr>
              <a:t>→ Timepix3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Large range of applications (HEP and non-HEP):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X-ray </a:t>
            </a:r>
            <a:r>
              <a:rPr lang="en-US" sz="1600" dirty="0"/>
              <a:t>radiography, X-ray </a:t>
            </a:r>
            <a:r>
              <a:rPr lang="en-US" sz="1600" dirty="0" err="1"/>
              <a:t>polarimetry</a:t>
            </a:r>
            <a:r>
              <a:rPr lang="en-US" sz="1600" dirty="0"/>
              <a:t>, low energy electron </a:t>
            </a:r>
            <a:r>
              <a:rPr lang="en-US" sz="1600" dirty="0" smtClean="0"/>
              <a:t>microscopy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Radiation </a:t>
            </a:r>
            <a:r>
              <a:rPr lang="en-US" sz="1600" dirty="0"/>
              <a:t>and beam monitors</a:t>
            </a:r>
            <a:r>
              <a:rPr lang="en-US" sz="1600" dirty="0" smtClean="0"/>
              <a:t>, </a:t>
            </a:r>
            <a:r>
              <a:rPr lang="en-US" sz="1600" dirty="0" err="1" smtClean="0"/>
              <a:t>dosimetry</a:t>
            </a:r>
            <a:endParaRPr lang="en-US" sz="1600" dirty="0" smtClean="0"/>
          </a:p>
          <a:p>
            <a:pPr lvl="1">
              <a:lnSpc>
                <a:spcPct val="120000"/>
              </a:lnSpc>
            </a:pPr>
            <a:r>
              <a:rPr lang="en-US" sz="1600" dirty="0"/>
              <a:t>3D gas detectors,</a:t>
            </a:r>
            <a:r>
              <a:rPr lang="en-US" sz="1600" b="1" dirty="0"/>
              <a:t> </a:t>
            </a:r>
            <a:r>
              <a:rPr lang="en-US" sz="1600" dirty="0"/>
              <a:t>neutrons, fission products </a:t>
            </a:r>
            <a:endParaRPr lang="en-US" sz="1600" dirty="0" smtClean="0"/>
          </a:p>
          <a:p>
            <a:pPr lvl="1">
              <a:lnSpc>
                <a:spcPct val="120000"/>
              </a:lnSpc>
            </a:pPr>
            <a:r>
              <a:rPr lang="en-US" sz="1600" dirty="0"/>
              <a:t>Gas detector, Compton camera, gamma polarization camera, fast neutron camera, ion/MIP telescope, nuclear fission, </a:t>
            </a:r>
            <a:r>
              <a:rPr lang="en-US" sz="1600" dirty="0" smtClean="0"/>
              <a:t>astrophysics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Imaging  in neutron activation analysis, gamma polarization imaging based on Compton effect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Neutrino physics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Main Linear Collider application: </a:t>
            </a:r>
            <a:r>
              <a:rPr lang="en-US" sz="1600" dirty="0" err="1" smtClean="0"/>
              <a:t>pixelized</a:t>
            </a:r>
            <a:r>
              <a:rPr lang="en-US" sz="1600" dirty="0" smtClean="0"/>
              <a:t> TPC readout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Reuse many building blocks from Medipix3 chip (2009)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Timepix3 is an approved project by the Medipix3 collaboration with an assigned budget (2-engineering runs)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Design groups: NIKHEF, BONN, CERN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94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 flipV="1">
            <a:off x="0" y="5976938"/>
            <a:ext cx="9144000" cy="6096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184" name="Picture 3"/>
          <p:cNvPicPr>
            <a:picLocks noChangeAspect="1" noChangeArrowheads="1"/>
          </p:cNvPicPr>
          <p:nvPr/>
        </p:nvPicPr>
        <p:blipFill>
          <a:blip r:embed="rId3" cstate="print"/>
          <a:srcRect l="23541" t="10101" r="7710" b="7401"/>
          <a:stretch>
            <a:fillRect/>
          </a:stretch>
        </p:blipFill>
        <p:spPr bwMode="auto">
          <a:xfrm>
            <a:off x="5148263" y="927100"/>
            <a:ext cx="3527425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6" descr="GoatPrinciple-2 smal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3786188"/>
            <a:ext cx="34194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Required readout chips for the HEP applications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0" y="914400"/>
            <a:ext cx="51054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Upgrade of the </a:t>
            </a:r>
            <a:r>
              <a:rPr lang="en-US" sz="2400" b="1" dirty="0" err="1" smtClean="0">
                <a:solidFill>
                  <a:srgbClr val="FF0000"/>
                </a:solidFill>
              </a:rPr>
              <a:t>LHCb</a:t>
            </a:r>
            <a:r>
              <a:rPr lang="en-US" sz="2400" b="1" dirty="0" smtClean="0">
                <a:solidFill>
                  <a:srgbClr val="FF0000"/>
                </a:solidFill>
              </a:rPr>
              <a:t> VELO detector: VELOPIX</a:t>
            </a:r>
          </a:p>
          <a:p>
            <a:pPr lvl="1" indent="0"/>
            <a:r>
              <a:rPr lang="en-US" sz="2000" dirty="0" smtClean="0"/>
              <a:t>Minimum pixel size</a:t>
            </a:r>
          </a:p>
          <a:p>
            <a:pPr lvl="1" indent="0"/>
            <a:r>
              <a:rPr lang="en-US" sz="2000" dirty="0" smtClean="0"/>
              <a:t>Extremely high illumination: </a:t>
            </a:r>
          </a:p>
          <a:p>
            <a:pPr lvl="2" indent="0"/>
            <a:r>
              <a:rPr lang="en-US" sz="1400" dirty="0" smtClean="0"/>
              <a:t>up to 290 </a:t>
            </a:r>
            <a:r>
              <a:rPr lang="en-US" sz="1400" dirty="0" err="1" smtClean="0"/>
              <a:t>Mhits</a:t>
            </a:r>
            <a:r>
              <a:rPr lang="en-US" sz="1400" dirty="0" smtClean="0"/>
              <a:t>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/s</a:t>
            </a:r>
          </a:p>
          <a:p>
            <a:pPr lvl="1" indent="0"/>
            <a:r>
              <a:rPr lang="en-US" sz="2000" dirty="0" smtClean="0"/>
              <a:t>Continuous data readout</a:t>
            </a:r>
          </a:p>
          <a:p>
            <a:pPr lvl="1" indent="0"/>
            <a:r>
              <a:rPr lang="en-US" sz="2000" dirty="0" smtClean="0"/>
              <a:t>Sparse data (zero suppression)</a:t>
            </a:r>
          </a:p>
          <a:p>
            <a:pPr lvl="1" indent="0"/>
            <a:r>
              <a:rPr lang="en-US" sz="2000" dirty="0" smtClean="0"/>
              <a:t>Charge measurement</a:t>
            </a:r>
          </a:p>
          <a:p>
            <a:pPr marL="347472" lvl="1" indent="-347472">
              <a:buNone/>
            </a:pPr>
            <a:endParaRPr lang="en-US" sz="2400" dirty="0" smtClean="0"/>
          </a:p>
          <a:p>
            <a:pPr marL="347472" lvl="1" indent="-347472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Micro-pattern gas avalanche detectors: GOSSIP, TPC</a:t>
            </a:r>
          </a:p>
          <a:p>
            <a:pPr lvl="1" indent="0"/>
            <a:r>
              <a:rPr lang="en-US" sz="2000" dirty="0" smtClean="0"/>
              <a:t>Minimum pixel size</a:t>
            </a:r>
          </a:p>
          <a:p>
            <a:pPr lvl="1" indent="0"/>
            <a:r>
              <a:rPr lang="en-US" sz="2000" dirty="0" smtClean="0"/>
              <a:t>High time resolution:  ~ 1ns  </a:t>
            </a:r>
          </a:p>
          <a:p>
            <a:pPr lvl="1" indent="0"/>
            <a:r>
              <a:rPr lang="en-US" sz="2000" dirty="0" smtClean="0"/>
              <a:t>Wide dynamic range : ~ 100μs                   </a:t>
            </a:r>
          </a:p>
          <a:p>
            <a:pPr lvl="1" indent="0"/>
            <a:r>
              <a:rPr lang="en-US" sz="2000" dirty="0" smtClean="0"/>
              <a:t>Charge measurement</a:t>
            </a:r>
          </a:p>
          <a:p>
            <a:pPr lvl="1" indent="0"/>
            <a:r>
              <a:rPr lang="en-US" sz="2000" dirty="0" smtClean="0"/>
              <a:t>High sensitivity : threshold ≈ 350e-</a:t>
            </a:r>
          </a:p>
          <a:p>
            <a:pPr lvl="1" indent="0"/>
            <a:endParaRPr lang="en-US" sz="2000" dirty="0" smtClean="0"/>
          </a:p>
          <a:p>
            <a:endParaRPr lang="en-US" sz="24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5194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Slide from </a:t>
            </a:r>
            <a:r>
              <a:rPr lang="en-US" sz="1600" dirty="0" err="1" smtClean="0">
                <a:solidFill>
                  <a:srgbClr val="008000"/>
                </a:solidFill>
              </a:rPr>
              <a:t>V.Gromov</a:t>
            </a:r>
            <a:r>
              <a:rPr lang="en-US" sz="1600" dirty="0" smtClean="0">
                <a:solidFill>
                  <a:srgbClr val="008000"/>
                </a:solidFill>
              </a:rPr>
              <a:t> (</a:t>
            </a:r>
            <a:r>
              <a:rPr lang="en-US" sz="1600" dirty="0" err="1" smtClean="0">
                <a:solidFill>
                  <a:srgbClr val="008000"/>
                </a:solidFill>
              </a:rPr>
              <a:t>Nikhef</a:t>
            </a:r>
            <a:r>
              <a:rPr lang="en-US" sz="1600" dirty="0" smtClean="0">
                <a:solidFill>
                  <a:srgbClr val="008000"/>
                </a:solidFill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Timepix3 Main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Matrix layout: 256x256 pixels (Pixel size 55x55 µm)</a:t>
            </a:r>
          </a:p>
          <a:p>
            <a:endParaRPr lang="en-US" sz="2000" dirty="0" smtClean="0"/>
          </a:p>
          <a:p>
            <a:r>
              <a:rPr lang="en-US" sz="2000" dirty="0" smtClean="0"/>
              <a:t>Time stamp and TOT recorded simultaneously</a:t>
            </a:r>
          </a:p>
          <a:p>
            <a:pPr lvl="1"/>
            <a:r>
              <a:rPr lang="en-US" sz="1600" dirty="0" smtClean="0"/>
              <a:t>10 </a:t>
            </a:r>
            <a:r>
              <a:rPr lang="en-US" sz="1600" dirty="0" smtClean="0"/>
              <a:t>bit Energy Measurement (TOT)</a:t>
            </a:r>
          </a:p>
          <a:p>
            <a:pPr lvl="2"/>
            <a:r>
              <a:rPr lang="en-US" sz="1200" dirty="0" smtClean="0"/>
              <a:t>Standard Resolution 25ns (@40MHz)</a:t>
            </a:r>
          </a:p>
          <a:p>
            <a:pPr lvl="2"/>
            <a:r>
              <a:rPr lang="en-US" sz="1200" dirty="0" smtClean="0"/>
              <a:t>Energy Dynamic range </a:t>
            </a:r>
            <a:r>
              <a:rPr lang="en-US" sz="1200" dirty="0" smtClean="0"/>
              <a:t>up to</a:t>
            </a:r>
            <a:r>
              <a:rPr lang="en-US" sz="1200" dirty="0" smtClean="0"/>
              <a:t> </a:t>
            </a:r>
            <a:r>
              <a:rPr lang="en-US" sz="1200" dirty="0" smtClean="0"/>
              <a:t>25.6 µs (@40MHz)</a:t>
            </a:r>
            <a:endParaRPr lang="en-US" sz="1600" dirty="0" smtClean="0"/>
          </a:p>
          <a:p>
            <a:pPr lvl="1"/>
            <a:r>
              <a:rPr lang="en-US" sz="1600" dirty="0" smtClean="0"/>
              <a:t>14 </a:t>
            </a:r>
            <a:r>
              <a:rPr lang="en-US" sz="1600" dirty="0" smtClean="0"/>
              <a:t>bits  Slow time-stamp </a:t>
            </a:r>
          </a:p>
          <a:p>
            <a:pPr lvl="2"/>
            <a:r>
              <a:rPr lang="en-US" sz="1200" dirty="0" smtClean="0"/>
              <a:t>Resolution 25ns (@40MHz)</a:t>
            </a:r>
          </a:p>
          <a:p>
            <a:pPr lvl="2"/>
            <a:r>
              <a:rPr lang="en-US" sz="1200" dirty="0" smtClean="0"/>
              <a:t>Dynamic range </a:t>
            </a:r>
            <a:r>
              <a:rPr lang="en-US" sz="1200" dirty="0" smtClean="0"/>
              <a:t>409.6 </a:t>
            </a:r>
            <a:r>
              <a:rPr lang="en-US" sz="1200" dirty="0" smtClean="0"/>
              <a:t>µs (</a:t>
            </a:r>
            <a:r>
              <a:rPr lang="en-US" sz="1200" dirty="0" smtClean="0"/>
              <a:t>14 bit</a:t>
            </a:r>
            <a:r>
              <a:rPr lang="en-US" sz="1200" dirty="0"/>
              <a:t>)</a:t>
            </a:r>
            <a:endParaRPr lang="en-US" sz="1200" dirty="0" smtClean="0"/>
          </a:p>
          <a:p>
            <a:pPr lvl="1"/>
            <a:r>
              <a:rPr lang="en-US" sz="1600" dirty="0" smtClean="0"/>
              <a:t>4 bits Fast time-stamp</a:t>
            </a:r>
          </a:p>
          <a:p>
            <a:pPr lvl="2"/>
            <a:r>
              <a:rPr lang="en-US" sz="1200" dirty="0" smtClean="0"/>
              <a:t>resolution </a:t>
            </a:r>
            <a:r>
              <a:rPr lang="en-US" sz="1200" dirty="0" smtClean="0"/>
              <a:t>~</a:t>
            </a:r>
            <a:r>
              <a:rPr lang="en-US" sz="1200" dirty="0" smtClean="0"/>
              <a:t>1.6ns (using </a:t>
            </a:r>
            <a:r>
              <a:rPr lang="en-US" sz="1200" dirty="0" smtClean="0"/>
              <a:t>on-pixel oscillator running at 640MHz)</a:t>
            </a:r>
          </a:p>
          <a:p>
            <a:pPr lvl="2"/>
            <a:r>
              <a:rPr lang="en-US" sz="1200" dirty="0" smtClean="0"/>
              <a:t>Dynamic range 25ns</a:t>
            </a:r>
          </a:p>
          <a:p>
            <a:endParaRPr lang="en-US" sz="2000" dirty="0" smtClean="0"/>
          </a:p>
          <a:p>
            <a:r>
              <a:rPr lang="en-US" sz="2000" dirty="0" smtClean="0"/>
              <a:t>Sparse Readout</a:t>
            </a:r>
          </a:p>
          <a:p>
            <a:pPr fontAlgn="ctr"/>
            <a:endParaRPr lang="en-US" sz="2000" dirty="0" smtClean="0"/>
          </a:p>
          <a:p>
            <a:pPr fontAlgn="ctr"/>
            <a:r>
              <a:rPr lang="en-US" sz="2000" dirty="0" smtClean="0"/>
              <a:t>Technology choice: IBM 130nm DM4-1 (as in Medipix3)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140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Timepix3 Chip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LCTPC collaboration meeting July-2011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67966" y="1673654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467966" y="2742835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67966" y="3807253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67966" y="4876435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00800" y="1673654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00800" y="2742835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00800" y="3807253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00800" y="4876435"/>
            <a:ext cx="1067166" cy="10671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 txBox="1">
            <a:spLocks/>
          </p:cNvSpPr>
          <p:nvPr/>
        </p:nvSpPr>
        <p:spPr bwMode="auto">
          <a:xfrm>
            <a:off x="457200" y="1143000"/>
            <a:ext cx="51054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chip </a:t>
            </a:r>
            <a:r>
              <a:rPr lang="en-US" sz="2000" dirty="0" smtClean="0"/>
              <a:t>will be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6672920" y="3766484"/>
            <a:ext cx="4343399" cy="108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 rot="16200000">
            <a:off x="8410121" y="3477080"/>
            <a:ext cx="8611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220 µm</a:t>
            </a:r>
            <a:endParaRPr lang="en-US" sz="1400" b="1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324600" y="1447800"/>
            <a:ext cx="2215451" cy="13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010400" y="1295400"/>
            <a:ext cx="9497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110 µm</a:t>
            </a:r>
            <a:endParaRPr lang="en-US" sz="1400" b="1" dirty="0"/>
          </a:p>
        </p:txBody>
      </p:sp>
      <p:graphicFrame>
        <p:nvGraphicFramePr>
          <p:cNvPr id="25" name="Content Placeholder 3"/>
          <p:cNvGraphicFramePr>
            <a:graphicFrameLocks/>
          </p:cNvGraphicFramePr>
          <p:nvPr/>
        </p:nvGraphicFramePr>
        <p:xfrm>
          <a:off x="152400" y="1143000"/>
          <a:ext cx="5715000" cy="521208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209800"/>
                <a:gridCol w="3505200"/>
              </a:tblGrid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Readout Chip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TIMEPIX3 (beginning of 2012)</a:t>
                      </a:r>
                      <a:endParaRPr lang="en-US" sz="1600" b="0" baseline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Pixel size 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55 </a:t>
                      </a:r>
                      <a:r>
                        <a:rPr lang="en-US" sz="1600" dirty="0" smtClean="0"/>
                        <a:t>x </a:t>
                      </a:r>
                      <a:r>
                        <a:rPr lang="en-US" sz="1600" dirty="0"/>
                        <a:t>55 </a:t>
                      </a:r>
                      <a:r>
                        <a:rPr lang="en-US" sz="1600" dirty="0" smtClean="0"/>
                        <a:t>µm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="0" baseline="30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Pixel</a:t>
                      </a:r>
                      <a:r>
                        <a:rPr lang="en-US" sz="1600" b="1" baseline="0" dirty="0" smtClean="0"/>
                        <a:t> arrangement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256 x </a:t>
                      </a:r>
                      <a:r>
                        <a:rPr lang="en-US" sz="1600" dirty="0" smtClean="0"/>
                        <a:t>256 (2x4 </a:t>
                      </a:r>
                      <a:r>
                        <a:rPr lang="en-US" sz="1600" dirty="0" err="1" smtClean="0"/>
                        <a:t>superpixels</a:t>
                      </a:r>
                      <a:r>
                        <a:rPr lang="en-US" sz="1600" dirty="0" smtClean="0"/>
                        <a:t>)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Sparse readout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/>
                        <a:t>YES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Operating Modes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261872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smtClean="0"/>
                        <a:t>1: TOT &amp; TOA</a:t>
                      </a:r>
                    </a:p>
                    <a:p>
                      <a:pPr marL="1261872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dirty="0" smtClean="0">
                          <a:latin typeface="Calibri"/>
                          <a:ea typeface="Times New Roman"/>
                          <a:cs typeface="Times New Roman"/>
                        </a:rPr>
                        <a:t>2:</a:t>
                      </a:r>
                      <a:r>
                        <a:rPr lang="en-US" sz="16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0" dirty="0" smtClean="0">
                          <a:latin typeface="Calibri"/>
                          <a:ea typeface="Times New Roman"/>
                          <a:cs typeface="Times New Roman"/>
                        </a:rPr>
                        <a:t>TOA</a:t>
                      </a:r>
                    </a:p>
                    <a:p>
                      <a:pPr marL="1261872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dirty="0" smtClean="0">
                          <a:latin typeface="Calibri"/>
                          <a:ea typeface="Times New Roman"/>
                          <a:cs typeface="Times New Roman"/>
                        </a:rPr>
                        <a:t>3: Event Counting + TOT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Minimum threshold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&gt; 500 e- (1.8 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TOA resolution 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&gt; 1.5 ns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Peaking time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&lt; 25 ns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TOT resolution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&lt; 5%  channel to channel spread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Technology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IBM 130nm DM </a:t>
                      </a:r>
                      <a:r>
                        <a:rPr lang="en-US" sz="1600" dirty="0" smtClean="0"/>
                        <a:t>3-2-3 or DM 4-1-3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Power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consumption ON</a:t>
                      </a:r>
                      <a:endParaRPr lang="en-US" sz="16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&lt;700</a:t>
                      </a:r>
                      <a:r>
                        <a:rPr lang="en-US" sz="160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B050"/>
                          </a:solidFill>
                        </a:rPr>
                        <a:t>m</a:t>
                      </a:r>
                      <a:r>
                        <a:rPr lang="en-US" sz="1600" dirty="0" err="1" smtClean="0">
                          <a:solidFill>
                            <a:srgbClr val="00B050"/>
                          </a:solidFill>
                        </a:rPr>
                        <a:t>W</a:t>
                      </a:r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 (~20 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</a:rPr>
                        <a:t>μW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/pixel) @1.2 V</a:t>
                      </a:r>
                      <a:endParaRPr lang="en-US" sz="1600" b="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Power consumption OFF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0" baseline="0" dirty="0" err="1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mW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(Power Pulsing)</a:t>
                      </a:r>
                      <a:endParaRPr lang="en-US" sz="1600" b="0" baseline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Target </a:t>
                      </a:r>
                      <a:r>
                        <a:rPr lang="en-US" sz="1600" b="1" dirty="0" err="1"/>
                        <a:t>floorplan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3 sides </a:t>
                      </a:r>
                      <a:r>
                        <a:rPr lang="en-US" sz="1600" dirty="0" err="1"/>
                        <a:t>buttable</a:t>
                      </a:r>
                      <a:r>
                        <a:rPr lang="en-US" sz="1600" dirty="0"/>
                        <a:t> and minimum periphery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TSVs </a:t>
                      </a:r>
                      <a:r>
                        <a:rPr lang="en-US" sz="1600" b="1" dirty="0" smtClean="0"/>
                        <a:t>possibility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YES. Multi-dicing</a:t>
                      </a:r>
                      <a:r>
                        <a:rPr lang="en-US" sz="1600" baseline="0" dirty="0" smtClean="0"/>
                        <a:t> scheme as Medipix3</a:t>
                      </a:r>
                      <a:endParaRPr lang="en-US" sz="16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Count Rate</a:t>
                      </a:r>
                      <a:endParaRPr lang="en-US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600" dirty="0" smtClean="0"/>
                        <a:t>x</a:t>
                      </a:r>
                      <a:r>
                        <a:rPr lang="en-US" sz="1600" baseline="0" dirty="0" smtClean="0"/>
                        <a:t> 10</a:t>
                      </a:r>
                      <a:r>
                        <a:rPr lang="en-US" sz="1600" baseline="30000" dirty="0" smtClean="0"/>
                        <a:t>6</a:t>
                      </a:r>
                      <a:r>
                        <a:rPr lang="en-US" sz="1600" b="0" baseline="0" dirty="0" smtClean="0">
                          <a:latin typeface="Calibri"/>
                          <a:cs typeface="Times New Roman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particles/cm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/s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6400800" y="1676400"/>
            <a:ext cx="381000" cy="4267200"/>
          </a:xfrm>
          <a:prstGeom prst="rect">
            <a:avLst/>
          </a:prstGeom>
          <a:solidFill>
            <a:schemeClr val="accent3">
              <a:alpha val="7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Analog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81800" y="1676400"/>
            <a:ext cx="1371600" cy="4267200"/>
          </a:xfrm>
          <a:prstGeom prst="rect">
            <a:avLst/>
          </a:prstGeom>
          <a:solidFill>
            <a:schemeClr val="accent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Digital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153400" y="1676400"/>
            <a:ext cx="381000" cy="4267200"/>
          </a:xfrm>
          <a:prstGeom prst="rect">
            <a:avLst/>
          </a:prstGeom>
          <a:solidFill>
            <a:schemeClr val="accent3">
              <a:alpha val="79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Analog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60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31718</TotalTime>
  <Words>2710</Words>
  <Application>Microsoft Macintosh PowerPoint</Application>
  <PresentationFormat>On-screen Show (4:3)</PresentationFormat>
  <Paragraphs>633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Design of the Timepix3</vt:lpstr>
      <vt:lpstr>Outline</vt:lpstr>
      <vt:lpstr>2 Collaborations → 21 collaborating institutes</vt:lpstr>
      <vt:lpstr>The Medipix Chips</vt:lpstr>
      <vt:lpstr>Development Path</vt:lpstr>
      <vt:lpstr>Timepix3 Scope</vt:lpstr>
      <vt:lpstr>Required readout chips for the HEP applications</vt:lpstr>
      <vt:lpstr>Timepix3 Main Requirements</vt:lpstr>
      <vt:lpstr>The Timepix3 Chip</vt:lpstr>
      <vt:lpstr>Timepix3: top level block diagram</vt:lpstr>
      <vt:lpstr>Timepix3 Analog front end</vt:lpstr>
      <vt:lpstr>Timepix3 pixel FE</vt:lpstr>
      <vt:lpstr>FE of Timepix3</vt:lpstr>
      <vt:lpstr>Tunable return to zero (Vout vs Ikrum)</vt:lpstr>
      <vt:lpstr>Time-over-threshold response</vt:lpstr>
      <vt:lpstr>TOT linearity and ΔTOT/TOT</vt:lpstr>
      <vt:lpstr>Channel Noise and Minimum detectable Charge</vt:lpstr>
      <vt:lpstr>TimeWalk Simulations</vt:lpstr>
      <vt:lpstr>Simulations Summary</vt:lpstr>
      <vt:lpstr>Timepix3 readout architecture</vt:lpstr>
      <vt:lpstr>Super Pixel and Pixel</vt:lpstr>
      <vt:lpstr>Timing Diagram of Digital Pixel</vt:lpstr>
      <vt:lpstr>Super Pixel-to-EoC data transport</vt:lpstr>
      <vt:lpstr>Timepix3: modes of operation</vt:lpstr>
      <vt:lpstr>Timepix3 periphery architecture</vt:lpstr>
      <vt:lpstr>Conclusions</vt:lpstr>
      <vt:lpstr>Conclusions</vt:lpstr>
      <vt:lpstr>PowerPoint Presentation</vt:lpstr>
      <vt:lpstr>A high density and low power Standard Cell Library</vt:lpstr>
      <vt:lpstr>An high density low power 130 nm digital library</vt:lpstr>
      <vt:lpstr>Medipix3 pixel counter (24 bits) + control logic</vt:lpstr>
      <vt:lpstr>SC_130nm_XL Library</vt:lpstr>
      <vt:lpstr>Medipix3 pixel counter (24 bits) + control logic</vt:lpstr>
      <vt:lpstr>Comparison between old and new counter</vt:lpstr>
      <vt:lpstr>Medipix3.2 counter using SC_130nm_XL library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standard cell library?</dc:title>
  <dc:creator>llopart</dc:creator>
  <cp:lastModifiedBy>Xavier Llopart</cp:lastModifiedBy>
  <cp:revision>774</cp:revision>
  <cp:lastPrinted>2011-01-25T11:06:02Z</cp:lastPrinted>
  <dcterms:created xsi:type="dcterms:W3CDTF">2010-10-18T09:54:56Z</dcterms:created>
  <dcterms:modified xsi:type="dcterms:W3CDTF">2011-07-06T19:51:04Z</dcterms:modified>
</cp:coreProperties>
</file>