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80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94" r:id="rId15"/>
    <p:sldId id="281" r:id="rId16"/>
    <p:sldId id="277" r:id="rId17"/>
    <p:sldId id="278" r:id="rId18"/>
    <p:sldId id="271" r:id="rId19"/>
    <p:sldId id="272" r:id="rId20"/>
    <p:sldId id="273" r:id="rId21"/>
    <p:sldId id="274" r:id="rId22"/>
    <p:sldId id="275" r:id="rId23"/>
    <p:sldId id="276" r:id="rId24"/>
    <p:sldId id="289" r:id="rId25"/>
    <p:sldId id="288" r:id="rId26"/>
    <p:sldId id="279" r:id="rId27"/>
    <p:sldId id="287" r:id="rId28"/>
    <p:sldId id="286" r:id="rId29"/>
    <p:sldId id="282" r:id="rId30"/>
    <p:sldId id="285" r:id="rId31"/>
    <p:sldId id="284" r:id="rId32"/>
    <p:sldId id="283" r:id="rId33"/>
    <p:sldId id="298" r:id="rId34"/>
    <p:sldId id="291" r:id="rId35"/>
    <p:sldId id="290" r:id="rId36"/>
    <p:sldId id="299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EAE3B1-CE65-4DA1-BB80-063AE00994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CBF73-B670-4180-858C-DF1423FF7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DC9B3-5173-4098-BF1B-B79E67A319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94D35-5202-4DEC-889F-D9DE9DAE5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A667D-B8D7-4D80-AC32-0B471496D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B2768-0A08-4465-9DF3-F144B3923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CE2E4-5EAF-4E72-97B2-6CC55321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103C5-AB27-4D36-B17E-58B7F2C0D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EDC09-FBD0-4990-92BB-AD6C30D014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400CC-8523-48CA-8E66-027D5E6A7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00746-3548-4B5A-A388-4852720362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40E14-6F65-4703-A4E2-063CB1AA9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06FF5E17-BCE3-4EB6-A664-9A8C42B9FC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9BA5-1C38-499E-8735-3887E8CEB084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 Shifts June 2011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YMov Bunch 1 in P1 - a1 = -0.002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P1Y =  5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-0.00236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YMov Bunch 1 in P2 - a1 = -0.002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P2Y =  7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-0.00246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YMov Bunch 1 in P3 - a1 = -0.001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P3Y =  8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-0.00198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these calibrations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X calibrations look “correct”, but actual constants are out</a:t>
            </a:r>
          </a:p>
          <a:p>
            <a:r>
              <a:rPr lang="en-GB" dirty="0" smtClean="0"/>
              <a:t>Possible causes:</a:t>
            </a:r>
          </a:p>
          <a:p>
            <a:pPr lvl="1"/>
            <a:r>
              <a:rPr lang="en-GB" dirty="0" smtClean="0"/>
              <a:t>2-3 dB extra attenuation on XDIF</a:t>
            </a:r>
          </a:p>
          <a:p>
            <a:pPr lvl="1"/>
            <a:r>
              <a:rPr lang="en-GB" dirty="0" smtClean="0"/>
              <a:t>XDIF, YSUM not aligned in time well enough (effect of this misalignment is scale factor)</a:t>
            </a:r>
          </a:p>
          <a:p>
            <a:r>
              <a:rPr lang="en-GB" dirty="0" smtClean="0"/>
              <a:t>These two effects could account for poor calibration constants yet lack of obvious deficiency with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lo-phase-sc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1463" y="271190"/>
            <a:ext cx="8397001" cy="602407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D. R. </a:t>
            </a:r>
            <a:r>
              <a:rPr lang="en-US" dirty="0" err="1" smtClean="0"/>
              <a:t>Bett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51720" y="593069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P1X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15213" y="593998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P2X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593069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P3X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593069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593998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P2Y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687621" y="593998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P3Y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74" y="231625"/>
            <a:ext cx="8273390" cy="611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323328" y="1412776"/>
            <a:ext cx="1281120" cy="15696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CABLE</a:t>
            </a:r>
          </a:p>
          <a:p>
            <a:pPr algn="ctr"/>
            <a:r>
              <a:rPr lang="en-GB" sz="2400" dirty="0" smtClean="0"/>
              <a:t>MAP</a:t>
            </a:r>
          </a:p>
          <a:p>
            <a:pPr algn="ctr"/>
            <a:r>
              <a:rPr lang="en-GB" sz="2400" dirty="0" smtClean="0"/>
              <a:t>29 June</a:t>
            </a:r>
          </a:p>
          <a:p>
            <a:pPr algn="ctr"/>
            <a:r>
              <a:rPr lang="en-GB" sz="2400" dirty="0" smtClean="0"/>
              <a:t>2011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29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Running with both FONT5 boards</a:t>
            </a:r>
          </a:p>
          <a:p>
            <a:r>
              <a:rPr lang="en-GB" dirty="0" smtClean="0"/>
              <a:t>P2 outputs split 4-ways (spare terminated)</a:t>
            </a:r>
          </a:p>
          <a:p>
            <a:r>
              <a:rPr lang="en-GB" dirty="0" smtClean="0"/>
              <a:t>Channel assignments: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99592" y="3497416"/>
          <a:ext cx="507494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864282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Channel 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#1 (Y)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#2 (X)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YDIF (5)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XDIF (1)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YSUM (5)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XSUM (1)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YDIF (7)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XDIF (2)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YSUM (7)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XSUM (2)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YDIF (8)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XDIF (4)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</a:t>
                      </a:r>
                      <a:r>
                        <a:rPr lang="en-GB" baseline="0" dirty="0" smtClean="0"/>
                        <a:t>SUM (8)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XSUM (4)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29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3-channel </a:t>
            </a:r>
            <a:r>
              <a:rPr lang="en-GB" dirty="0" err="1" smtClean="0"/>
              <a:t>MiniCircuits</a:t>
            </a:r>
            <a:r>
              <a:rPr lang="en-GB" dirty="0" smtClean="0"/>
              <a:t> intermediate amplifiers used on X (3 dB </a:t>
            </a:r>
            <a:r>
              <a:rPr lang="en-GB" dirty="0" err="1" smtClean="0"/>
              <a:t>atten</a:t>
            </a:r>
            <a:r>
              <a:rPr lang="en-GB" dirty="0" smtClean="0"/>
              <a:t>. on all)</a:t>
            </a:r>
          </a:p>
          <a:p>
            <a:r>
              <a:rPr lang="en-GB" dirty="0" smtClean="0"/>
              <a:t>Amplifier on FONT rack provides +20 dB for 357 MHz (split in tunnel)</a:t>
            </a:r>
          </a:p>
          <a:p>
            <a:r>
              <a:rPr lang="en-GB" dirty="0" smtClean="0"/>
              <a:t>Routine: BPM calibrations, LO phase scan</a:t>
            </a:r>
          </a:p>
          <a:p>
            <a:r>
              <a:rPr lang="en-GB" dirty="0" smtClean="0"/>
              <a:t>Single BPM resolution runs</a:t>
            </a:r>
          </a:p>
          <a:p>
            <a:r>
              <a:rPr lang="en-GB" dirty="0" smtClean="0"/>
              <a:t>Rob’s resolution vs. position study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ACCESS</a:t>
            </a:r>
            <a:r>
              <a:rPr lang="en-GB" dirty="0" smtClean="0"/>
              <a:t> to change setup back to 3 BPM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29 June 2011</a:t>
            </a:r>
            <a:endParaRPr lang="en-GB" dirty="0"/>
          </a:p>
        </p:txBody>
      </p:sp>
      <p:pic>
        <p:nvPicPr>
          <p:cNvPr id="7" name="Content Placeholder 6" descr="Processor 1 on P2X - a1 = 0.00236   mcalib1_-100_29June2011_x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P2X =  1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0.00236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2 on P2X - a1 = 0.00218   mcalib1_-100_29June2011_x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P2X =  2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0.00218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74" y="231626"/>
            <a:ext cx="8273390" cy="611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31" name="TextBox 430"/>
          <p:cNvSpPr txBox="1"/>
          <p:nvPr/>
        </p:nvSpPr>
        <p:spPr>
          <a:xfrm>
            <a:off x="7323328" y="4221088"/>
            <a:ext cx="1281121" cy="15696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CABLE</a:t>
            </a:r>
          </a:p>
          <a:p>
            <a:pPr algn="ctr"/>
            <a:r>
              <a:rPr lang="en-GB" sz="2400" dirty="0" smtClean="0"/>
              <a:t>MAP</a:t>
            </a:r>
          </a:p>
          <a:p>
            <a:pPr algn="ctr"/>
            <a:r>
              <a:rPr lang="en-GB" sz="2400" dirty="0" smtClean="0"/>
              <a:t>28 June</a:t>
            </a:r>
          </a:p>
          <a:p>
            <a:pPr algn="ctr"/>
            <a:r>
              <a:rPr lang="en-GB" sz="2400" dirty="0" smtClean="0"/>
              <a:t>2011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4 on P2X - a1 = 0.00222   mcalib1_-100_29June2011_x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P2X =  4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0.00222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5 on P2Y - a1 = -0.00239   mcalib1_-100_29June2011_y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P2Y =  5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-0.00239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7 on P2Y - a1 = -0.00239   mcalib1_-100_29June2011_y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P2Y =  7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-0.00239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8 on P2Y - a1 = -0.00215   mcalib1_-100_29June2011_y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124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P2Y =  8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-0.00215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lo-phase-t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5201"/>
            <a:ext cx="8424936" cy="60441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0675"/>
            <a:ext cx="8208912" cy="603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323328" y="4307612"/>
            <a:ext cx="1281121" cy="15696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CABLE</a:t>
            </a:r>
          </a:p>
          <a:p>
            <a:pPr algn="ctr"/>
            <a:r>
              <a:rPr lang="en-GB" sz="2400" dirty="0" smtClean="0"/>
              <a:t>MAP</a:t>
            </a:r>
          </a:p>
          <a:p>
            <a:pPr algn="ctr"/>
            <a:r>
              <a:rPr lang="en-GB" sz="2400" dirty="0" smtClean="0"/>
              <a:t>30 June</a:t>
            </a:r>
          </a:p>
          <a:p>
            <a:pPr algn="ctr"/>
            <a:r>
              <a:rPr lang="en-GB" sz="2400" dirty="0" smtClean="0"/>
              <a:t>2011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FONT data cables put on ATF local</a:t>
            </a:r>
          </a:p>
          <a:p>
            <a:r>
              <a:rPr lang="en-GB" dirty="0" smtClean="0"/>
              <a:t>Routine: BPM calibrations, LO phase scan</a:t>
            </a:r>
          </a:p>
          <a:p>
            <a:r>
              <a:rPr lang="en-GB" dirty="0" smtClean="0"/>
              <a:t>Three BPM resolution runs</a:t>
            </a:r>
          </a:p>
          <a:p>
            <a:r>
              <a:rPr lang="en-GB" dirty="0" smtClean="0"/>
              <a:t>Kicker “calibrations”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ACCESS</a:t>
            </a:r>
            <a:r>
              <a:rPr lang="en-GB" dirty="0" smtClean="0"/>
              <a:t> to collect equipment</a:t>
            </a:r>
          </a:p>
          <a:p>
            <a:pPr lvl="1"/>
            <a:r>
              <a:rPr lang="en-GB" dirty="0" smtClean="0"/>
              <a:t>Almost all FONT kit now in Oxford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30 June 2011 – Shift Log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1 on P1X - a1 = 0.00246   x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P1X =  1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0.00246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2 on P2X - a1 = 0.00268   x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P2X =  2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0.00268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4 on P3X - a1 = 0.00193   x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P3X =  4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3052187" y="4985300"/>
            <a:ext cx="32480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0.00193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28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 preamble:</a:t>
            </a:r>
          </a:p>
          <a:p>
            <a:pPr lvl="1"/>
            <a:r>
              <a:rPr lang="en-GB" dirty="0" smtClean="0"/>
              <a:t>Locate beam (set big trig delay = 117)</a:t>
            </a:r>
          </a:p>
          <a:p>
            <a:pPr lvl="1"/>
            <a:r>
              <a:rPr lang="en-GB" dirty="0" smtClean="0"/>
              <a:t>Load trim DACs</a:t>
            </a:r>
          </a:p>
          <a:p>
            <a:pPr lvl="1"/>
            <a:r>
              <a:rPr lang="en-GB" dirty="0" smtClean="0"/>
              <a:t>Phase LOs</a:t>
            </a:r>
          </a:p>
          <a:p>
            <a:pPr lvl="1"/>
            <a:r>
              <a:rPr lang="en-GB" dirty="0" smtClean="0"/>
              <a:t>Set scan delays</a:t>
            </a:r>
          </a:p>
          <a:p>
            <a:r>
              <a:rPr lang="en-GB" dirty="0" smtClean="0"/>
              <a:t>Had to tweak generated 357 MHz</a:t>
            </a:r>
          </a:p>
          <a:p>
            <a:pPr lvl="1"/>
            <a:r>
              <a:rPr lang="en-GB" dirty="0" smtClean="0"/>
              <a:t>Match to 1.428 GHz master signal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5 on P1Y - a1 = -0.00238   y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P1Y =  5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-0.00238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7 on P2Y - a1 = -0.00246   y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P2Y =  7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-0.00246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Processor 8 on P3Y - a1 = -0.00221   ymcalib_-100_30June2011.d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P3Y =  8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00B050"/>
                </a:solidFill>
              </a:rPr>
              <a:t>-0.00221</a:t>
            </a:r>
            <a:endParaRPr lang="en-GB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3" name="Content Placeholder 12" descr="lo-phase-sc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31281" cy="6048671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K1-P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31283" cy="60486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1844824"/>
            <a:ext cx="3024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170 µm</a:t>
            </a:r>
            <a:endParaRPr lang="en-GB" sz="66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366849" y="3320988"/>
            <a:ext cx="4248472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>
            <a:off x="1475656" y="1196752"/>
            <a:ext cx="3168352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1475656" y="5445224"/>
            <a:ext cx="5904656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2521" y="1096868"/>
            <a:ext cx="33858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K1 in P2</a:t>
            </a:r>
            <a:endParaRPr lang="en-GB" sz="6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pic>
        <p:nvPicPr>
          <p:cNvPr id="7" name="Content Placeholder 6" descr="K2-P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1420" y="269422"/>
            <a:ext cx="8419052" cy="603989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0" y="1844824"/>
            <a:ext cx="3024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250 µm</a:t>
            </a:r>
            <a:endParaRPr lang="en-GB" sz="66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1475656" y="3068960"/>
            <a:ext cx="4033242" cy="7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1475656" y="1052735"/>
            <a:ext cx="3168352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1475656" y="5085183"/>
            <a:ext cx="5904656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2521" y="1096868"/>
            <a:ext cx="33858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K2 in P3</a:t>
            </a:r>
            <a:endParaRPr lang="en-GB" sz="6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dirty="0" smtClean="0"/>
              <a:t>BPM calibrations within normal range</a:t>
            </a:r>
          </a:p>
          <a:p>
            <a:r>
              <a:rPr lang="en-GB" dirty="0" smtClean="0"/>
              <a:t>LO phase scans baffling</a:t>
            </a:r>
          </a:p>
          <a:p>
            <a:pPr lvl="1"/>
            <a:r>
              <a:rPr lang="en-GB" dirty="0" smtClean="0"/>
              <a:t>Susceptibility to LO phase appears to vary wildly depending on BPM used </a:t>
            </a:r>
          </a:p>
          <a:p>
            <a:r>
              <a:rPr lang="en-GB" dirty="0" smtClean="0"/>
              <a:t>Kicker calibrations consistent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28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ACCESS</a:t>
            </a:r>
          </a:p>
          <a:p>
            <a:pPr lvl="1"/>
            <a:r>
              <a:rPr lang="en-GB" dirty="0" smtClean="0"/>
              <a:t>replaced grey intermediate amplifier unit on x with NEW </a:t>
            </a:r>
            <a:r>
              <a:rPr lang="en-GB" dirty="0" err="1" smtClean="0"/>
              <a:t>MiniCircuits</a:t>
            </a:r>
            <a:r>
              <a:rPr lang="en-GB" dirty="0" smtClean="0"/>
              <a:t> unit</a:t>
            </a:r>
          </a:p>
          <a:p>
            <a:pPr lvl="1"/>
            <a:r>
              <a:rPr lang="en-GB" dirty="0" smtClean="0"/>
              <a:t>N.B. </a:t>
            </a:r>
            <a:r>
              <a:rPr lang="en-GB" dirty="0" err="1" smtClean="0"/>
              <a:t>atten</a:t>
            </a:r>
            <a:r>
              <a:rPr lang="en-GB" dirty="0" smtClean="0"/>
              <a:t>. P1: 6dB, P2: 6dB, P3: 5dB</a:t>
            </a:r>
            <a:br>
              <a:rPr lang="en-GB" dirty="0" smtClean="0"/>
            </a:br>
            <a:r>
              <a:rPr lang="en-GB" dirty="0" smtClean="0"/>
              <a:t>(y, sum </a:t>
            </a:r>
            <a:r>
              <a:rPr lang="en-GB" dirty="0" err="1" smtClean="0"/>
              <a:t>atten</a:t>
            </a:r>
            <a:r>
              <a:rPr lang="en-GB" dirty="0" smtClean="0"/>
              <a:t>. was 3dB on all channels)</a:t>
            </a:r>
          </a:p>
          <a:p>
            <a:r>
              <a:rPr lang="en-GB" dirty="0" smtClean="0"/>
              <a:t>Result: reduced noise on x channels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28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Before useful data obtained, </a:t>
            </a:r>
            <a:r>
              <a:rPr lang="en-GB" dirty="0" err="1" smtClean="0"/>
              <a:t>linac</a:t>
            </a:r>
            <a:r>
              <a:rPr lang="en-GB" dirty="0" smtClean="0"/>
              <a:t> cooling water system failed.</a:t>
            </a:r>
          </a:p>
          <a:p>
            <a:r>
              <a:rPr lang="en-GB" dirty="0" smtClean="0"/>
              <a:t>Extended </a:t>
            </a:r>
            <a:r>
              <a:rPr lang="en-GB" dirty="0" smtClean="0">
                <a:solidFill>
                  <a:srgbClr val="FF0000"/>
                </a:solidFill>
              </a:rPr>
              <a:t>ACCESS</a:t>
            </a:r>
          </a:p>
          <a:p>
            <a:pPr lvl="1"/>
            <a:r>
              <a:rPr lang="en-GB" dirty="0" smtClean="0"/>
              <a:t>Phil, Colin examined IP region</a:t>
            </a:r>
          </a:p>
          <a:p>
            <a:pPr lvl="1"/>
            <a:r>
              <a:rPr lang="en-GB" dirty="0" smtClean="0"/>
              <a:t>Rob, </a:t>
            </a:r>
            <a:r>
              <a:rPr lang="en-GB" dirty="0" err="1" smtClean="0"/>
              <a:t>Mikey</a:t>
            </a:r>
            <a:r>
              <a:rPr lang="en-GB" dirty="0" smtClean="0"/>
              <a:t> repaired damaged RG58 cables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28 June 2011 – Shift 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returned @ ~7pm</a:t>
            </a:r>
          </a:p>
          <a:p>
            <a:r>
              <a:rPr lang="en-GB" dirty="0" smtClean="0"/>
              <a:t>Took LO phase sensitivity scans</a:t>
            </a:r>
          </a:p>
          <a:p>
            <a:r>
              <a:rPr lang="en-GB" dirty="0" smtClean="0"/>
              <a:t>Noticed DR instability causing huge y excursions; corrected using sextupoles</a:t>
            </a:r>
          </a:p>
          <a:p>
            <a:r>
              <a:rPr lang="en-GB" dirty="0" smtClean="0"/>
              <a:t>More LO phase scans + BPM calibrations</a:t>
            </a:r>
          </a:p>
          <a:p>
            <a:r>
              <a:rPr lang="en-GB" dirty="0" smtClean="0"/>
              <a:t>Large residuals cast doubt on P1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ACCESS</a:t>
            </a:r>
            <a:r>
              <a:rPr lang="en-GB" dirty="0" smtClean="0"/>
              <a:t> to check P1, set up for next shift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XMov Bunch 1 in P1 - a1 = -0.00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8" y="0"/>
            <a:ext cx="9141463" cy="6858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P1X =  1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-0.00129</a:t>
            </a:r>
            <a:endParaRPr lang="en-GB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XMov Bunch 1 in P2 - a1 = -0.000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8" y="0"/>
            <a:ext cx="9141463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P2X =  2  </a:t>
            </a:r>
            <a:endParaRPr lang="en-GB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-0.00089</a:t>
            </a:r>
            <a:endParaRPr lang="en-GB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229600" cy="1143000"/>
          </a:xfrm>
        </p:spPr>
        <p:txBody>
          <a:bodyPr/>
          <a:lstStyle/>
          <a:p>
            <a:endParaRPr lang="en-GB"/>
          </a:p>
        </p:txBody>
      </p:sp>
      <p:pic>
        <p:nvPicPr>
          <p:cNvPr id="7" name="Content Placeholder 6" descr="XMov Bunch 1 in P3 - a1 = -0.000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99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8th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667D-B8D7-4D80-AC32-0B471496D2B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64671" y="639738"/>
            <a:ext cx="93610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43808" y="548680"/>
            <a:ext cx="39276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P3X =  4  </a:t>
            </a:r>
            <a:endParaRPr lang="en-GB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985300"/>
            <a:ext cx="3530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-0.00060</a:t>
            </a:r>
            <a:endParaRPr lang="en-GB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2178</TotalTime>
  <Words>950</Words>
  <Application>Microsoft Office PowerPoint</Application>
  <PresentationFormat>On-screen Show (4:3)</PresentationFormat>
  <Paragraphs>244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 Design</vt:lpstr>
      <vt:lpstr>FONT Shifts June 2011</vt:lpstr>
      <vt:lpstr>Slide 2</vt:lpstr>
      <vt:lpstr>28 June 2011 – Shift Log</vt:lpstr>
      <vt:lpstr>28 June 2011 – Shift Log</vt:lpstr>
      <vt:lpstr>28 June 2011 – Shift Log</vt:lpstr>
      <vt:lpstr>28 June 2011 – Shift Log</vt:lpstr>
      <vt:lpstr>Slide 7</vt:lpstr>
      <vt:lpstr>Slide 8</vt:lpstr>
      <vt:lpstr>Slide 9</vt:lpstr>
      <vt:lpstr>Slide 10</vt:lpstr>
      <vt:lpstr>Slide 11</vt:lpstr>
      <vt:lpstr>Slide 12</vt:lpstr>
      <vt:lpstr>Note on these calibrations</vt:lpstr>
      <vt:lpstr>Slide 14</vt:lpstr>
      <vt:lpstr>Slide 15</vt:lpstr>
      <vt:lpstr>29 June 2011 – Shift Log</vt:lpstr>
      <vt:lpstr>29 June 2011 – Shift Log</vt:lpstr>
      <vt:lpstr>29 June 2011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30 June 2011 – Shift Log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Summary</vt:lpstr>
      <vt:lpstr>Summary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82</cp:revision>
  <dcterms:created xsi:type="dcterms:W3CDTF">2009-05-21T13:39:04Z</dcterms:created>
  <dcterms:modified xsi:type="dcterms:W3CDTF">2011-07-08T12:45:51Z</dcterms:modified>
</cp:coreProperties>
</file>