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2" r:id="rId3"/>
    <p:sldId id="257" r:id="rId4"/>
    <p:sldId id="261" r:id="rId5"/>
    <p:sldId id="260" r:id="rId6"/>
    <p:sldId id="258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76" d="100"/>
          <a:sy n="176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9DA7709-2777-4C6E-9F68-0A5353426E6F}" type="datetimeFigureOut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CA40C16-C060-48F3-A2EF-4853214B3A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18240-DEAD-4F6B-8866-32C2C1645E8D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69F8-9B44-4EA9-BB92-686BC1D902D9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E60E-8041-4DE0-924D-86BF5F31630C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CAF5-EC36-43ED-80D7-F401771B83A7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4E59-5410-4DB6-B125-40B6731BC206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ADC1-8D4A-4E62-9E1B-8D9DF1F14356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DFBDD-EDB6-4364-A974-F624E27AD2FE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C02DE-3505-4EC4-B7B9-A51CD7E066D2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99D6-4FAA-4CB9-B0BE-F6A926AAEA8D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66210-3967-483F-B3D0-05916E5C12C1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B643A-7687-4B86-A52F-B8959A78A18B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DD3B8-90D7-47D2-85B6-604582086402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58738-2869-4C6B-9902-ECD72D795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2514600" cy="42211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lbertus" pitchFamily="18" charset="0"/>
              </a:rPr>
              <a:t>SID Layout</a:t>
            </a:r>
            <a:r>
              <a:rPr lang="en-US" dirty="0">
                <a:latin typeface="Albertus" pitchFamily="18" charset="0"/>
              </a:rPr>
              <a:t/>
            </a:r>
            <a:br>
              <a:rPr lang="en-US" dirty="0">
                <a:latin typeface="Albertus" pitchFamily="18" charset="0"/>
              </a:rPr>
            </a:br>
            <a:r>
              <a:rPr lang="en-US" sz="2000" dirty="0" smtClean="0">
                <a:latin typeface="Albertus" pitchFamily="18" charset="0"/>
              </a:rPr>
              <a:t>Concept</a:t>
            </a:r>
            <a:endParaRPr lang="en-US" sz="2000" dirty="0">
              <a:latin typeface="Albertus" pitchFamily="18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90600" y="4572000"/>
            <a:ext cx="2057400" cy="99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Albertus" pitchFamily="18" charset="0"/>
              </a:rPr>
              <a:t>Marco Oriunno</a:t>
            </a:r>
          </a:p>
          <a:p>
            <a:pPr>
              <a:buNone/>
            </a:pPr>
            <a:r>
              <a:rPr lang="en-US" sz="2000" dirty="0" smtClean="0">
                <a:latin typeface="Albertus" pitchFamily="18" charset="0"/>
              </a:rPr>
              <a:t>Matt Swift</a:t>
            </a:r>
            <a:endParaRPr lang="en-US" sz="2000" dirty="0">
              <a:latin typeface="Albertus" pitchFamily="1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2FD0E-667E-48BC-9B60-47928EFF9F30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46250" t="17333" r="12917" b="10000"/>
          <a:stretch>
            <a:fillRect/>
          </a:stretch>
        </p:blipFill>
        <p:spPr bwMode="auto">
          <a:xfrm>
            <a:off x="3581400" y="914400"/>
            <a:ext cx="2273417" cy="2528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45417" t="16667" r="11250" b="10667"/>
          <a:stretch>
            <a:fillRect/>
          </a:stretch>
        </p:blipFill>
        <p:spPr bwMode="auto">
          <a:xfrm>
            <a:off x="5486400" y="3429000"/>
            <a:ext cx="2362200" cy="247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99D6-4FAA-4CB9-B0BE-F6A926AAEA8D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shaft option upper level </a:t>
            </a:r>
            <a:r>
              <a:rPr lang="en-US" sz="3200" noProof="0" dirty="0" smtClean="0">
                <a:latin typeface="+mj-lt"/>
                <a:ea typeface="+mj-ea"/>
                <a:cs typeface="+mj-cs"/>
              </a:rPr>
              <a:t>top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view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45833" t="19333" r="11250" b="12000"/>
          <a:stretch>
            <a:fillRect/>
          </a:stretch>
        </p:blipFill>
        <p:spPr bwMode="auto">
          <a:xfrm>
            <a:off x="1524000" y="762000"/>
            <a:ext cx="5791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99D6-4FAA-4CB9-B0BE-F6A926AAEA8D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shaft option lower level </a:t>
            </a:r>
            <a:r>
              <a:rPr lang="en-US" sz="3200" dirty="0" smtClean="0">
                <a:latin typeface="+mj-lt"/>
                <a:ea typeface="+mj-ea"/>
                <a:cs typeface="+mj-cs"/>
              </a:rPr>
              <a:t>Iso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view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44583" t="18667" r="11250" b="12000"/>
          <a:stretch>
            <a:fillRect/>
          </a:stretch>
        </p:blipFill>
        <p:spPr bwMode="auto">
          <a:xfrm>
            <a:off x="1371600" y="685799"/>
            <a:ext cx="6248400" cy="613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99D6-4FAA-4CB9-B0BE-F6A926AAEA8D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shaft option lower level </a:t>
            </a:r>
            <a:r>
              <a:rPr lang="en-US" sz="3200" noProof="0" dirty="0" smtClean="0">
                <a:latin typeface="+mj-lt"/>
                <a:ea typeface="+mj-ea"/>
                <a:cs typeface="+mj-cs"/>
              </a:rPr>
              <a:t>front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view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38750" t="18667" r="4583" b="11333"/>
          <a:stretch>
            <a:fillRect/>
          </a:stretch>
        </p:blipFill>
        <p:spPr bwMode="auto">
          <a:xfrm>
            <a:off x="914400" y="685800"/>
            <a:ext cx="7467600" cy="5765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99D6-4FAA-4CB9-B0BE-F6A926AAEA8D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shaft option lower level </a:t>
            </a:r>
            <a:r>
              <a:rPr lang="en-US" sz="3200" noProof="0" dirty="0" smtClean="0">
                <a:latin typeface="+mj-lt"/>
                <a:ea typeface="+mj-ea"/>
                <a:cs typeface="+mj-cs"/>
              </a:rPr>
              <a:t>side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view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l="40000" t="19333" r="8333" b="12000"/>
          <a:stretch>
            <a:fillRect/>
          </a:stretch>
        </p:blipFill>
        <p:spPr bwMode="auto">
          <a:xfrm>
            <a:off x="990600" y="685800"/>
            <a:ext cx="6934200" cy="5759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99D6-4FAA-4CB9-B0BE-F6A926AAEA8D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shaft option lower level </a:t>
            </a:r>
            <a:r>
              <a:rPr lang="en-US" sz="3200" noProof="0" dirty="0" smtClean="0">
                <a:latin typeface="+mj-lt"/>
                <a:ea typeface="+mj-ea"/>
                <a:cs typeface="+mj-cs"/>
              </a:rPr>
              <a:t>top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view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l="45416" t="23333" r="11667" b="14000"/>
          <a:stretch>
            <a:fillRect/>
          </a:stretch>
        </p:blipFill>
        <p:spPr bwMode="auto">
          <a:xfrm>
            <a:off x="1524000" y="762000"/>
            <a:ext cx="6477000" cy="5911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99D6-4FAA-4CB9-B0BE-F6A926AAEA8D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latin typeface="+mj-lt"/>
                <a:ea typeface="+mj-ea"/>
                <a:cs typeface="+mj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shaft option Iso view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l="45417" t="16667" r="11250" b="10667"/>
          <a:stretch>
            <a:fillRect/>
          </a:stretch>
        </p:blipFill>
        <p:spPr bwMode="auto">
          <a:xfrm>
            <a:off x="2057400" y="685800"/>
            <a:ext cx="5410200" cy="567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99D6-4FAA-4CB9-B0BE-F6A926AAEA8D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latin typeface="+mj-lt"/>
                <a:ea typeface="+mj-ea"/>
                <a:cs typeface="+mj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shaft option front view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l="50833" t="18667" r="16667" b="12667"/>
          <a:stretch>
            <a:fillRect/>
          </a:stretch>
        </p:blipFill>
        <p:spPr bwMode="auto">
          <a:xfrm>
            <a:off x="2286000" y="685800"/>
            <a:ext cx="4495800" cy="59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99D6-4FAA-4CB9-B0BE-F6A926AAEA8D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latin typeface="+mj-lt"/>
                <a:ea typeface="+mj-ea"/>
                <a:cs typeface="+mj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shaft option side view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 l="46666" t="18666" r="12917" b="12000"/>
          <a:stretch>
            <a:fillRect/>
          </a:stretch>
        </p:blipFill>
        <p:spPr bwMode="auto">
          <a:xfrm>
            <a:off x="1600200" y="762000"/>
            <a:ext cx="5334000" cy="5718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99D6-4FAA-4CB9-B0BE-F6A926AAEA8D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latin typeface="+mj-lt"/>
                <a:ea typeface="+mj-ea"/>
                <a:cs typeface="+mj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shaft option top view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 l="49583" t="18667" r="15417" b="12667"/>
          <a:stretch>
            <a:fillRect/>
          </a:stretch>
        </p:blipFill>
        <p:spPr bwMode="auto">
          <a:xfrm>
            <a:off x="2133600" y="762000"/>
            <a:ext cx="4648200" cy="5699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2FD0E-667E-48BC-9B60-47928EFF9F30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46250" t="17333" r="12917" b="10000"/>
          <a:stretch>
            <a:fillRect/>
          </a:stretch>
        </p:blipFill>
        <p:spPr bwMode="auto">
          <a:xfrm>
            <a:off x="685800" y="190539"/>
            <a:ext cx="3733770" cy="415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45417" t="16667" r="11250" b="10667"/>
          <a:stretch>
            <a:fillRect/>
          </a:stretch>
        </p:blipFill>
        <p:spPr bwMode="auto">
          <a:xfrm>
            <a:off x="4572000" y="2133600"/>
            <a:ext cx="3962370" cy="415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176626" y="6324600"/>
            <a:ext cx="1581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dirty="0" smtClean="0"/>
              <a:t>2 </a:t>
            </a:r>
            <a:r>
              <a:rPr lang="en-US" dirty="0" smtClean="0"/>
              <a:t>shafts option</a:t>
            </a: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1479116" y="4419600"/>
            <a:ext cx="1581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dirty="0" smtClean="0"/>
              <a:t>3 shafts option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46250" t="17333" r="12917" b="10000"/>
          <a:stretch>
            <a:fillRect/>
          </a:stretch>
        </p:blipFill>
        <p:spPr bwMode="auto">
          <a:xfrm>
            <a:off x="3352800" y="838200"/>
            <a:ext cx="4876800" cy="5424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3400" y="1066800"/>
            <a:ext cx="3431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4000 t Strand Jack system installed</a:t>
            </a:r>
          </a:p>
          <a:p>
            <a:r>
              <a:rPr lang="en-US" dirty="0"/>
              <a:t>o</a:t>
            </a:r>
            <a:r>
              <a:rPr lang="en-US" dirty="0" smtClean="0"/>
              <a:t>ver main 18M shaft.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4038600"/>
            <a:ext cx="3070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400 t bridge crane works over</a:t>
            </a:r>
          </a:p>
          <a:p>
            <a:r>
              <a:rPr lang="en-US" dirty="0"/>
              <a:t>a</a:t>
            </a:r>
            <a:r>
              <a:rPr lang="en-US" dirty="0" smtClean="0"/>
              <a:t>ssembly area and 8.5M shaft.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/>
          <a:p>
            <a:r>
              <a:rPr lang="en-US" sz="2800" dirty="0" smtClean="0"/>
              <a:t>3 shaft option Iso view</a:t>
            </a:r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CD21-749A-4DCA-BD49-549D018F109B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CAF5-EC36-43ED-80D7-F401771B83A7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 descr="3 shaft Lower level Fro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76200"/>
            <a:ext cx="7825094" cy="61722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113176" y="152400"/>
            <a:ext cx="2917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dirty="0" smtClean="0"/>
              <a:t>3 shafts, underground cranes</a:t>
            </a:r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CAF5-EC36-43ED-80D7-F401771B83A7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 descr="3 shaft Lower level IS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453838"/>
            <a:ext cx="7543800" cy="595032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113176" y="152400"/>
            <a:ext cx="2917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dirty="0" smtClean="0"/>
              <a:t>3 shafts, underground cranes</a:t>
            </a:r>
            <a:endParaRPr lang="en-US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CAF5-EC36-43ED-80D7-F401771B83A7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 descr="3 shaft Lower level Si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799" y="152400"/>
            <a:ext cx="8114913" cy="6400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113176" y="152400"/>
            <a:ext cx="2917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dirty="0" smtClean="0"/>
              <a:t>3 shafts, underground cranes</a:t>
            </a:r>
            <a:endParaRPr lang="en-U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CAF5-EC36-43ED-80D7-F401771B83A7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 descr="3 shaft Lower level To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999" y="152400"/>
            <a:ext cx="8211519" cy="6477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113176" y="152400"/>
            <a:ext cx="2917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dirty="0" smtClean="0"/>
              <a:t>3 shafts, underground cranes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46667" t="17333" r="13333" b="10667"/>
          <a:stretch>
            <a:fillRect/>
          </a:stretch>
        </p:blipFill>
        <p:spPr bwMode="auto">
          <a:xfrm>
            <a:off x="3200400" y="685800"/>
            <a:ext cx="518160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9600" y="990600"/>
            <a:ext cx="3349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Bridge crane replaces strand jacks</a:t>
            </a:r>
          </a:p>
          <a:p>
            <a:r>
              <a:rPr lang="en-US" dirty="0"/>
              <a:t>o</a:t>
            </a:r>
            <a:r>
              <a:rPr lang="en-US" dirty="0" smtClean="0"/>
              <a:t>ver main shaft.</a:t>
            </a:r>
            <a:endParaRPr lang="en-US" dirty="0"/>
          </a:p>
        </p:txBody>
      </p:sp>
      <p:sp>
        <p:nvSpPr>
          <p:cNvPr id="8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shaft option Iso view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A0F4-C2AD-482A-97D3-EFF5690EF36D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shaft option front view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50416" t="19000" r="16667" b="12000"/>
          <a:stretch>
            <a:fillRect/>
          </a:stretch>
        </p:blipFill>
        <p:spPr bwMode="auto">
          <a:xfrm>
            <a:off x="2667000" y="609600"/>
            <a:ext cx="4572000" cy="5989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E8275-0D7E-4FD5-8666-550F2DFDEE38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shaft option side view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50417" t="18667" r="16250" b="12000"/>
          <a:stretch>
            <a:fillRect/>
          </a:stretch>
        </p:blipFill>
        <p:spPr bwMode="auto">
          <a:xfrm>
            <a:off x="2743200" y="762000"/>
            <a:ext cx="4495800" cy="5844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F36BF-962A-4295-8949-89980B34BA8D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shaft option top 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D7BED-9DB2-4934-A968-08084703C819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45417" t="18667" r="11250" b="12667"/>
          <a:stretch>
            <a:fillRect/>
          </a:stretch>
        </p:blipFill>
        <p:spPr bwMode="auto">
          <a:xfrm>
            <a:off x="1752600" y="838200"/>
            <a:ext cx="5334000" cy="52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980F-00DF-488D-8F7A-B19C2D0A0708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shaft option upper level </a:t>
            </a:r>
            <a:r>
              <a:rPr lang="en-US" sz="3200" dirty="0" smtClean="0">
                <a:latin typeface="+mj-lt"/>
                <a:ea typeface="+mj-ea"/>
                <a:cs typeface="+mj-cs"/>
              </a:rPr>
              <a:t>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 view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40417" t="17334" r="6250" b="10000"/>
          <a:stretch>
            <a:fillRect/>
          </a:stretch>
        </p:blipFill>
        <p:spPr bwMode="auto">
          <a:xfrm>
            <a:off x="1600200" y="838199"/>
            <a:ext cx="6763624" cy="5759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99D6-4FAA-4CB9-B0BE-F6A926AAEA8D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shaft option upper level </a:t>
            </a:r>
            <a:r>
              <a:rPr lang="en-US" sz="3200" noProof="0" dirty="0" smtClean="0">
                <a:latin typeface="+mj-lt"/>
                <a:ea typeface="+mj-ea"/>
                <a:cs typeface="+mj-cs"/>
              </a:rPr>
              <a:t>front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view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39583" t="21333" r="5417" b="14667"/>
          <a:stretch>
            <a:fillRect/>
          </a:stretch>
        </p:blipFill>
        <p:spPr bwMode="auto">
          <a:xfrm>
            <a:off x="762000" y="762000"/>
            <a:ext cx="7696200" cy="559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99D6-4FAA-4CB9-B0BE-F6A926AAEA8D}" type="datetime1">
              <a:rPr lang="en-US" smtClean="0"/>
              <a:pPr/>
              <a:t>7/14/2011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8738-2869-4C6B-9902-ECD72D79515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shaft option upper level </a:t>
            </a:r>
            <a:r>
              <a:rPr lang="en-US" sz="3200" dirty="0" smtClean="0">
                <a:latin typeface="+mj-lt"/>
                <a:ea typeface="+mj-ea"/>
                <a:cs typeface="+mj-cs"/>
              </a:rPr>
              <a:t>side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view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39583" t="21847" r="5417" b="16134"/>
          <a:stretch>
            <a:fillRect/>
          </a:stretch>
        </p:blipFill>
        <p:spPr bwMode="auto">
          <a:xfrm>
            <a:off x="457200" y="685800"/>
            <a:ext cx="8001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211</Words>
  <Application>Microsoft Office PowerPoint</Application>
  <PresentationFormat>On-screen Show (4:3)</PresentationFormat>
  <Paragraphs>78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SID Layout Concept</vt:lpstr>
      <vt:lpstr>3 shaft option Iso view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SID Concept Layout</dc:title>
  <dc:creator>mswift</dc:creator>
  <cp:lastModifiedBy>SLAC</cp:lastModifiedBy>
  <cp:revision>12</cp:revision>
  <dcterms:created xsi:type="dcterms:W3CDTF">2011-07-13T20:22:33Z</dcterms:created>
  <dcterms:modified xsi:type="dcterms:W3CDTF">2011-07-14T19:52:54Z</dcterms:modified>
</cp:coreProperties>
</file>