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74" r:id="rId9"/>
    <p:sldId id="262" r:id="rId10"/>
    <p:sldId id="271" r:id="rId11"/>
    <p:sldId id="272" r:id="rId12"/>
    <p:sldId id="273" r:id="rId13"/>
    <p:sldId id="275" r:id="rId14"/>
    <p:sldId id="267" r:id="rId15"/>
    <p:sldId id="268" r:id="rId16"/>
    <p:sldId id="269" r:id="rId17"/>
    <p:sldId id="270" r:id="rId18"/>
    <p:sldId id="276" r:id="rId19"/>
    <p:sldId id="263" r:id="rId20"/>
    <p:sldId id="264" r:id="rId21"/>
    <p:sldId id="26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98BA8-5D74-40FB-871A-C0C6201095A9}" type="datetimeFigureOut">
              <a:rPr lang="en-US" smtClean="0"/>
              <a:t>7/15/2011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213FD-5C13-40D7-BBCA-02B6DDBA6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91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CE74230-CAD6-446E-BDC3-5F70C4840CC7}" type="datetime1">
              <a:rPr lang="en-US" smtClean="0"/>
              <a:t>7/15/2011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65DFD-E7DE-4428-9013-9A3515F50EA4}" type="datetime1">
              <a:rPr lang="en-US" smtClean="0"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C85F-B5E5-4E7A-8F23-B06156930C20}" type="datetime1">
              <a:rPr lang="en-US" smtClean="0"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3B20-3EF2-4983-AEFE-AD0CB64B1030}" type="datetime1">
              <a:rPr lang="en-US" smtClean="0"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ED168BC-0E43-448D-9BB7-D57DF9EDEB74}" type="datetime1">
              <a:rPr lang="en-US" smtClean="0"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93CB-1624-4FC9-BBAD-12FDE3760C8A}" type="datetime1">
              <a:rPr lang="en-US" smtClean="0"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8317-032F-40CF-81E3-71CBAA9A198B}" type="datetime1">
              <a:rPr lang="en-US" smtClean="0"/>
              <a:t>7/15/2011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CEC6-EC24-479A-B8F5-F7D5C1F739D0}" type="datetime1">
              <a:rPr lang="en-US" smtClean="0"/>
              <a:t>7/15/2011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DA44-92B2-40F6-9149-22F53A030CD6}" type="datetime1">
              <a:rPr lang="en-US" smtClean="0"/>
              <a:t>7/15/2011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83847-A30B-4265-B12B-4179925A36B0}" type="datetime1">
              <a:rPr lang="en-US" smtClean="0"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0F50-5BC4-4791-BD37-701A36ACE3E5}" type="datetime1">
              <a:rPr lang="en-US" smtClean="0"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DC94A8-9D62-4B64-84BD-86B089556A93}" type="datetime1">
              <a:rPr lang="en-US" smtClean="0"/>
              <a:t>7/15/2011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350604-DD32-4943-BE56-68B140E08FF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latin typeface="Arial" pitchFamily="18"/>
                <a:ea typeface="Droid Sans Fallback" pitchFamily="2"/>
                <a:cs typeface="Lohit Hindi" pitchFamily="2"/>
              </a:rPr>
              <a:t>Temporal Development of </a:t>
            </a:r>
            <a:r>
              <a:rPr lang="en-US" dirty="0" smtClean="0">
                <a:latin typeface="Arial" pitchFamily="18"/>
                <a:ea typeface="Droid Sans Fallback" pitchFamily="2"/>
                <a:cs typeface="Lohit Hindi" pitchFamily="2"/>
              </a:rPr>
              <a:t>EM </a:t>
            </a:r>
            <a:r>
              <a:rPr lang="en-US" dirty="0">
                <a:latin typeface="Arial" pitchFamily="18"/>
                <a:ea typeface="Droid Sans Fallback" pitchFamily="2"/>
                <a:cs typeface="Lohit Hindi" pitchFamily="2"/>
              </a:rPr>
              <a:t>and </a:t>
            </a:r>
            <a:r>
              <a:rPr lang="en-US" dirty="0" smtClean="0">
                <a:latin typeface="Arial" pitchFamily="18"/>
                <a:ea typeface="Droid Sans Fallback" pitchFamily="2"/>
                <a:cs typeface="Lohit Hindi" pitchFamily="2"/>
              </a:rPr>
              <a:t>Had </a:t>
            </a:r>
            <a:r>
              <a:rPr lang="en-US" dirty="0">
                <a:latin typeface="Arial" pitchFamily="18"/>
                <a:ea typeface="Droid Sans Fallback" pitchFamily="2"/>
                <a:cs typeface="Lohit Hindi" pitchFamily="2"/>
              </a:rPr>
              <a:t>showers in </a:t>
            </a:r>
            <a:r>
              <a:rPr lang="en-US" dirty="0" err="1">
                <a:latin typeface="Arial" pitchFamily="18"/>
                <a:ea typeface="Droid Sans Fallback" pitchFamily="2"/>
                <a:cs typeface="Lohit Hindi" pitchFamily="2"/>
              </a:rPr>
              <a:t>DRCal</a:t>
            </a:r>
            <a:r>
              <a:rPr lang="en-US" dirty="0">
                <a:latin typeface="Arial" pitchFamily="18"/>
                <a:ea typeface="Droid Sans Fallback" pitchFamily="2"/>
                <a:cs typeface="Lohit Hindi" pitchFamily="2"/>
              </a:rPr>
              <a:t/>
            </a:r>
            <a:br>
              <a:rPr lang="en-US" dirty="0">
                <a:latin typeface="Arial" pitchFamily="18"/>
                <a:ea typeface="Droid Sans Fallback" pitchFamily="2"/>
                <a:cs typeface="Lohit Hindi" pitchFamily="2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Edgar </a:t>
            </a:r>
            <a:r>
              <a:rPr lang="en-US" dirty="0" err="1" smtClean="0"/>
              <a:t>Nandayapa</a:t>
            </a:r>
            <a:r>
              <a:rPr lang="en-US" dirty="0" smtClean="0"/>
              <a:t>			07/15/2011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72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Deposition </a:t>
            </a:r>
            <a:r>
              <a:rPr lang="en-US" dirty="0"/>
              <a:t>electrons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18" descr="E:\Extras\DRCal_E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162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Edep</a:t>
            </a:r>
            <a:r>
              <a:rPr lang="en-US" dirty="0" smtClean="0"/>
              <a:t> EM </a:t>
            </a:r>
            <a:r>
              <a:rPr lang="en-US" dirty="0"/>
              <a:t>electrons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19" descr="E:\Extras\DRCal_EEM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622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Edep</a:t>
            </a:r>
            <a:r>
              <a:rPr lang="en-US" dirty="0" smtClean="0"/>
              <a:t> Had </a:t>
            </a:r>
            <a:r>
              <a:rPr lang="en-US" dirty="0"/>
              <a:t>electrons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20" descr="E:\Extras\DRCal_EHad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073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Integral of Energy over time of Electrons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2" descr="E:\Extras\DRCal_allInt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288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Cerenkov </a:t>
            </a:r>
            <a:r>
              <a:rPr lang="en-US" dirty="0" err="1" smtClean="0"/>
              <a:t>Pions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4" descr="E:\Extras\DRCal_pions Cer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063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Energy Deposition </a:t>
            </a:r>
            <a:r>
              <a:rPr lang="en-US" dirty="0" err="1" smtClean="0"/>
              <a:t>Pions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5" descr="E:\Extras\DRCal_pions E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842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Edep</a:t>
            </a:r>
            <a:r>
              <a:rPr lang="en-US" dirty="0" smtClean="0"/>
              <a:t> EM </a:t>
            </a:r>
            <a:r>
              <a:rPr lang="en-US" dirty="0" err="1" smtClean="0"/>
              <a:t>Pions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6" descr="E:\Extras\DRCal_pions EEM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230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Edep</a:t>
            </a:r>
            <a:r>
              <a:rPr lang="en-US" dirty="0" smtClean="0"/>
              <a:t> Hadrons </a:t>
            </a:r>
            <a:r>
              <a:rPr lang="en-US" dirty="0" err="1" smtClean="0"/>
              <a:t>Pions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2" descr="E:\Extras\DRCal_pions EHad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43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Integral of Energy over time of </a:t>
            </a:r>
            <a:r>
              <a:rPr lang="en-US" dirty="0" err="1" smtClean="0"/>
              <a:t>pions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18</a:t>
            </a:fld>
            <a:endParaRPr lang="en-US"/>
          </a:p>
        </p:txBody>
      </p:sp>
      <p:pic>
        <p:nvPicPr>
          <p:cNvPr id="8194" name="Picture 2" descr="E:\Extras\DRCal_pions allInt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238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latin typeface="Arial" pitchFamily="18"/>
                <a:ea typeface="Droid Sans Fallback" pitchFamily="2"/>
                <a:cs typeface="Lohit Hindi" pitchFamily="2"/>
              </a:rPr>
              <a:t>Integrated shower of energy as a function of time and corrected </a:t>
            </a:r>
            <a:r>
              <a:rPr lang="en-US" dirty="0" smtClean="0">
                <a:latin typeface="Arial" pitchFamily="18"/>
                <a:ea typeface="Droid Sans Fallback" pitchFamily="2"/>
                <a:cs typeface="Lohit Hindi" pitchFamily="2"/>
              </a:rPr>
              <a:t>time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16" descr="E:\Extras\DRCal_allIntcombined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381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DRCal</a:t>
            </a:r>
            <a:r>
              <a:rPr lang="en-US" dirty="0" smtClean="0"/>
              <a:t> General Shape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5907849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53000"/>
            <a:ext cx="1697182" cy="1365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71600" y="61722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 is 30x30x30   ~ 1500x1500x1518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857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Shower developed in 6</a:t>
            </a: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 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nanoseconds </a:t>
            </a: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to its maximum for 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EM and for Had </a:t>
            </a: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in e- and pi-.</a:t>
            </a:r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503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Use of different physics list (now QGSP_BERT)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Use of different materials (PbWO4, W, Iron..)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Sampling with active layer of plastic scintillator to see the effect of neutrons.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Study the different physics process contributing to the signal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Modify the Hit-class to include timing 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053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DRCal</a:t>
            </a:r>
            <a:r>
              <a:rPr lang="en-US" dirty="0" smtClean="0"/>
              <a:t>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105400" cy="4937760"/>
          </a:xfrm>
        </p:spPr>
        <p:txBody>
          <a:bodyPr/>
          <a:lstStyle/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Materials: </a:t>
            </a:r>
            <a:endParaRPr lang="en-US" sz="2800" dirty="0" smtClean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None/>
            </a:pP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BGO 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and Plastic </a:t>
            </a: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Scintillator</a:t>
            </a:r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endParaRPr lang="en-US" sz="2800" dirty="0" smtClean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None/>
            </a:pPr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BGO 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is totally sampling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endParaRPr lang="en-US" sz="2800" dirty="0" smtClean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endParaRPr lang="en-US" sz="2800" dirty="0" smtClean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err="1" smtClean="0">
                <a:latin typeface="Arial" pitchFamily="18"/>
                <a:ea typeface="Droid Sans Fallback" pitchFamily="2"/>
                <a:cs typeface="Lohit Hindi" pitchFamily="2"/>
              </a:rPr>
              <a:t>Sofware</a:t>
            </a: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: Geant4.9.4.p01</a:t>
            </a:r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endParaRPr lang="en-US" sz="2800" dirty="0" smtClean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Physics List: QGSP_BERT</a:t>
            </a:r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418" y="3663561"/>
            <a:ext cx="1697182" cy="1365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679700"/>
            <a:ext cx="18034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93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71600" y="3962400"/>
            <a:ext cx="4572000" cy="2667000"/>
          </a:xfrm>
        </p:spPr>
        <p:txBody>
          <a:bodyPr/>
          <a:lstStyle/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b="1" dirty="0">
                <a:latin typeface="Arial" pitchFamily="18"/>
                <a:ea typeface="Droid Sans Fallback" pitchFamily="2"/>
                <a:cs typeface="Lohit Hindi" pitchFamily="2"/>
              </a:rPr>
              <a:t>Silicon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Density: 2.330 g/cm3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err="1">
                <a:latin typeface="Arial" pitchFamily="18"/>
                <a:ea typeface="Droid Sans Fallback" pitchFamily="2"/>
                <a:cs typeface="Lohit Hindi" pitchFamily="2"/>
              </a:rPr>
              <a:t>RadL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: 9.366 cm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TH: 45.753 cm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err="1">
                <a:latin typeface="Arial" pitchFamily="18"/>
                <a:ea typeface="Droid Sans Fallback" pitchFamily="2"/>
                <a:cs typeface="Lohit Hindi" pitchFamily="2"/>
              </a:rPr>
              <a:t>Imean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: 173.00 </a:t>
            </a:r>
            <a:r>
              <a:rPr lang="en-US" sz="2800" dirty="0" err="1">
                <a:latin typeface="Arial" pitchFamily="18"/>
                <a:ea typeface="Droid Sans Fallback" pitchFamily="2"/>
                <a:cs typeface="Lohit Hindi" pitchFamily="2"/>
              </a:rPr>
              <a:t>eV</a:t>
            </a:r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71600" y="1657129"/>
            <a:ext cx="2895600" cy="20451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b="1" dirty="0" smtClean="0">
                <a:latin typeface="Arial" pitchFamily="18"/>
                <a:ea typeface="Droid Sans Fallback" pitchFamily="2"/>
                <a:cs typeface="Lohit Hindi" pitchFamily="2"/>
              </a:rPr>
              <a:t>BGO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Density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: 7.130 g/cm3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err="1">
                <a:latin typeface="Arial" pitchFamily="18"/>
                <a:ea typeface="Droid Sans Fallback" pitchFamily="2"/>
                <a:cs typeface="Lohit Hindi" pitchFamily="2"/>
              </a:rPr>
              <a:t>RadL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: 1.118 cm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err="1">
                <a:latin typeface="Arial" pitchFamily="18"/>
                <a:ea typeface="Droid Sans Fallback" pitchFamily="2"/>
                <a:cs typeface="Lohit Hindi" pitchFamily="2"/>
              </a:rPr>
              <a:t>Th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 22.694 cm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err="1">
                <a:latin typeface="Arial" pitchFamily="18"/>
                <a:ea typeface="Droid Sans Fallback" pitchFamily="2"/>
                <a:cs typeface="Lohit Hindi" pitchFamily="2"/>
              </a:rPr>
              <a:t>Imean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: 534.1 </a:t>
            </a:r>
            <a:r>
              <a:rPr lang="en-US" sz="2800" dirty="0" err="1">
                <a:latin typeface="Arial" pitchFamily="18"/>
                <a:ea typeface="Droid Sans Fallback" pitchFamily="2"/>
                <a:cs typeface="Lohit Hindi" pitchFamily="2"/>
              </a:rPr>
              <a:t>eV</a:t>
            </a:r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418" y="3663561"/>
            <a:ext cx="1697182" cy="1365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679700"/>
            <a:ext cx="18034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101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Global Time</a:t>
            </a:r>
            <a:endParaRPr lang="en-US" sz="2800" dirty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err="1">
                <a:latin typeface="Arial" pitchFamily="18"/>
                <a:ea typeface="Droid Sans Fallback" pitchFamily="2"/>
                <a:cs typeface="Lohit Hindi" pitchFamily="2"/>
              </a:rPr>
              <a:t>Edep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 is </a:t>
            </a: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Energy Deposition from 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G4SteppingAction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EEM </a:t>
            </a:r>
            <a:r>
              <a:rPr lang="en-US" sz="2800" dirty="0" smtClean="0">
                <a:latin typeface="Arial" pitchFamily="18"/>
                <a:ea typeface="Droid Sans Fallback" pitchFamily="2"/>
                <a:cs typeface="Lohit Hindi" pitchFamily="2"/>
              </a:rPr>
              <a:t>is electromagnetic energy deposition          (e-</a:t>
            </a:r>
            <a:r>
              <a:rPr lang="en-US" sz="2800" dirty="0">
                <a:latin typeface="Arial" pitchFamily="18"/>
                <a:ea typeface="Droid Sans Fallback" pitchFamily="2"/>
                <a:cs typeface="Lohit Hindi" pitchFamily="2"/>
              </a:rPr>
              <a:t>,e+, </a:t>
            </a:r>
            <a:r>
              <a:rPr lang="en-US" sz="2800" dirty="0" smtClean="0">
                <a:latin typeface="Arial" pitchFamily="18"/>
                <a:ea typeface="Arial" pitchFamily="2"/>
                <a:cs typeface="Lohit Hindi" pitchFamily="2"/>
              </a:rPr>
              <a:t>γ)</a:t>
            </a:r>
            <a:endParaRPr lang="en-US" sz="2800" dirty="0">
              <a:latin typeface="Arial" pitchFamily="18"/>
              <a:ea typeface="Arial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err="1">
                <a:latin typeface="Arial" pitchFamily="18"/>
                <a:ea typeface="Arial" pitchFamily="2"/>
                <a:cs typeface="Lohit Hindi" pitchFamily="2"/>
              </a:rPr>
              <a:t>Ehad</a:t>
            </a:r>
            <a:r>
              <a:rPr lang="en-US" sz="2800" dirty="0">
                <a:latin typeface="Arial" pitchFamily="18"/>
                <a:ea typeface="Arial" pitchFamily="2"/>
                <a:cs typeface="Lohit Hindi" pitchFamily="2"/>
              </a:rPr>
              <a:t> </a:t>
            </a:r>
            <a:r>
              <a:rPr lang="en-US" sz="2800" dirty="0" smtClean="0">
                <a:latin typeface="Arial" pitchFamily="18"/>
                <a:ea typeface="Arial" pitchFamily="2"/>
                <a:cs typeface="Lohit Hindi" pitchFamily="2"/>
              </a:rPr>
              <a:t>is </a:t>
            </a:r>
            <a:r>
              <a:rPr lang="en-US" sz="2800" dirty="0" err="1" smtClean="0">
                <a:latin typeface="Arial" pitchFamily="18"/>
                <a:ea typeface="Arial" pitchFamily="2"/>
                <a:cs typeface="Lohit Hindi" pitchFamily="2"/>
              </a:rPr>
              <a:t>hadronic</a:t>
            </a:r>
            <a:r>
              <a:rPr lang="en-US" sz="2800" dirty="0" smtClean="0">
                <a:latin typeface="Arial" pitchFamily="18"/>
                <a:ea typeface="Arial" pitchFamily="2"/>
                <a:cs typeface="Lohit Hindi" pitchFamily="2"/>
              </a:rPr>
              <a:t> energy deposition (everything else)</a:t>
            </a:r>
            <a:endParaRPr lang="en-US" sz="2800" dirty="0">
              <a:latin typeface="Arial" pitchFamily="18"/>
              <a:ea typeface="Arial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"/>
            </a:pPr>
            <a:r>
              <a:rPr lang="en-US" sz="2800" dirty="0" err="1">
                <a:latin typeface="Arial" pitchFamily="18"/>
                <a:ea typeface="Arial" pitchFamily="2"/>
                <a:cs typeface="Lohit Hindi" pitchFamily="2"/>
              </a:rPr>
              <a:t>Eceren</a:t>
            </a:r>
            <a:r>
              <a:rPr lang="en-US" sz="2800" dirty="0">
                <a:latin typeface="Arial" pitchFamily="18"/>
                <a:ea typeface="Arial" pitchFamily="2"/>
                <a:cs typeface="Lohit Hindi" pitchFamily="2"/>
              </a:rPr>
              <a:t> is number of </a:t>
            </a:r>
            <a:r>
              <a:rPr lang="en-US" sz="2800" dirty="0" smtClean="0">
                <a:latin typeface="Arial" pitchFamily="18"/>
                <a:ea typeface="Arial" pitchFamily="2"/>
                <a:cs typeface="Lohit Hindi" pitchFamily="2"/>
              </a:rPr>
              <a:t>energetic </a:t>
            </a:r>
            <a:r>
              <a:rPr lang="en-US" sz="2800" dirty="0" err="1" smtClean="0">
                <a:latin typeface="Arial" pitchFamily="18"/>
                <a:ea typeface="Arial" pitchFamily="2"/>
                <a:cs typeface="Lohit Hindi" pitchFamily="2"/>
              </a:rPr>
              <a:t>cerenkov</a:t>
            </a:r>
            <a:r>
              <a:rPr lang="en-US" sz="2800" dirty="0" smtClean="0">
                <a:latin typeface="Arial" pitchFamily="18"/>
                <a:ea typeface="Arial" pitchFamily="2"/>
                <a:cs typeface="Lohit Hindi" pitchFamily="2"/>
              </a:rPr>
              <a:t> </a:t>
            </a:r>
            <a:r>
              <a:rPr lang="en-US" sz="2800" dirty="0">
                <a:latin typeface="Arial" pitchFamily="18"/>
                <a:ea typeface="Arial" pitchFamily="2"/>
                <a:cs typeface="Lohit Hindi" pitchFamily="2"/>
              </a:rPr>
              <a:t>photons </a:t>
            </a:r>
            <a:r>
              <a:rPr lang="en-US" sz="2800" dirty="0" smtClean="0">
                <a:latin typeface="Arial" pitchFamily="18"/>
                <a:ea typeface="Arial" pitchFamily="2"/>
                <a:cs typeface="Lohit Hindi" pitchFamily="2"/>
              </a:rPr>
              <a:t>obtain from </a:t>
            </a:r>
            <a:r>
              <a:rPr lang="en-US" sz="2800" dirty="0">
                <a:latin typeface="Arial" pitchFamily="18"/>
                <a:ea typeface="Arial" pitchFamily="2"/>
                <a:cs typeface="Lohit Hindi" pitchFamily="2"/>
              </a:rPr>
              <a:t>G4StackingAction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153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187" y="1814513"/>
            <a:ext cx="5707613" cy="275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Correction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600200"/>
                <a:ext cx="4343400" cy="4556760"/>
              </a:xfrm>
            </p:spPr>
            <p:txBody>
              <a:bodyPr/>
              <a:lstStyle/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  <a:ea typeface="Droid Sans Fallback" pitchFamily="2"/>
                              <a:cs typeface="Lohit Hindi" pitchFamily="2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  <a:ea typeface="Droid Sans Fallback" pitchFamily="2"/>
                              <a:cs typeface="Lohit Hindi" pitchFamily="2"/>
                            </a:rPr>
                            <m:t>𝑡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  <a:ea typeface="Droid Sans Fallback" pitchFamily="2"/>
                              <a:cs typeface="Lohit Hindi" pitchFamily="2"/>
                            </a:rPr>
                            <m:t>′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  <a:ea typeface="Droid Sans Fallback" pitchFamily="2"/>
                          <a:cs typeface="Lohit Hindi" pitchFamily="2"/>
                        </a:rPr>
                        <m:t>=  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𝑔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𝑙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2800" dirty="0" smtClean="0">
                  <a:latin typeface="Arial" pitchFamily="18"/>
                  <a:ea typeface="Droid Sans Fallback" pitchFamily="2"/>
                  <a:cs typeface="Lohit Hindi" pitchFamily="2"/>
                </a:endParaRPr>
              </a:p>
              <a:p>
                <a:pPr lvl="0"/>
                <a:endParaRPr lang="en-US" sz="2800" dirty="0" smtClean="0">
                  <a:latin typeface="Arial" pitchFamily="18"/>
                  <a:ea typeface="Droid Sans Fallback" pitchFamily="2"/>
                  <a:cs typeface="Lohit Hindi" pitchFamily="2"/>
                </a:endParaRPr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  <a:ea typeface="Droid Sans Fallback" pitchFamily="2"/>
                            <a:cs typeface="Lohit Hindi" pitchFamily="2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Droid Sans Fallback" pitchFamily="2"/>
                            <a:cs typeface="Lohit Hindi" pitchFamily="2"/>
                          </a:rPr>
                          <m:t>𝑡</m:t>
                        </m:r>
                      </m:e>
                      <m:sup>
                        <m:r>
                          <a:rPr lang="en-US" sz="2800" i="1">
                            <a:latin typeface="Cambria Math"/>
                            <a:ea typeface="Droid Sans Fallback" pitchFamily="2"/>
                            <a:cs typeface="Lohit Hindi" pitchFamily="2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Arial" pitchFamily="18"/>
                    <a:ea typeface="Droid Sans Fallback" pitchFamily="2"/>
                    <a:cs typeface="Lohit Hindi" pitchFamily="2"/>
                  </a:rPr>
                  <a:t> is the corrected time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Arial" pitchFamily="18"/>
                    <a:ea typeface="Droid Sans Fallback" pitchFamily="2"/>
                    <a:cs typeface="Lohit Hindi" pitchFamily="2"/>
                  </a:rPr>
                  <a:t> is the global time (from tracking action)</a:t>
                </a:r>
              </a:p>
              <a:p>
                <a:pPr lvl="0"/>
                <a:r>
                  <a:rPr lang="en-US" sz="2800" dirty="0" smtClean="0">
                    <a:latin typeface="Arial" pitchFamily="18"/>
                    <a:ea typeface="Droid Sans Fallback" pitchFamily="2"/>
                    <a:cs typeface="Lohit Hindi" pitchFamily="2"/>
                  </a:rPr>
                  <a:t>L is the distance from the gun to the hit</a:t>
                </a:r>
              </a:p>
              <a:p>
                <a:pPr lvl="0"/>
                <a:r>
                  <a:rPr lang="en-US" sz="2800" dirty="0">
                    <a:latin typeface="Arial" pitchFamily="18"/>
                    <a:ea typeface="Droid Sans Fallback" pitchFamily="2"/>
                    <a:cs typeface="Lohit Hindi" pitchFamily="2"/>
                  </a:rPr>
                  <a:t>c</a:t>
                </a:r>
                <a:r>
                  <a:rPr lang="en-US" sz="2800" dirty="0" smtClean="0">
                    <a:latin typeface="Arial" pitchFamily="18"/>
                    <a:ea typeface="Droid Sans Fallback" pitchFamily="2"/>
                    <a:cs typeface="Lohit Hindi" pitchFamily="2"/>
                  </a:rPr>
                  <a:t> is speed of light</a:t>
                </a:r>
                <a:endParaRPr lang="en-US" sz="2800" dirty="0">
                  <a:latin typeface="Arial" pitchFamily="18"/>
                  <a:ea typeface="Droid Sans Fallback" pitchFamily="2"/>
                  <a:cs typeface="Lohit Hindi" pitchFamily="2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600200"/>
                <a:ext cx="4343400" cy="4556760"/>
              </a:xfrm>
              <a:blipFill rotWithShape="1">
                <a:blip r:embed="rId3"/>
                <a:stretch>
                  <a:fillRect l="-1403" b="-8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9832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Shower electrons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37" y="1219200"/>
            <a:ext cx="5133925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5839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Shower from </a:t>
            </a:r>
            <a:r>
              <a:rPr lang="en-US" dirty="0" err="1" smtClean="0"/>
              <a:t>pions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50604-DD32-4943-BE56-68B140E08FF2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37" y="1219200"/>
            <a:ext cx="5133925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654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Cerenkov electrons</a:t>
            </a:r>
            <a:endParaRPr lang="en-US" dirty="0"/>
          </a:p>
        </p:txBody>
      </p:sp>
      <p:pic>
        <p:nvPicPr>
          <p:cNvPr id="24" name="Picture 17" descr="E:\Extras\DRCal_Cer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1" y="1219200"/>
            <a:ext cx="7733678" cy="49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643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79</TotalTime>
  <Words>309</Words>
  <Application>Microsoft Office PowerPoint</Application>
  <PresentationFormat>On-screen Show (4:3)</PresentationFormat>
  <Paragraphs>80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Origin</vt:lpstr>
      <vt:lpstr>Temporal Development of EM and Had showers in DRCal </vt:lpstr>
      <vt:lpstr>DRCal General Shape</vt:lpstr>
      <vt:lpstr>DRCal Details</vt:lpstr>
      <vt:lpstr>Detector Specs</vt:lpstr>
      <vt:lpstr>PowerPoint Presentation</vt:lpstr>
      <vt:lpstr>Time Correction</vt:lpstr>
      <vt:lpstr>Shower electrons</vt:lpstr>
      <vt:lpstr>Shower from pions</vt:lpstr>
      <vt:lpstr>Cerenkov electrons</vt:lpstr>
      <vt:lpstr>Energy Deposition electrons</vt:lpstr>
      <vt:lpstr>Edep EM electrons</vt:lpstr>
      <vt:lpstr>Edep Had electrons</vt:lpstr>
      <vt:lpstr>Integral of Energy over time of Electrons</vt:lpstr>
      <vt:lpstr>Cerenkov Pions</vt:lpstr>
      <vt:lpstr>Energy Deposition Pions</vt:lpstr>
      <vt:lpstr>Edep EM Pions</vt:lpstr>
      <vt:lpstr>Edep Hadrons Pions</vt:lpstr>
      <vt:lpstr>Integral of Energy over time of pions</vt:lpstr>
      <vt:lpstr>Integrated shower of energy as a function of time and corrected time</vt:lpstr>
      <vt:lpstr>Conclusions</vt:lpstr>
      <vt:lpstr>Future Work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BeTaiv</dc:creator>
  <cp:lastModifiedBy>BeTaiv</cp:lastModifiedBy>
  <cp:revision>7</cp:revision>
  <dcterms:created xsi:type="dcterms:W3CDTF">2011-07-15T13:38:32Z</dcterms:created>
  <dcterms:modified xsi:type="dcterms:W3CDTF">2011-07-15T14:58:04Z</dcterms:modified>
</cp:coreProperties>
</file>