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6" r:id="rId2"/>
    <p:sldId id="257" r:id="rId3"/>
    <p:sldId id="266" r:id="rId4"/>
    <p:sldId id="265" r:id="rId5"/>
    <p:sldId id="263" r:id="rId6"/>
    <p:sldId id="258" r:id="rId7"/>
    <p:sldId id="260" r:id="rId8"/>
    <p:sldId id="261" r:id="rId9"/>
    <p:sldId id="262" r:id="rId10"/>
    <p:sldId id="267"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E7FC9A"/>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20" d="100"/>
          <a:sy n="120" d="100"/>
        </p:scale>
        <p:origin x="-84" y="-1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5215F8-0E10-4C85-8BB2-42472313E0A8}" type="datetimeFigureOut">
              <a:rPr lang="en-US" smtClean="0"/>
              <a:pPr/>
              <a:t>7/15/2011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0C31F8-D598-42D5-95A0-D0B5A5DEFC6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0C31F8-D598-42D5-95A0-D0B5A5DEFC6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0C31F8-D598-42D5-95A0-D0B5A5DEFC62}"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sp>
          <p:nvSpPr>
            <p:cNvPr id="3075" name="Rectangle 3"/>
            <p:cNvSpPr>
              <a:spLocks noChangeArrowheads="1"/>
            </p:cNvSpPr>
            <p:nvPr/>
          </p:nvSpPr>
          <p:spPr bwMode="auto">
            <a:xfrm>
              <a:off x="1968" y="4224"/>
              <a:ext cx="3792" cy="96"/>
            </a:xfrm>
            <a:prstGeom prst="rect">
              <a:avLst/>
            </a:prstGeom>
            <a:gradFill rotWithShape="0">
              <a:gsLst>
                <a:gs pos="0">
                  <a:srgbClr val="EBD7FF"/>
                </a:gs>
                <a:gs pos="100000">
                  <a:srgbClr val="0099FF"/>
                </a:gs>
              </a:gsLst>
              <a:lin ang="0" scaled="1"/>
            </a:gra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76" name="Rectangle 4"/>
            <p:cNvSpPr>
              <a:spLocks noChangeArrowheads="1"/>
            </p:cNvSpPr>
            <p:nvPr/>
          </p:nvSpPr>
          <p:spPr bwMode="auto">
            <a:xfrm>
              <a:off x="5520" y="1248"/>
              <a:ext cx="240" cy="2688"/>
            </a:xfrm>
            <a:prstGeom prst="rect">
              <a:avLst/>
            </a:prstGeom>
            <a:gradFill rotWithShape="0">
              <a:gsLst>
                <a:gs pos="0">
                  <a:srgbClr val="C1E7CE"/>
                </a:gs>
                <a:gs pos="100000">
                  <a:srgbClr val="339966"/>
                </a:gs>
              </a:gsLst>
              <a:lin ang="5400000" scaled="1"/>
            </a:gra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77" name="Rectangle 5"/>
            <p:cNvSpPr>
              <a:spLocks noChangeArrowheads="1"/>
            </p:cNvSpPr>
            <p:nvPr/>
          </p:nvSpPr>
          <p:spPr bwMode="auto">
            <a:xfrm>
              <a:off x="0" y="3312"/>
              <a:ext cx="288" cy="96"/>
            </a:xfrm>
            <a:prstGeom prst="rect">
              <a:avLst/>
            </a:prstGeom>
            <a:solidFill>
              <a:schemeClr val="accent2"/>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78" name="Rectangle 6"/>
            <p:cNvSpPr>
              <a:spLocks noChangeArrowheads="1"/>
            </p:cNvSpPr>
            <p:nvPr/>
          </p:nvSpPr>
          <p:spPr bwMode="auto">
            <a:xfrm>
              <a:off x="0" y="3408"/>
              <a:ext cx="288" cy="912"/>
            </a:xfrm>
            <a:prstGeom prst="rect">
              <a:avLst/>
            </a:prstGeom>
            <a:solidFill>
              <a:srgbClr val="DDDDDD"/>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79" name="Rectangle 7"/>
            <p:cNvSpPr>
              <a:spLocks noChangeArrowheads="1"/>
            </p:cNvSpPr>
            <p:nvPr/>
          </p:nvSpPr>
          <p:spPr bwMode="auto">
            <a:xfrm>
              <a:off x="5520" y="0"/>
              <a:ext cx="240" cy="1248"/>
            </a:xfrm>
            <a:prstGeom prst="rect">
              <a:avLst/>
            </a:prstGeom>
            <a:solidFill>
              <a:schemeClr val="bg1"/>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80" name="Rectangle 8"/>
            <p:cNvSpPr>
              <a:spLocks noChangeArrowheads="1"/>
            </p:cNvSpPr>
            <p:nvPr/>
          </p:nvSpPr>
          <p:spPr bwMode="auto">
            <a:xfrm>
              <a:off x="3600" y="0"/>
              <a:ext cx="1920" cy="192"/>
            </a:xfrm>
            <a:prstGeom prst="rect">
              <a:avLst/>
            </a:prstGeom>
            <a:solidFill>
              <a:srgbClr val="CAC9AA"/>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81" name="Rectangle 9"/>
            <p:cNvSpPr>
              <a:spLocks noChangeArrowheads="1"/>
            </p:cNvSpPr>
            <p:nvPr/>
          </p:nvSpPr>
          <p:spPr bwMode="auto">
            <a:xfrm>
              <a:off x="288" y="192"/>
              <a:ext cx="336" cy="480"/>
            </a:xfrm>
            <a:prstGeom prst="rect">
              <a:avLst/>
            </a:prstGeom>
            <a:solidFill>
              <a:schemeClr val="folHlink">
                <a:alpha val="50000"/>
              </a:schemeClr>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82" name="Rectangle 10"/>
            <p:cNvSpPr>
              <a:spLocks noChangeArrowheads="1"/>
            </p:cNvSpPr>
            <p:nvPr/>
          </p:nvSpPr>
          <p:spPr bwMode="auto">
            <a:xfrm>
              <a:off x="0" y="672"/>
              <a:ext cx="288" cy="2640"/>
            </a:xfrm>
            <a:prstGeom prst="rect">
              <a:avLst/>
            </a:prstGeom>
            <a:gradFill rotWithShape="0">
              <a:gsLst>
                <a:gs pos="0">
                  <a:srgbClr val="C1AE8F"/>
                </a:gs>
                <a:gs pos="100000">
                  <a:schemeClr val="bg1"/>
                </a:gs>
              </a:gsLst>
              <a:lin ang="5400000" scaled="1"/>
            </a:gra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83" name="Rectangle 11"/>
            <p:cNvSpPr>
              <a:spLocks noChangeArrowheads="1"/>
            </p:cNvSpPr>
            <p:nvPr/>
          </p:nvSpPr>
          <p:spPr bwMode="auto">
            <a:xfrm>
              <a:off x="0" y="192"/>
              <a:ext cx="288" cy="480"/>
            </a:xfrm>
            <a:prstGeom prst="rect">
              <a:avLst/>
            </a:prstGeom>
            <a:solidFill>
              <a:schemeClr val="bg1"/>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84" name="Rectangle 12"/>
            <p:cNvSpPr>
              <a:spLocks noChangeArrowheads="1"/>
            </p:cNvSpPr>
            <p:nvPr/>
          </p:nvSpPr>
          <p:spPr bwMode="auto">
            <a:xfrm>
              <a:off x="0" y="0"/>
              <a:ext cx="624" cy="192"/>
            </a:xfrm>
            <a:prstGeom prst="rect">
              <a:avLst/>
            </a:prstGeom>
            <a:solidFill>
              <a:srgbClr val="99CC00"/>
            </a:solidFill>
            <a:ln w="19050">
              <a:solidFill>
                <a:srgbClr val="808080"/>
              </a:solidFill>
              <a:miter lim="800000"/>
              <a:headEnd/>
              <a:tailEnd/>
            </a:ln>
            <a:effectLst/>
          </p:spPr>
          <p:txBody>
            <a:bodyPr wrap="none" anchor="ctr"/>
            <a:lstStyle/>
            <a:p>
              <a:pPr algn="ctr"/>
              <a:endParaRPr kumimoji="1" lang="en-US" sz="2400">
                <a:latin typeface="굴림" pitchFamily="50" charset="-127"/>
              </a:endParaRPr>
            </a:p>
          </p:txBody>
        </p:sp>
        <p:sp>
          <p:nvSpPr>
            <p:cNvPr id="3085" name="Rectangle 13"/>
            <p:cNvSpPr>
              <a:spLocks noChangeArrowheads="1"/>
            </p:cNvSpPr>
            <p:nvPr/>
          </p:nvSpPr>
          <p:spPr bwMode="auto">
            <a:xfrm>
              <a:off x="624" y="0"/>
              <a:ext cx="2976" cy="192"/>
            </a:xfrm>
            <a:prstGeom prst="rect">
              <a:avLst/>
            </a:prstGeom>
            <a:solidFill>
              <a:schemeClr val="bg1"/>
            </a:solidFill>
            <a:ln w="9525">
              <a:solidFill>
                <a:srgbClr val="808080"/>
              </a:solidFill>
              <a:miter lim="800000"/>
              <a:headEnd/>
              <a:tailEnd/>
            </a:ln>
            <a:effectLst/>
          </p:spPr>
          <p:txBody>
            <a:bodyPr wrap="none" anchor="ctr"/>
            <a:lstStyle/>
            <a:p>
              <a:pPr algn="ctr"/>
              <a:endParaRPr kumimoji="1" lang="en-US" sz="2400">
                <a:latin typeface="굴림" pitchFamily="50" charset="-127"/>
              </a:endParaRPr>
            </a:p>
          </p:txBody>
        </p:sp>
        <p:sp>
          <p:nvSpPr>
            <p:cNvPr id="3086" name="Line 14"/>
            <p:cNvSpPr>
              <a:spLocks noChangeShapeType="1"/>
            </p:cNvSpPr>
            <p:nvPr/>
          </p:nvSpPr>
          <p:spPr bwMode="auto">
            <a:xfrm flipV="1">
              <a:off x="288" y="192"/>
              <a:ext cx="0" cy="4128"/>
            </a:xfrm>
            <a:prstGeom prst="line">
              <a:avLst/>
            </a:prstGeom>
            <a:noFill/>
            <a:ln w="76200">
              <a:solidFill>
                <a:srgbClr val="808080"/>
              </a:solidFill>
              <a:round/>
              <a:headEnd/>
              <a:tailEnd/>
            </a:ln>
            <a:effectLst/>
          </p:spPr>
          <p:txBody>
            <a:bodyPr wrap="none" anchor="ctr"/>
            <a:lstStyle/>
            <a:p>
              <a:endParaRPr lang="en-US"/>
            </a:p>
          </p:txBody>
        </p:sp>
        <p:sp>
          <p:nvSpPr>
            <p:cNvPr id="3087" name="Line 15"/>
            <p:cNvSpPr>
              <a:spLocks noChangeShapeType="1"/>
            </p:cNvSpPr>
            <p:nvPr/>
          </p:nvSpPr>
          <p:spPr bwMode="auto">
            <a:xfrm>
              <a:off x="288" y="4224"/>
              <a:ext cx="5472" cy="0"/>
            </a:xfrm>
            <a:prstGeom prst="line">
              <a:avLst/>
            </a:prstGeom>
            <a:noFill/>
            <a:ln w="57150">
              <a:solidFill>
                <a:srgbClr val="808080"/>
              </a:solidFill>
              <a:round/>
              <a:headEnd/>
              <a:tailEnd/>
            </a:ln>
            <a:effectLst/>
          </p:spPr>
          <p:txBody>
            <a:bodyPr wrap="none" anchor="ctr"/>
            <a:lstStyle/>
            <a:p>
              <a:endParaRPr lang="en-US"/>
            </a:p>
          </p:txBody>
        </p:sp>
        <p:sp>
          <p:nvSpPr>
            <p:cNvPr id="3088" name="Line 16"/>
            <p:cNvSpPr>
              <a:spLocks noChangeShapeType="1"/>
            </p:cNvSpPr>
            <p:nvPr/>
          </p:nvSpPr>
          <p:spPr bwMode="auto">
            <a:xfrm flipV="1">
              <a:off x="5520" y="0"/>
              <a:ext cx="0" cy="4224"/>
            </a:xfrm>
            <a:prstGeom prst="line">
              <a:avLst/>
            </a:prstGeom>
            <a:noFill/>
            <a:ln w="57150">
              <a:solidFill>
                <a:srgbClr val="808080"/>
              </a:solidFill>
              <a:round/>
              <a:headEnd/>
              <a:tailEnd/>
            </a:ln>
            <a:effectLst/>
          </p:spPr>
          <p:txBody>
            <a:bodyPr wrap="none" anchor="ctr"/>
            <a:lstStyle/>
            <a:p>
              <a:endParaRPr lang="en-US"/>
            </a:p>
          </p:txBody>
        </p:sp>
        <p:sp>
          <p:nvSpPr>
            <p:cNvPr id="3089" name="Line 17"/>
            <p:cNvSpPr>
              <a:spLocks noChangeShapeType="1"/>
            </p:cNvSpPr>
            <p:nvPr/>
          </p:nvSpPr>
          <p:spPr bwMode="auto">
            <a:xfrm>
              <a:off x="0" y="192"/>
              <a:ext cx="5760" cy="0"/>
            </a:xfrm>
            <a:prstGeom prst="line">
              <a:avLst/>
            </a:prstGeom>
            <a:noFill/>
            <a:ln w="38100">
              <a:solidFill>
                <a:srgbClr val="808080"/>
              </a:solidFill>
              <a:round/>
              <a:headEnd/>
              <a:tailEnd/>
            </a:ln>
            <a:effectLst/>
          </p:spPr>
          <p:txBody>
            <a:bodyPr wrap="none" anchor="ctr"/>
            <a:lstStyle/>
            <a:p>
              <a:endParaRPr lang="en-US"/>
            </a:p>
          </p:txBody>
        </p:sp>
        <p:sp>
          <p:nvSpPr>
            <p:cNvPr id="3090" name="Line 18"/>
            <p:cNvSpPr>
              <a:spLocks noChangeShapeType="1"/>
            </p:cNvSpPr>
            <p:nvPr/>
          </p:nvSpPr>
          <p:spPr bwMode="auto">
            <a:xfrm flipH="1">
              <a:off x="3600" y="288"/>
              <a:ext cx="2160" cy="0"/>
            </a:xfrm>
            <a:prstGeom prst="line">
              <a:avLst/>
            </a:prstGeom>
            <a:noFill/>
            <a:ln w="19050">
              <a:solidFill>
                <a:srgbClr val="808080"/>
              </a:solidFill>
              <a:round/>
              <a:headEnd/>
              <a:tailEnd/>
            </a:ln>
            <a:effectLst/>
          </p:spPr>
          <p:txBody>
            <a:bodyPr wrap="none" anchor="ctr"/>
            <a:lstStyle/>
            <a:p>
              <a:endParaRPr lang="en-US"/>
            </a:p>
          </p:txBody>
        </p:sp>
        <p:sp>
          <p:nvSpPr>
            <p:cNvPr id="3091" name="Line 19"/>
            <p:cNvSpPr>
              <a:spLocks noChangeShapeType="1"/>
            </p:cNvSpPr>
            <p:nvPr/>
          </p:nvSpPr>
          <p:spPr bwMode="auto">
            <a:xfrm flipV="1">
              <a:off x="3600" y="0"/>
              <a:ext cx="0" cy="288"/>
            </a:xfrm>
            <a:prstGeom prst="line">
              <a:avLst/>
            </a:prstGeom>
            <a:noFill/>
            <a:ln w="19050">
              <a:solidFill>
                <a:srgbClr val="808080"/>
              </a:solidFill>
              <a:round/>
              <a:headEnd/>
              <a:tailEnd/>
            </a:ln>
            <a:effectLst/>
          </p:spPr>
          <p:txBody>
            <a:bodyPr wrap="none" anchor="ctr"/>
            <a:lstStyle/>
            <a:p>
              <a:endParaRPr lang="en-US"/>
            </a:p>
          </p:txBody>
        </p:sp>
        <p:sp>
          <p:nvSpPr>
            <p:cNvPr id="3092" name="Line 20"/>
            <p:cNvSpPr>
              <a:spLocks noChangeShapeType="1"/>
            </p:cNvSpPr>
            <p:nvPr/>
          </p:nvSpPr>
          <p:spPr bwMode="auto">
            <a:xfrm>
              <a:off x="5520" y="1248"/>
              <a:ext cx="240" cy="0"/>
            </a:xfrm>
            <a:prstGeom prst="line">
              <a:avLst/>
            </a:prstGeom>
            <a:noFill/>
            <a:ln w="28575">
              <a:solidFill>
                <a:schemeClr val="tx1"/>
              </a:solidFill>
              <a:round/>
              <a:headEnd/>
              <a:tailEnd/>
            </a:ln>
            <a:effectLst/>
          </p:spPr>
          <p:txBody>
            <a:bodyPr wrap="none" anchor="ctr"/>
            <a:lstStyle/>
            <a:p>
              <a:endParaRPr lang="en-US"/>
            </a:p>
          </p:txBody>
        </p:sp>
        <p:sp>
          <p:nvSpPr>
            <p:cNvPr id="3093" name="Line 21"/>
            <p:cNvSpPr>
              <a:spLocks noChangeShapeType="1"/>
            </p:cNvSpPr>
            <p:nvPr/>
          </p:nvSpPr>
          <p:spPr bwMode="auto">
            <a:xfrm>
              <a:off x="624" y="0"/>
              <a:ext cx="0" cy="672"/>
            </a:xfrm>
            <a:prstGeom prst="line">
              <a:avLst/>
            </a:prstGeom>
            <a:noFill/>
            <a:ln w="19050">
              <a:solidFill>
                <a:srgbClr val="808080"/>
              </a:solidFill>
              <a:round/>
              <a:headEnd/>
              <a:tailEnd/>
            </a:ln>
            <a:effectLst/>
          </p:spPr>
          <p:txBody>
            <a:bodyPr wrap="none" anchor="ctr"/>
            <a:lstStyle/>
            <a:p>
              <a:endParaRPr lang="en-US"/>
            </a:p>
          </p:txBody>
        </p:sp>
        <p:sp>
          <p:nvSpPr>
            <p:cNvPr id="3094" name="Line 22"/>
            <p:cNvSpPr>
              <a:spLocks noChangeShapeType="1"/>
            </p:cNvSpPr>
            <p:nvPr/>
          </p:nvSpPr>
          <p:spPr bwMode="auto">
            <a:xfrm flipH="1">
              <a:off x="0" y="672"/>
              <a:ext cx="624" cy="0"/>
            </a:xfrm>
            <a:prstGeom prst="line">
              <a:avLst/>
            </a:prstGeom>
            <a:noFill/>
            <a:ln w="28575">
              <a:solidFill>
                <a:srgbClr val="808080"/>
              </a:solidFill>
              <a:round/>
              <a:headEnd/>
              <a:tailEnd/>
            </a:ln>
            <a:effectLst/>
          </p:spPr>
          <p:txBody>
            <a:bodyPr wrap="none" anchor="ctr"/>
            <a:lstStyle/>
            <a:p>
              <a:endParaRPr lang="en-US"/>
            </a:p>
          </p:txBody>
        </p:sp>
        <p:sp>
          <p:nvSpPr>
            <p:cNvPr id="3095" name="Line 23"/>
            <p:cNvSpPr>
              <a:spLocks noChangeShapeType="1"/>
            </p:cNvSpPr>
            <p:nvPr/>
          </p:nvSpPr>
          <p:spPr bwMode="auto">
            <a:xfrm flipV="1">
              <a:off x="1680" y="3936"/>
              <a:ext cx="0" cy="384"/>
            </a:xfrm>
            <a:prstGeom prst="line">
              <a:avLst/>
            </a:prstGeom>
            <a:noFill/>
            <a:ln w="19050">
              <a:solidFill>
                <a:srgbClr val="808080"/>
              </a:solidFill>
              <a:round/>
              <a:headEnd/>
              <a:tailEnd/>
            </a:ln>
            <a:effectLst/>
          </p:spPr>
          <p:txBody>
            <a:bodyPr wrap="none" anchor="ctr"/>
            <a:lstStyle/>
            <a:p>
              <a:endParaRPr lang="en-US"/>
            </a:p>
          </p:txBody>
        </p:sp>
        <p:sp>
          <p:nvSpPr>
            <p:cNvPr id="3096" name="Line 24"/>
            <p:cNvSpPr>
              <a:spLocks noChangeShapeType="1"/>
            </p:cNvSpPr>
            <p:nvPr/>
          </p:nvSpPr>
          <p:spPr bwMode="auto">
            <a:xfrm>
              <a:off x="1680" y="3936"/>
              <a:ext cx="4080" cy="0"/>
            </a:xfrm>
            <a:prstGeom prst="line">
              <a:avLst/>
            </a:prstGeom>
            <a:noFill/>
            <a:ln w="19050">
              <a:solidFill>
                <a:srgbClr val="808080"/>
              </a:solidFill>
              <a:round/>
              <a:headEnd/>
              <a:tailEnd/>
            </a:ln>
            <a:effectLst/>
          </p:spPr>
          <p:txBody>
            <a:bodyPr wrap="none" anchor="ctr"/>
            <a:lstStyle/>
            <a:p>
              <a:endParaRPr lang="en-US"/>
            </a:p>
          </p:txBody>
        </p:sp>
        <p:sp>
          <p:nvSpPr>
            <p:cNvPr id="3097" name="Line 25"/>
            <p:cNvSpPr>
              <a:spLocks noChangeShapeType="1"/>
            </p:cNvSpPr>
            <p:nvPr/>
          </p:nvSpPr>
          <p:spPr bwMode="auto">
            <a:xfrm flipH="1">
              <a:off x="0" y="3312"/>
              <a:ext cx="288" cy="0"/>
            </a:xfrm>
            <a:prstGeom prst="line">
              <a:avLst/>
            </a:prstGeom>
            <a:noFill/>
            <a:ln w="28575">
              <a:solidFill>
                <a:srgbClr val="808080"/>
              </a:solidFill>
              <a:round/>
              <a:headEnd/>
              <a:tailEnd/>
            </a:ln>
            <a:effectLst/>
          </p:spPr>
          <p:txBody>
            <a:bodyPr wrap="none" anchor="ctr"/>
            <a:lstStyle/>
            <a:p>
              <a:endParaRPr lang="en-US"/>
            </a:p>
          </p:txBody>
        </p:sp>
        <p:sp>
          <p:nvSpPr>
            <p:cNvPr id="3098" name="Line 26"/>
            <p:cNvSpPr>
              <a:spLocks noChangeShapeType="1"/>
            </p:cNvSpPr>
            <p:nvPr/>
          </p:nvSpPr>
          <p:spPr bwMode="auto">
            <a:xfrm flipH="1">
              <a:off x="0" y="3408"/>
              <a:ext cx="288" cy="0"/>
            </a:xfrm>
            <a:prstGeom prst="line">
              <a:avLst/>
            </a:prstGeom>
            <a:noFill/>
            <a:ln w="28575">
              <a:solidFill>
                <a:srgbClr val="808080"/>
              </a:solidFill>
              <a:round/>
              <a:headEnd/>
              <a:tailEnd/>
            </a:ln>
            <a:effectLst/>
          </p:spPr>
          <p:txBody>
            <a:bodyPr wrap="none" anchor="ctr"/>
            <a:lstStyle/>
            <a:p>
              <a:endParaRPr lang="en-US"/>
            </a:p>
          </p:txBody>
        </p:sp>
      </p:grpSp>
      <p:sp>
        <p:nvSpPr>
          <p:cNvPr id="3099" name="Rectangle 27"/>
          <p:cNvSpPr>
            <a:spLocks noGrp="1" noChangeArrowheads="1"/>
          </p:cNvSpPr>
          <p:nvPr>
            <p:ph type="ctrTitle"/>
          </p:nvPr>
        </p:nvSpPr>
        <p:spPr>
          <a:xfrm>
            <a:off x="685800" y="2130425"/>
            <a:ext cx="7772400" cy="1470025"/>
          </a:xfrm>
        </p:spPr>
        <p:txBody>
          <a:bodyPr/>
          <a:lstStyle>
            <a:lvl1pPr>
              <a:defRPr>
                <a:latin typeface="Comic Sans MS" pitchFamily="66" charset="0"/>
              </a:defRPr>
            </a:lvl1pPr>
          </a:lstStyle>
          <a:p>
            <a:r>
              <a:rPr lang="en-US" dirty="0" smtClean="0"/>
              <a:t>Click to edit Master title style</a:t>
            </a:r>
            <a:endParaRPr lang="en-US" dirty="0"/>
          </a:p>
        </p:txBody>
      </p:sp>
      <p:sp>
        <p:nvSpPr>
          <p:cNvPr id="3100" name="Rectangle 28"/>
          <p:cNvSpPr>
            <a:spLocks noGrp="1" noChangeArrowheads="1"/>
          </p:cNvSpPr>
          <p:nvPr>
            <p:ph type="subTitle" idx="1"/>
          </p:nvPr>
        </p:nvSpPr>
        <p:spPr>
          <a:xfrm>
            <a:off x="1371600" y="3886200"/>
            <a:ext cx="6400800" cy="1752600"/>
          </a:xfrm>
        </p:spPr>
        <p:txBody>
          <a:bodyPr/>
          <a:lstStyle>
            <a:lvl1pPr marL="0" indent="0" algn="ctr">
              <a:buFont typeface="Century Gothic" pitchFamily="34" charset="0"/>
              <a:buNone/>
              <a:defRPr sz="2800">
                <a:latin typeface="Comic Sans MS" pitchFamily="66" charset="0"/>
              </a:defRPr>
            </a:lvl1pPr>
          </a:lstStyle>
          <a:p>
            <a:r>
              <a:rPr lang="en-US" dirty="0" smtClean="0"/>
              <a:t>Click to edit Master subtitle style</a:t>
            </a:r>
            <a:endParaRPr lang="en-US" dirty="0"/>
          </a:p>
        </p:txBody>
      </p:sp>
      <p:sp>
        <p:nvSpPr>
          <p:cNvPr id="3104" name="Rectangle 32"/>
          <p:cNvSpPr>
            <a:spLocks noGrp="1" noChangeArrowheads="1"/>
          </p:cNvSpPr>
          <p:nvPr>
            <p:ph type="dt" sz="half" idx="2"/>
          </p:nvPr>
        </p:nvSpPr>
        <p:spPr/>
        <p:txBody>
          <a:bodyPr/>
          <a:lstStyle>
            <a:lvl1pPr>
              <a:defRPr/>
            </a:lvl1pPr>
          </a:lstStyle>
          <a:p>
            <a:fld id="{312EEB93-D27E-4EED-82AA-B3BF9AB2F5C1}" type="datetimeFigureOut">
              <a:rPr lang="en-US" smtClean="0"/>
              <a:pPr/>
              <a:t>7/15/2011</a:t>
            </a:fld>
            <a:endParaRPr lang="en-US"/>
          </a:p>
        </p:txBody>
      </p:sp>
      <p:sp>
        <p:nvSpPr>
          <p:cNvPr id="3105" name="Rectangle 33"/>
          <p:cNvSpPr>
            <a:spLocks noGrp="1" noChangeArrowheads="1"/>
          </p:cNvSpPr>
          <p:nvPr>
            <p:ph type="ftr" sz="quarter" idx="3"/>
          </p:nvPr>
        </p:nvSpPr>
        <p:spPr/>
        <p:txBody>
          <a:bodyPr/>
          <a:lstStyle>
            <a:lvl1pPr>
              <a:defRPr/>
            </a:lvl1pPr>
          </a:lstStyle>
          <a:p>
            <a:endParaRPr lang="en-US"/>
          </a:p>
        </p:txBody>
      </p:sp>
      <p:sp>
        <p:nvSpPr>
          <p:cNvPr id="3106" name="Rectangle 34"/>
          <p:cNvSpPr>
            <a:spLocks noGrp="1" noChangeArrowheads="1"/>
          </p:cNvSpPr>
          <p:nvPr>
            <p:ph type="sldNum" sz="quarter" idx="4"/>
          </p:nvPr>
        </p:nvSpPr>
        <p:spPr>
          <a:xfrm>
            <a:off x="6553200" y="6264275"/>
            <a:ext cx="2133600" cy="384175"/>
          </a:xfrm>
        </p:spPr>
        <p:txBody>
          <a:bodyPr/>
          <a:lstStyle>
            <a:lvl1pPr>
              <a:defRPr/>
            </a:lvl1pPr>
          </a:lstStyle>
          <a:p>
            <a:fld id="{B8709B92-4F12-41D2-8FB9-24A706545F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12EEB93-D27E-4EED-82AA-B3BF9AB2F5C1}" type="datetimeFigureOut">
              <a:rPr lang="en-US" smtClean="0"/>
              <a:pPr/>
              <a:t>7/15/2011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8709B92-4F12-41D2-8FB9-24A706545F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12EEB93-D27E-4EED-82AA-B3BF9AB2F5C1}" type="datetimeFigureOut">
              <a:rPr lang="en-US" smtClean="0"/>
              <a:pPr/>
              <a:t>7/15/2011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8709B92-4F12-41D2-8FB9-24A706545F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12EEB93-D27E-4EED-82AA-B3BF9AB2F5C1}" type="datetimeFigureOut">
              <a:rPr lang="en-US" smtClean="0"/>
              <a:pPr/>
              <a:t>7/15/2011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8709B92-4F12-41D2-8FB9-24A706545F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312EEB93-D27E-4EED-82AA-B3BF9AB2F5C1}" type="datetimeFigureOut">
              <a:rPr lang="en-US" smtClean="0"/>
              <a:pPr/>
              <a:t>7/15/2011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8709B92-4F12-41D2-8FB9-24A706545F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312EEB93-D27E-4EED-82AA-B3BF9AB2F5C1}" type="datetimeFigureOut">
              <a:rPr lang="en-US" smtClean="0"/>
              <a:pPr/>
              <a:t>7/15/2011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8709B92-4F12-41D2-8FB9-24A706545F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312EEB93-D27E-4EED-82AA-B3BF9AB2F5C1}" type="datetimeFigureOut">
              <a:rPr lang="en-US" smtClean="0"/>
              <a:pPr/>
              <a:t>7/15/2011</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8709B92-4F12-41D2-8FB9-24A706545F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312EEB93-D27E-4EED-82AA-B3BF9AB2F5C1}" type="datetimeFigureOut">
              <a:rPr lang="en-US" smtClean="0"/>
              <a:pPr/>
              <a:t>7/15/2011</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8709B92-4F12-41D2-8FB9-24A706545F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312EEB93-D27E-4EED-82AA-B3BF9AB2F5C1}" type="datetimeFigureOut">
              <a:rPr lang="en-US" smtClean="0"/>
              <a:pPr/>
              <a:t>7/15/2011</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8709B92-4F12-41D2-8FB9-24A706545F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312EEB93-D27E-4EED-82AA-B3BF9AB2F5C1}" type="datetimeFigureOut">
              <a:rPr lang="en-US" smtClean="0"/>
              <a:pPr/>
              <a:t>7/15/2011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8709B92-4F12-41D2-8FB9-24A706545F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312EEB93-D27E-4EED-82AA-B3BF9AB2F5C1}" type="datetimeFigureOut">
              <a:rPr lang="en-US" smtClean="0"/>
              <a:pPr/>
              <a:t>7/15/2011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8709B92-4F12-41D2-8FB9-24A706545F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CC"/>
            </a:gs>
            <a:gs pos="100000">
              <a:schemeClr val="bg1"/>
            </a:gs>
          </a:gsLst>
          <a:lin ang="5400000" scaled="1"/>
        </a:gradFill>
        <a:effectLst/>
      </p:bgPr>
    </p:bg>
    <p:spTree>
      <p:nvGrpSpPr>
        <p:cNvPr id="1" name=""/>
        <p:cNvGrpSpPr/>
        <p:nvPr/>
      </p:nvGrpSpPr>
      <p:grpSpPr>
        <a:xfrm>
          <a:off x="0" y="0"/>
          <a:ext cx="0" cy="0"/>
          <a:chOff x="0" y="0"/>
          <a:chExt cx="0" cy="0"/>
        </a:xfrm>
      </p:grpSpPr>
      <p:grpSp>
        <p:nvGrpSpPr>
          <p:cNvPr id="2" name="Group 7"/>
          <p:cNvGrpSpPr>
            <a:grpSpLocks/>
          </p:cNvGrpSpPr>
          <p:nvPr/>
        </p:nvGrpSpPr>
        <p:grpSpPr bwMode="auto">
          <a:xfrm>
            <a:off x="0" y="0"/>
            <a:ext cx="9144000" cy="6858000"/>
            <a:chOff x="0" y="0"/>
            <a:chExt cx="5760" cy="4320"/>
          </a:xfrm>
        </p:grpSpPr>
        <p:sp>
          <p:nvSpPr>
            <p:cNvPr id="1032" name="Rectangle 8"/>
            <p:cNvSpPr>
              <a:spLocks noChangeArrowheads="1"/>
            </p:cNvSpPr>
            <p:nvPr/>
          </p:nvSpPr>
          <p:spPr bwMode="auto">
            <a:xfrm>
              <a:off x="1968" y="4224"/>
              <a:ext cx="3792" cy="96"/>
            </a:xfrm>
            <a:prstGeom prst="rect">
              <a:avLst/>
            </a:prstGeom>
            <a:gradFill rotWithShape="0">
              <a:gsLst>
                <a:gs pos="0">
                  <a:srgbClr val="EBD7FF"/>
                </a:gs>
                <a:gs pos="100000">
                  <a:srgbClr val="0099FF"/>
                </a:gs>
              </a:gsLst>
              <a:lin ang="0" scaled="1"/>
            </a:gra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33" name="Rectangle 9"/>
            <p:cNvSpPr>
              <a:spLocks noChangeArrowheads="1"/>
            </p:cNvSpPr>
            <p:nvPr/>
          </p:nvSpPr>
          <p:spPr bwMode="auto">
            <a:xfrm>
              <a:off x="5520" y="1248"/>
              <a:ext cx="240" cy="2688"/>
            </a:xfrm>
            <a:prstGeom prst="rect">
              <a:avLst/>
            </a:prstGeom>
            <a:gradFill rotWithShape="0">
              <a:gsLst>
                <a:gs pos="0">
                  <a:srgbClr val="C1E7CE"/>
                </a:gs>
                <a:gs pos="100000">
                  <a:srgbClr val="339966"/>
                </a:gs>
              </a:gsLst>
              <a:lin ang="5400000" scaled="1"/>
            </a:gra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34" name="Rectangle 10"/>
            <p:cNvSpPr>
              <a:spLocks noChangeArrowheads="1"/>
            </p:cNvSpPr>
            <p:nvPr/>
          </p:nvSpPr>
          <p:spPr bwMode="auto">
            <a:xfrm>
              <a:off x="0" y="3312"/>
              <a:ext cx="288" cy="96"/>
            </a:xfrm>
            <a:prstGeom prst="rect">
              <a:avLst/>
            </a:prstGeom>
            <a:solidFill>
              <a:schemeClr val="accent2"/>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35" name="Rectangle 11"/>
            <p:cNvSpPr>
              <a:spLocks noChangeArrowheads="1"/>
            </p:cNvSpPr>
            <p:nvPr/>
          </p:nvSpPr>
          <p:spPr bwMode="auto">
            <a:xfrm>
              <a:off x="0" y="3408"/>
              <a:ext cx="288" cy="912"/>
            </a:xfrm>
            <a:prstGeom prst="rect">
              <a:avLst/>
            </a:prstGeom>
            <a:solidFill>
              <a:srgbClr val="DDDDDD"/>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36" name="Rectangle 12"/>
            <p:cNvSpPr>
              <a:spLocks noChangeArrowheads="1"/>
            </p:cNvSpPr>
            <p:nvPr/>
          </p:nvSpPr>
          <p:spPr bwMode="auto">
            <a:xfrm>
              <a:off x="5520" y="0"/>
              <a:ext cx="240" cy="1248"/>
            </a:xfrm>
            <a:prstGeom prst="rect">
              <a:avLst/>
            </a:prstGeom>
            <a:solidFill>
              <a:schemeClr val="bg1"/>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37" name="Rectangle 13"/>
            <p:cNvSpPr>
              <a:spLocks noChangeArrowheads="1"/>
            </p:cNvSpPr>
            <p:nvPr/>
          </p:nvSpPr>
          <p:spPr bwMode="auto">
            <a:xfrm>
              <a:off x="3600" y="0"/>
              <a:ext cx="1920" cy="192"/>
            </a:xfrm>
            <a:prstGeom prst="rect">
              <a:avLst/>
            </a:prstGeom>
            <a:solidFill>
              <a:srgbClr val="CAC9AA"/>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38" name="Rectangle 14"/>
            <p:cNvSpPr>
              <a:spLocks noChangeArrowheads="1"/>
            </p:cNvSpPr>
            <p:nvPr/>
          </p:nvSpPr>
          <p:spPr bwMode="auto">
            <a:xfrm>
              <a:off x="288" y="192"/>
              <a:ext cx="336" cy="480"/>
            </a:xfrm>
            <a:prstGeom prst="rect">
              <a:avLst/>
            </a:prstGeom>
            <a:solidFill>
              <a:schemeClr val="folHlink">
                <a:alpha val="50000"/>
              </a:schemeClr>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39" name="Rectangle 15"/>
            <p:cNvSpPr>
              <a:spLocks noChangeArrowheads="1"/>
            </p:cNvSpPr>
            <p:nvPr/>
          </p:nvSpPr>
          <p:spPr bwMode="auto">
            <a:xfrm>
              <a:off x="0" y="672"/>
              <a:ext cx="288" cy="2640"/>
            </a:xfrm>
            <a:prstGeom prst="rect">
              <a:avLst/>
            </a:prstGeom>
            <a:gradFill rotWithShape="0">
              <a:gsLst>
                <a:gs pos="0">
                  <a:srgbClr val="C1AE8F"/>
                </a:gs>
                <a:gs pos="100000">
                  <a:schemeClr val="bg1"/>
                </a:gs>
              </a:gsLst>
              <a:lin ang="5400000" scaled="1"/>
            </a:gra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40" name="Rectangle 16"/>
            <p:cNvSpPr>
              <a:spLocks noChangeArrowheads="1"/>
            </p:cNvSpPr>
            <p:nvPr/>
          </p:nvSpPr>
          <p:spPr bwMode="auto">
            <a:xfrm>
              <a:off x="0" y="192"/>
              <a:ext cx="288" cy="480"/>
            </a:xfrm>
            <a:prstGeom prst="rect">
              <a:avLst/>
            </a:prstGeom>
            <a:solidFill>
              <a:schemeClr val="bg1"/>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41" name="Rectangle 17"/>
            <p:cNvSpPr>
              <a:spLocks noChangeArrowheads="1"/>
            </p:cNvSpPr>
            <p:nvPr/>
          </p:nvSpPr>
          <p:spPr bwMode="auto">
            <a:xfrm>
              <a:off x="0" y="0"/>
              <a:ext cx="624" cy="192"/>
            </a:xfrm>
            <a:prstGeom prst="rect">
              <a:avLst/>
            </a:prstGeom>
            <a:solidFill>
              <a:srgbClr val="99CC00"/>
            </a:solidFill>
            <a:ln w="19050">
              <a:solidFill>
                <a:srgbClr val="808080"/>
              </a:solidFill>
              <a:miter lim="800000"/>
              <a:headEnd/>
              <a:tailEnd/>
            </a:ln>
            <a:effectLst/>
          </p:spPr>
          <p:txBody>
            <a:bodyPr wrap="none" anchor="ctr"/>
            <a:lstStyle/>
            <a:p>
              <a:pPr algn="ctr"/>
              <a:endParaRPr kumimoji="1" lang="en-US" sz="2400">
                <a:latin typeface="굴림" pitchFamily="50" charset="-127"/>
              </a:endParaRPr>
            </a:p>
          </p:txBody>
        </p:sp>
        <p:sp>
          <p:nvSpPr>
            <p:cNvPr id="1042" name="Rectangle 18"/>
            <p:cNvSpPr>
              <a:spLocks noChangeArrowheads="1"/>
            </p:cNvSpPr>
            <p:nvPr/>
          </p:nvSpPr>
          <p:spPr bwMode="auto">
            <a:xfrm>
              <a:off x="624" y="0"/>
              <a:ext cx="2976" cy="192"/>
            </a:xfrm>
            <a:prstGeom prst="rect">
              <a:avLst/>
            </a:prstGeom>
            <a:solidFill>
              <a:schemeClr val="bg1"/>
            </a:solidFill>
            <a:ln w="9525">
              <a:solidFill>
                <a:srgbClr val="808080"/>
              </a:solidFill>
              <a:miter lim="800000"/>
              <a:headEnd/>
              <a:tailEnd/>
            </a:ln>
            <a:effectLst/>
          </p:spPr>
          <p:txBody>
            <a:bodyPr wrap="none" anchor="ctr"/>
            <a:lstStyle/>
            <a:p>
              <a:pPr algn="ctr"/>
              <a:endParaRPr kumimoji="1" lang="en-US" sz="2400">
                <a:latin typeface="굴림" pitchFamily="50" charset="-127"/>
              </a:endParaRPr>
            </a:p>
          </p:txBody>
        </p:sp>
        <p:sp>
          <p:nvSpPr>
            <p:cNvPr id="1043" name="Line 19"/>
            <p:cNvSpPr>
              <a:spLocks noChangeShapeType="1"/>
            </p:cNvSpPr>
            <p:nvPr/>
          </p:nvSpPr>
          <p:spPr bwMode="auto">
            <a:xfrm flipV="1">
              <a:off x="288" y="192"/>
              <a:ext cx="0" cy="4128"/>
            </a:xfrm>
            <a:prstGeom prst="line">
              <a:avLst/>
            </a:prstGeom>
            <a:noFill/>
            <a:ln w="76200">
              <a:solidFill>
                <a:srgbClr val="808080"/>
              </a:solidFill>
              <a:round/>
              <a:headEnd/>
              <a:tailEnd/>
            </a:ln>
            <a:effectLst/>
          </p:spPr>
          <p:txBody>
            <a:bodyPr wrap="none" anchor="ctr"/>
            <a:lstStyle/>
            <a:p>
              <a:endParaRPr lang="en-US"/>
            </a:p>
          </p:txBody>
        </p:sp>
        <p:sp>
          <p:nvSpPr>
            <p:cNvPr id="1044" name="Line 20"/>
            <p:cNvSpPr>
              <a:spLocks noChangeShapeType="1"/>
            </p:cNvSpPr>
            <p:nvPr/>
          </p:nvSpPr>
          <p:spPr bwMode="auto">
            <a:xfrm>
              <a:off x="288" y="4224"/>
              <a:ext cx="5472" cy="0"/>
            </a:xfrm>
            <a:prstGeom prst="line">
              <a:avLst/>
            </a:prstGeom>
            <a:noFill/>
            <a:ln w="57150">
              <a:solidFill>
                <a:srgbClr val="808080"/>
              </a:solidFill>
              <a:round/>
              <a:headEnd/>
              <a:tailEnd/>
            </a:ln>
            <a:effectLst/>
          </p:spPr>
          <p:txBody>
            <a:bodyPr wrap="none" anchor="ctr"/>
            <a:lstStyle/>
            <a:p>
              <a:endParaRPr lang="en-US"/>
            </a:p>
          </p:txBody>
        </p:sp>
        <p:sp>
          <p:nvSpPr>
            <p:cNvPr id="1045" name="Line 21"/>
            <p:cNvSpPr>
              <a:spLocks noChangeShapeType="1"/>
            </p:cNvSpPr>
            <p:nvPr/>
          </p:nvSpPr>
          <p:spPr bwMode="auto">
            <a:xfrm flipV="1">
              <a:off x="5520" y="0"/>
              <a:ext cx="0" cy="4224"/>
            </a:xfrm>
            <a:prstGeom prst="line">
              <a:avLst/>
            </a:prstGeom>
            <a:noFill/>
            <a:ln w="57150">
              <a:solidFill>
                <a:srgbClr val="808080"/>
              </a:solidFill>
              <a:round/>
              <a:headEnd/>
              <a:tailEnd/>
            </a:ln>
            <a:effectLst/>
          </p:spPr>
          <p:txBody>
            <a:bodyPr wrap="none" anchor="ctr"/>
            <a:lstStyle/>
            <a:p>
              <a:endParaRPr lang="en-US"/>
            </a:p>
          </p:txBody>
        </p:sp>
        <p:sp>
          <p:nvSpPr>
            <p:cNvPr id="1046" name="Line 22"/>
            <p:cNvSpPr>
              <a:spLocks noChangeShapeType="1"/>
            </p:cNvSpPr>
            <p:nvPr/>
          </p:nvSpPr>
          <p:spPr bwMode="auto">
            <a:xfrm>
              <a:off x="0" y="192"/>
              <a:ext cx="5760" cy="0"/>
            </a:xfrm>
            <a:prstGeom prst="line">
              <a:avLst/>
            </a:prstGeom>
            <a:noFill/>
            <a:ln w="38100">
              <a:solidFill>
                <a:srgbClr val="808080"/>
              </a:solidFill>
              <a:round/>
              <a:headEnd/>
              <a:tailEnd/>
            </a:ln>
            <a:effectLst/>
          </p:spPr>
          <p:txBody>
            <a:bodyPr wrap="none" anchor="ctr"/>
            <a:lstStyle/>
            <a:p>
              <a:endParaRPr lang="en-US"/>
            </a:p>
          </p:txBody>
        </p:sp>
        <p:sp>
          <p:nvSpPr>
            <p:cNvPr id="1047" name="Line 23"/>
            <p:cNvSpPr>
              <a:spLocks noChangeShapeType="1"/>
            </p:cNvSpPr>
            <p:nvPr/>
          </p:nvSpPr>
          <p:spPr bwMode="auto">
            <a:xfrm flipH="1">
              <a:off x="3600" y="288"/>
              <a:ext cx="2160" cy="0"/>
            </a:xfrm>
            <a:prstGeom prst="line">
              <a:avLst/>
            </a:prstGeom>
            <a:noFill/>
            <a:ln w="19050">
              <a:solidFill>
                <a:srgbClr val="808080"/>
              </a:solidFill>
              <a:round/>
              <a:headEnd/>
              <a:tailEnd/>
            </a:ln>
            <a:effectLst/>
          </p:spPr>
          <p:txBody>
            <a:bodyPr wrap="none" anchor="ctr"/>
            <a:lstStyle/>
            <a:p>
              <a:endParaRPr lang="en-US"/>
            </a:p>
          </p:txBody>
        </p:sp>
        <p:sp>
          <p:nvSpPr>
            <p:cNvPr id="1048" name="Line 24"/>
            <p:cNvSpPr>
              <a:spLocks noChangeShapeType="1"/>
            </p:cNvSpPr>
            <p:nvPr/>
          </p:nvSpPr>
          <p:spPr bwMode="auto">
            <a:xfrm flipV="1">
              <a:off x="3600" y="0"/>
              <a:ext cx="0" cy="288"/>
            </a:xfrm>
            <a:prstGeom prst="line">
              <a:avLst/>
            </a:prstGeom>
            <a:noFill/>
            <a:ln w="19050">
              <a:solidFill>
                <a:srgbClr val="808080"/>
              </a:solidFill>
              <a:round/>
              <a:headEnd/>
              <a:tailEnd/>
            </a:ln>
            <a:effectLst/>
          </p:spPr>
          <p:txBody>
            <a:bodyPr wrap="none" anchor="ctr"/>
            <a:lstStyle/>
            <a:p>
              <a:endParaRPr lang="en-US"/>
            </a:p>
          </p:txBody>
        </p:sp>
        <p:sp>
          <p:nvSpPr>
            <p:cNvPr id="1049" name="Line 25"/>
            <p:cNvSpPr>
              <a:spLocks noChangeShapeType="1"/>
            </p:cNvSpPr>
            <p:nvPr/>
          </p:nvSpPr>
          <p:spPr bwMode="auto">
            <a:xfrm>
              <a:off x="5520" y="1248"/>
              <a:ext cx="240" cy="0"/>
            </a:xfrm>
            <a:prstGeom prst="line">
              <a:avLst/>
            </a:prstGeom>
            <a:noFill/>
            <a:ln w="28575">
              <a:solidFill>
                <a:schemeClr val="tx1"/>
              </a:solidFill>
              <a:round/>
              <a:headEnd/>
              <a:tailEnd/>
            </a:ln>
            <a:effectLst/>
          </p:spPr>
          <p:txBody>
            <a:bodyPr wrap="none" anchor="ctr"/>
            <a:lstStyle/>
            <a:p>
              <a:endParaRPr lang="en-US"/>
            </a:p>
          </p:txBody>
        </p:sp>
        <p:sp>
          <p:nvSpPr>
            <p:cNvPr id="1050" name="Line 26"/>
            <p:cNvSpPr>
              <a:spLocks noChangeShapeType="1"/>
            </p:cNvSpPr>
            <p:nvPr/>
          </p:nvSpPr>
          <p:spPr bwMode="auto">
            <a:xfrm>
              <a:off x="624" y="0"/>
              <a:ext cx="0" cy="672"/>
            </a:xfrm>
            <a:prstGeom prst="line">
              <a:avLst/>
            </a:prstGeom>
            <a:noFill/>
            <a:ln w="19050">
              <a:solidFill>
                <a:srgbClr val="808080"/>
              </a:solidFill>
              <a:round/>
              <a:headEnd/>
              <a:tailEnd/>
            </a:ln>
            <a:effectLst/>
          </p:spPr>
          <p:txBody>
            <a:bodyPr wrap="none" anchor="ctr"/>
            <a:lstStyle/>
            <a:p>
              <a:endParaRPr lang="en-US"/>
            </a:p>
          </p:txBody>
        </p:sp>
        <p:sp>
          <p:nvSpPr>
            <p:cNvPr id="1051" name="Line 27"/>
            <p:cNvSpPr>
              <a:spLocks noChangeShapeType="1"/>
            </p:cNvSpPr>
            <p:nvPr/>
          </p:nvSpPr>
          <p:spPr bwMode="auto">
            <a:xfrm flipH="1">
              <a:off x="0" y="672"/>
              <a:ext cx="624" cy="0"/>
            </a:xfrm>
            <a:prstGeom prst="line">
              <a:avLst/>
            </a:prstGeom>
            <a:noFill/>
            <a:ln w="28575">
              <a:solidFill>
                <a:srgbClr val="808080"/>
              </a:solidFill>
              <a:round/>
              <a:headEnd/>
              <a:tailEnd/>
            </a:ln>
            <a:effectLst/>
          </p:spPr>
          <p:txBody>
            <a:bodyPr wrap="none" anchor="ctr"/>
            <a:lstStyle/>
            <a:p>
              <a:endParaRPr lang="en-US"/>
            </a:p>
          </p:txBody>
        </p:sp>
        <p:sp>
          <p:nvSpPr>
            <p:cNvPr id="1052" name="Line 28"/>
            <p:cNvSpPr>
              <a:spLocks noChangeShapeType="1"/>
            </p:cNvSpPr>
            <p:nvPr/>
          </p:nvSpPr>
          <p:spPr bwMode="auto">
            <a:xfrm flipV="1">
              <a:off x="1680" y="3936"/>
              <a:ext cx="0" cy="384"/>
            </a:xfrm>
            <a:prstGeom prst="line">
              <a:avLst/>
            </a:prstGeom>
            <a:noFill/>
            <a:ln w="19050">
              <a:solidFill>
                <a:srgbClr val="808080"/>
              </a:solidFill>
              <a:round/>
              <a:headEnd/>
              <a:tailEnd/>
            </a:ln>
            <a:effectLst/>
          </p:spPr>
          <p:txBody>
            <a:bodyPr wrap="none" anchor="ctr"/>
            <a:lstStyle/>
            <a:p>
              <a:endParaRPr lang="en-US"/>
            </a:p>
          </p:txBody>
        </p:sp>
        <p:sp>
          <p:nvSpPr>
            <p:cNvPr id="1053" name="Line 29"/>
            <p:cNvSpPr>
              <a:spLocks noChangeShapeType="1"/>
            </p:cNvSpPr>
            <p:nvPr/>
          </p:nvSpPr>
          <p:spPr bwMode="auto">
            <a:xfrm>
              <a:off x="1680" y="3936"/>
              <a:ext cx="4080" cy="0"/>
            </a:xfrm>
            <a:prstGeom prst="line">
              <a:avLst/>
            </a:prstGeom>
            <a:noFill/>
            <a:ln w="19050">
              <a:solidFill>
                <a:srgbClr val="808080"/>
              </a:solidFill>
              <a:round/>
              <a:headEnd/>
              <a:tailEnd/>
            </a:ln>
            <a:effectLst/>
          </p:spPr>
          <p:txBody>
            <a:bodyPr wrap="none" anchor="ctr"/>
            <a:lstStyle/>
            <a:p>
              <a:endParaRPr lang="en-US"/>
            </a:p>
          </p:txBody>
        </p:sp>
        <p:sp>
          <p:nvSpPr>
            <p:cNvPr id="1054" name="Line 30"/>
            <p:cNvSpPr>
              <a:spLocks noChangeShapeType="1"/>
            </p:cNvSpPr>
            <p:nvPr/>
          </p:nvSpPr>
          <p:spPr bwMode="auto">
            <a:xfrm flipH="1">
              <a:off x="0" y="3312"/>
              <a:ext cx="288" cy="0"/>
            </a:xfrm>
            <a:prstGeom prst="line">
              <a:avLst/>
            </a:prstGeom>
            <a:noFill/>
            <a:ln w="28575">
              <a:solidFill>
                <a:srgbClr val="808080"/>
              </a:solidFill>
              <a:round/>
              <a:headEnd/>
              <a:tailEnd/>
            </a:ln>
            <a:effectLst/>
          </p:spPr>
          <p:txBody>
            <a:bodyPr wrap="none" anchor="ctr"/>
            <a:lstStyle/>
            <a:p>
              <a:endParaRPr lang="en-US"/>
            </a:p>
          </p:txBody>
        </p:sp>
        <p:sp>
          <p:nvSpPr>
            <p:cNvPr id="1055" name="Line 31"/>
            <p:cNvSpPr>
              <a:spLocks noChangeShapeType="1"/>
            </p:cNvSpPr>
            <p:nvPr/>
          </p:nvSpPr>
          <p:spPr bwMode="auto">
            <a:xfrm flipH="1">
              <a:off x="0" y="3408"/>
              <a:ext cx="288" cy="0"/>
            </a:xfrm>
            <a:prstGeom prst="line">
              <a:avLst/>
            </a:prstGeom>
            <a:noFill/>
            <a:ln w="28575">
              <a:solidFill>
                <a:srgbClr val="808080"/>
              </a:solidFill>
              <a:round/>
              <a:headEnd/>
              <a:tailEnd/>
            </a:ln>
            <a:effectLst/>
          </p:spPr>
          <p:txBody>
            <a:bodyPr wrap="none" anchor="ctr"/>
            <a:lstStyle/>
            <a:p>
              <a:endParaRPr lang="en-US"/>
            </a:p>
          </p:txBody>
        </p:sp>
      </p:grpSp>
      <p:sp>
        <p:nvSpPr>
          <p:cNvPr id="1026" name="Rectangle 2"/>
          <p:cNvSpPr>
            <a:spLocks noGrp="1" noChangeArrowheads="1"/>
          </p:cNvSpPr>
          <p:nvPr>
            <p:ph type="title"/>
          </p:nvPr>
        </p:nvSpPr>
        <p:spPr bwMode="auto">
          <a:xfrm>
            <a:off x="914400" y="274638"/>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457200" y="6264275"/>
            <a:ext cx="2133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solidFill>
                  <a:schemeClr val="bg2"/>
                </a:solidFill>
              </a:defRPr>
            </a:lvl1pPr>
          </a:lstStyle>
          <a:p>
            <a:fld id="{312EEB93-D27E-4EED-82AA-B3BF9AB2F5C1}" type="datetimeFigureOut">
              <a:rPr lang="en-US" smtClean="0"/>
              <a:pPr/>
              <a:t>7/15/2011</a:t>
            </a:fld>
            <a:endParaRPr lang="en-US"/>
          </a:p>
        </p:txBody>
      </p:sp>
      <p:sp>
        <p:nvSpPr>
          <p:cNvPr id="1029" name="Rectangle 5"/>
          <p:cNvSpPr>
            <a:spLocks noGrp="1" noChangeArrowheads="1"/>
          </p:cNvSpPr>
          <p:nvPr>
            <p:ph type="ftr" sz="quarter" idx="3"/>
          </p:nvPr>
        </p:nvSpPr>
        <p:spPr bwMode="auto">
          <a:xfrm>
            <a:off x="3124200" y="6264275"/>
            <a:ext cx="2895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solidFill>
                  <a:schemeClr val="bg2"/>
                </a:solidFill>
              </a:defRPr>
            </a:lvl1pPr>
          </a:lstStyle>
          <a:p>
            <a:endParaRPr lang="en-US"/>
          </a:p>
        </p:txBody>
      </p:sp>
      <p:sp>
        <p:nvSpPr>
          <p:cNvPr id="1030" name="Rectangle 6"/>
          <p:cNvSpPr>
            <a:spLocks noGrp="1" noChangeArrowheads="1"/>
          </p:cNvSpPr>
          <p:nvPr>
            <p:ph type="sldNum" sz="quarter" idx="4"/>
          </p:nvPr>
        </p:nvSpPr>
        <p:spPr bwMode="auto">
          <a:xfrm>
            <a:off x="6553200" y="6267450"/>
            <a:ext cx="2133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2"/>
                </a:solidFill>
              </a:defRPr>
            </a:lvl1pPr>
          </a:lstStyle>
          <a:p>
            <a:fld id="{B8709B92-4F12-41D2-8FB9-24A706545F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fontAlgn="base" hangingPunct="1">
        <a:spcBef>
          <a:spcPct val="0"/>
        </a:spcBef>
        <a:spcAft>
          <a:spcPct val="0"/>
        </a:spcAft>
        <a:defRPr sz="3600">
          <a:solidFill>
            <a:schemeClr val="bg2"/>
          </a:solidFill>
          <a:latin typeface="Comic Sans MS" pitchFamily="66" charset="0"/>
          <a:ea typeface="+mj-ea"/>
          <a:cs typeface="+mj-cs"/>
        </a:defRPr>
      </a:lvl1pPr>
      <a:lvl2pPr algn="ctr" rtl="0" eaLnBrk="1" fontAlgn="base" hangingPunct="1">
        <a:spcBef>
          <a:spcPct val="0"/>
        </a:spcBef>
        <a:spcAft>
          <a:spcPct val="0"/>
        </a:spcAft>
        <a:defRPr sz="4000">
          <a:solidFill>
            <a:schemeClr val="bg2"/>
          </a:solidFill>
          <a:latin typeface="Century Gothic" pitchFamily="34" charset="0"/>
        </a:defRPr>
      </a:lvl2pPr>
      <a:lvl3pPr algn="ctr" rtl="0" eaLnBrk="1" fontAlgn="base" hangingPunct="1">
        <a:spcBef>
          <a:spcPct val="0"/>
        </a:spcBef>
        <a:spcAft>
          <a:spcPct val="0"/>
        </a:spcAft>
        <a:defRPr sz="4000">
          <a:solidFill>
            <a:schemeClr val="bg2"/>
          </a:solidFill>
          <a:latin typeface="Century Gothic" pitchFamily="34" charset="0"/>
        </a:defRPr>
      </a:lvl3pPr>
      <a:lvl4pPr algn="ctr" rtl="0" eaLnBrk="1" fontAlgn="base" hangingPunct="1">
        <a:spcBef>
          <a:spcPct val="0"/>
        </a:spcBef>
        <a:spcAft>
          <a:spcPct val="0"/>
        </a:spcAft>
        <a:defRPr sz="4000">
          <a:solidFill>
            <a:schemeClr val="bg2"/>
          </a:solidFill>
          <a:latin typeface="Century Gothic" pitchFamily="34" charset="0"/>
        </a:defRPr>
      </a:lvl4pPr>
      <a:lvl5pPr algn="ctr" rtl="0" eaLnBrk="1" fontAlgn="base" hangingPunct="1">
        <a:spcBef>
          <a:spcPct val="0"/>
        </a:spcBef>
        <a:spcAft>
          <a:spcPct val="0"/>
        </a:spcAft>
        <a:defRPr sz="4000">
          <a:solidFill>
            <a:schemeClr val="bg2"/>
          </a:solidFill>
          <a:latin typeface="Century Gothic" pitchFamily="34" charset="0"/>
        </a:defRPr>
      </a:lvl5pPr>
      <a:lvl6pPr marL="457200" algn="ctr" rtl="0" eaLnBrk="1" fontAlgn="base" hangingPunct="1">
        <a:spcBef>
          <a:spcPct val="0"/>
        </a:spcBef>
        <a:spcAft>
          <a:spcPct val="0"/>
        </a:spcAft>
        <a:defRPr sz="4000">
          <a:solidFill>
            <a:schemeClr val="bg2"/>
          </a:solidFill>
          <a:latin typeface="Century Gothic" pitchFamily="34" charset="0"/>
        </a:defRPr>
      </a:lvl6pPr>
      <a:lvl7pPr marL="914400" algn="ctr" rtl="0" eaLnBrk="1" fontAlgn="base" hangingPunct="1">
        <a:spcBef>
          <a:spcPct val="0"/>
        </a:spcBef>
        <a:spcAft>
          <a:spcPct val="0"/>
        </a:spcAft>
        <a:defRPr sz="4000">
          <a:solidFill>
            <a:schemeClr val="bg2"/>
          </a:solidFill>
          <a:latin typeface="Century Gothic" pitchFamily="34" charset="0"/>
        </a:defRPr>
      </a:lvl7pPr>
      <a:lvl8pPr marL="1371600" algn="ctr" rtl="0" eaLnBrk="1" fontAlgn="base" hangingPunct="1">
        <a:spcBef>
          <a:spcPct val="0"/>
        </a:spcBef>
        <a:spcAft>
          <a:spcPct val="0"/>
        </a:spcAft>
        <a:defRPr sz="4000">
          <a:solidFill>
            <a:schemeClr val="bg2"/>
          </a:solidFill>
          <a:latin typeface="Century Gothic" pitchFamily="34" charset="0"/>
        </a:defRPr>
      </a:lvl8pPr>
      <a:lvl9pPr marL="1828800" algn="ctr" rtl="0" eaLnBrk="1" fontAlgn="base" hangingPunct="1">
        <a:spcBef>
          <a:spcPct val="0"/>
        </a:spcBef>
        <a:spcAft>
          <a:spcPct val="0"/>
        </a:spcAft>
        <a:defRPr sz="4000">
          <a:solidFill>
            <a:schemeClr val="bg2"/>
          </a:solidFill>
          <a:latin typeface="Century Gothic" pitchFamily="34" charset="0"/>
        </a:defRPr>
      </a:lvl9pPr>
    </p:titleStyle>
    <p:bodyStyle>
      <a:lvl1pPr marL="342900" indent="-342900" algn="l" rtl="0" eaLnBrk="1" fontAlgn="base" hangingPunct="1">
        <a:spcBef>
          <a:spcPct val="20000"/>
        </a:spcBef>
        <a:spcAft>
          <a:spcPct val="0"/>
        </a:spcAft>
        <a:buClr>
          <a:schemeClr val="tx1"/>
        </a:buClr>
        <a:buFont typeface="Century Gothic" pitchFamily="34" charset="0"/>
        <a:buChar char="□"/>
        <a:defRPr sz="2400">
          <a:solidFill>
            <a:schemeClr val="bg2"/>
          </a:solidFill>
          <a:latin typeface="Comic Sans MS" pitchFamily="66" charset="0"/>
          <a:ea typeface="+mn-ea"/>
          <a:cs typeface="+mn-cs"/>
        </a:defRPr>
      </a:lvl1pPr>
      <a:lvl2pPr marL="742950" indent="-285750" algn="l" rtl="0" eaLnBrk="1" fontAlgn="base" hangingPunct="1">
        <a:spcBef>
          <a:spcPct val="20000"/>
        </a:spcBef>
        <a:spcAft>
          <a:spcPct val="0"/>
        </a:spcAft>
        <a:buClr>
          <a:schemeClr val="tx1"/>
        </a:buClr>
        <a:buFont typeface="Century Gothic" pitchFamily="34" charset="0"/>
        <a:buChar char="□"/>
        <a:defRPr sz="2400">
          <a:solidFill>
            <a:schemeClr val="bg2"/>
          </a:solidFill>
          <a:latin typeface="Comic Sans MS" pitchFamily="66" charset="0"/>
        </a:defRPr>
      </a:lvl2pPr>
      <a:lvl3pPr marL="1143000" indent="-228600" algn="l" rtl="0" eaLnBrk="1" fontAlgn="base" hangingPunct="1">
        <a:spcBef>
          <a:spcPct val="20000"/>
        </a:spcBef>
        <a:spcAft>
          <a:spcPct val="0"/>
        </a:spcAft>
        <a:buClr>
          <a:schemeClr val="tx1"/>
        </a:buClr>
        <a:buFont typeface="Century Gothic" pitchFamily="34" charset="0"/>
        <a:buChar char="□"/>
        <a:defRPr sz="2400">
          <a:solidFill>
            <a:schemeClr val="bg2"/>
          </a:solidFill>
          <a:latin typeface="Comic Sans MS" pitchFamily="66" charset="0"/>
        </a:defRPr>
      </a:lvl3pPr>
      <a:lvl4pPr marL="16002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Comic Sans MS" pitchFamily="66" charset="0"/>
        </a:defRPr>
      </a:lvl4pPr>
      <a:lvl5pPr marL="20574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Comic Sans MS" pitchFamily="66" charset="0"/>
        </a:defRPr>
      </a:lvl5pPr>
      <a:lvl6pPr marL="25146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mn-lt"/>
        </a:defRPr>
      </a:lvl6pPr>
      <a:lvl7pPr marL="29718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mn-lt"/>
        </a:defRPr>
      </a:lvl7pPr>
      <a:lvl8pPr marL="34290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mn-lt"/>
        </a:defRPr>
      </a:lvl8pPr>
      <a:lvl9pPr marL="38862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6.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(An Introduction to) Characterization </a:t>
            </a:r>
            <a:r>
              <a:rPr lang="en-US" dirty="0" smtClean="0"/>
              <a:t>of Crystals for Dual Readout Calorimetry</a:t>
            </a:r>
            <a:endParaRPr lang="en-US" dirty="0"/>
          </a:p>
        </p:txBody>
      </p:sp>
      <p:sp>
        <p:nvSpPr>
          <p:cNvPr id="3" name="Subtitle 2"/>
          <p:cNvSpPr>
            <a:spLocks noGrp="1"/>
          </p:cNvSpPr>
          <p:nvPr>
            <p:ph type="subTitle" idx="1"/>
          </p:nvPr>
        </p:nvSpPr>
        <p:spPr/>
        <p:txBody>
          <a:bodyPr/>
          <a:lstStyle/>
          <a:p>
            <a:r>
              <a:rPr lang="en-US" dirty="0" smtClean="0"/>
              <a:t>Adam Para</a:t>
            </a:r>
          </a:p>
          <a:p>
            <a:r>
              <a:rPr lang="en-US" dirty="0" smtClean="0"/>
              <a:t>July 15, 2011</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(Examples </a:t>
            </a:r>
            <a:r>
              <a:rPr lang="en-US" dirty="0" smtClean="0"/>
              <a:t>of) Emission Spectra</a:t>
            </a:r>
            <a:endParaRPr lang="en-US" dirty="0"/>
          </a:p>
        </p:txBody>
      </p:sp>
      <p:pic>
        <p:nvPicPr>
          <p:cNvPr id="3" name="Picture 2" descr="emission_F1.jpg"/>
          <p:cNvPicPr>
            <a:picLocks noChangeAspect="1"/>
          </p:cNvPicPr>
          <p:nvPr/>
        </p:nvPicPr>
        <p:blipFill>
          <a:blip r:embed="rId2" cstate="print"/>
          <a:srcRect t="10909" b="15455"/>
          <a:stretch>
            <a:fillRect/>
          </a:stretch>
        </p:blipFill>
        <p:spPr>
          <a:xfrm>
            <a:off x="609600" y="1524000"/>
            <a:ext cx="2564892" cy="2444193"/>
          </a:xfrm>
          <a:prstGeom prst="rect">
            <a:avLst/>
          </a:prstGeom>
        </p:spPr>
      </p:pic>
      <p:pic>
        <p:nvPicPr>
          <p:cNvPr id="4" name="Picture 3" descr="emission_F23.jpg"/>
          <p:cNvPicPr>
            <a:picLocks noChangeAspect="1"/>
          </p:cNvPicPr>
          <p:nvPr/>
        </p:nvPicPr>
        <p:blipFill>
          <a:blip r:embed="rId3" cstate="print"/>
          <a:srcRect t="10909" b="15455"/>
          <a:stretch>
            <a:fillRect/>
          </a:stretch>
        </p:blipFill>
        <p:spPr>
          <a:xfrm>
            <a:off x="3200400" y="1524000"/>
            <a:ext cx="2564892" cy="2444193"/>
          </a:xfrm>
          <a:prstGeom prst="rect">
            <a:avLst/>
          </a:prstGeom>
        </p:spPr>
      </p:pic>
      <p:pic>
        <p:nvPicPr>
          <p:cNvPr id="5" name="Picture 4" descr="emission_F34.jpg"/>
          <p:cNvPicPr>
            <a:picLocks noChangeAspect="1"/>
          </p:cNvPicPr>
          <p:nvPr/>
        </p:nvPicPr>
        <p:blipFill>
          <a:blip r:embed="rId4" cstate="print"/>
          <a:srcRect t="10909" b="15455"/>
          <a:stretch>
            <a:fillRect/>
          </a:stretch>
        </p:blipFill>
        <p:spPr>
          <a:xfrm>
            <a:off x="5791200" y="1524000"/>
            <a:ext cx="2564892" cy="2444193"/>
          </a:xfrm>
          <a:prstGeom prst="rect">
            <a:avLst/>
          </a:prstGeom>
        </p:spPr>
      </p:pic>
      <p:pic>
        <p:nvPicPr>
          <p:cNvPr id="6" name="Picture 5" descr="emission_F36.jpg"/>
          <p:cNvPicPr>
            <a:picLocks noChangeAspect="1"/>
          </p:cNvPicPr>
          <p:nvPr/>
        </p:nvPicPr>
        <p:blipFill>
          <a:blip r:embed="rId5" cstate="print"/>
          <a:srcRect t="10909" b="15455"/>
          <a:stretch>
            <a:fillRect/>
          </a:stretch>
        </p:blipFill>
        <p:spPr>
          <a:xfrm>
            <a:off x="609600" y="4114800"/>
            <a:ext cx="2564892" cy="2444193"/>
          </a:xfrm>
          <a:prstGeom prst="rect">
            <a:avLst/>
          </a:prstGeom>
        </p:spPr>
      </p:pic>
      <p:pic>
        <p:nvPicPr>
          <p:cNvPr id="7" name="Picture 6" descr="emission_F30.jpg"/>
          <p:cNvPicPr>
            <a:picLocks noChangeAspect="1"/>
          </p:cNvPicPr>
          <p:nvPr/>
        </p:nvPicPr>
        <p:blipFill>
          <a:blip r:embed="rId6" cstate="print"/>
          <a:srcRect t="10909" b="15455"/>
          <a:stretch>
            <a:fillRect/>
          </a:stretch>
        </p:blipFill>
        <p:spPr>
          <a:xfrm>
            <a:off x="3124200" y="4114800"/>
            <a:ext cx="2564892" cy="2444193"/>
          </a:xfrm>
          <a:prstGeom prst="rect">
            <a:avLst/>
          </a:prstGeom>
        </p:spPr>
      </p:pic>
      <p:pic>
        <p:nvPicPr>
          <p:cNvPr id="8" name="Picture 7" descr="emission_F25.jpg"/>
          <p:cNvPicPr>
            <a:picLocks noChangeAspect="1"/>
          </p:cNvPicPr>
          <p:nvPr/>
        </p:nvPicPr>
        <p:blipFill>
          <a:blip r:embed="rId7" cstate="print"/>
          <a:srcRect t="10909" b="15455"/>
          <a:stretch>
            <a:fillRect/>
          </a:stretch>
        </p:blipFill>
        <p:spPr>
          <a:xfrm>
            <a:off x="5791200" y="4109007"/>
            <a:ext cx="2564892" cy="244419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sz="2000" dirty="0" smtClean="0"/>
              <a:t>Analysis requires comparisons and finding correlations between large number of plots. Image browser utility of great help.</a:t>
            </a:r>
          </a:p>
          <a:p>
            <a:r>
              <a:rPr lang="en-US" sz="2000" dirty="0" smtClean="0"/>
              <a:t>Browsing the image data base extremely helpful to find various defects and errors in labeling and presentation. They can (and are) fixed. But we need some cleanup utility to remove (or mark to be invisible) unwanted versions of the plots.</a:t>
            </a:r>
          </a:p>
          <a:p>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 of</a:t>
            </a:r>
            <a:r>
              <a:rPr lang="en-US" dirty="0" smtClean="0"/>
              <a:t> </a:t>
            </a:r>
            <a:r>
              <a:rPr lang="en-US" dirty="0" smtClean="0"/>
              <a:t>Crystals</a:t>
            </a:r>
            <a:endParaRPr lang="en-US" dirty="0"/>
          </a:p>
        </p:txBody>
      </p:sp>
      <p:sp>
        <p:nvSpPr>
          <p:cNvPr id="3" name="Content Placeholder 2"/>
          <p:cNvSpPr>
            <a:spLocks noGrp="1"/>
          </p:cNvSpPr>
          <p:nvPr>
            <p:ph idx="1"/>
          </p:nvPr>
        </p:nvSpPr>
        <p:spPr/>
        <p:txBody>
          <a:bodyPr/>
          <a:lstStyle/>
          <a:p>
            <a:r>
              <a:rPr lang="en-US" dirty="0" smtClean="0"/>
              <a:t>We want to construct very large calorimeter from scintillating crystals. </a:t>
            </a:r>
          </a:p>
          <a:p>
            <a:r>
              <a:rPr lang="en-US" dirty="0" smtClean="0"/>
              <a:t>Cherenkov light is in UV/blue: need good transmission for short wavelength.</a:t>
            </a:r>
          </a:p>
          <a:p>
            <a:r>
              <a:rPr lang="en-US" dirty="0" smtClean="0"/>
              <a:t>We want to read out, and distinguish the scintillation and Cherenkov light. It is desirable that the scintillation light is ~green/yellow and slow</a:t>
            </a:r>
          </a:p>
          <a:p>
            <a:r>
              <a:rPr lang="en-US" dirty="0" smtClean="0"/>
              <a:t>We need large quantities of crystals: they need to be inexpensive</a:t>
            </a:r>
          </a:p>
          <a:p>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Candidate Crystal: PbF</a:t>
            </a:r>
            <a:r>
              <a:rPr lang="en-US" baseline="-25000" dirty="0" smtClean="0"/>
              <a:t>2</a:t>
            </a:r>
            <a:endParaRPr lang="en-US" baseline="-25000" dirty="0"/>
          </a:p>
        </p:txBody>
      </p:sp>
      <p:sp>
        <p:nvSpPr>
          <p:cNvPr id="3" name="Content Placeholder 2"/>
          <p:cNvSpPr>
            <a:spLocks noGrp="1"/>
          </p:cNvSpPr>
          <p:nvPr>
            <p:ph idx="1"/>
          </p:nvPr>
        </p:nvSpPr>
        <p:spPr/>
        <p:txBody>
          <a:bodyPr/>
          <a:lstStyle/>
          <a:p>
            <a:r>
              <a:rPr lang="en-US" sz="2000" dirty="0" smtClean="0"/>
              <a:t>PbF</a:t>
            </a:r>
            <a:r>
              <a:rPr lang="en-US" sz="2000" baseline="-25000" dirty="0" smtClean="0"/>
              <a:t>2 </a:t>
            </a:r>
            <a:r>
              <a:rPr lang="en-US" sz="2000" dirty="0" smtClean="0"/>
              <a:t>is an excellent Cherenkov radiator (good transparency down to </a:t>
            </a:r>
            <a:r>
              <a:rPr lang="en-US" sz="2000" dirty="0" smtClean="0">
                <a:latin typeface="Symbol" pitchFamily="18" charset="2"/>
              </a:rPr>
              <a:t>l</a:t>
            </a:r>
            <a:r>
              <a:rPr lang="en-US" sz="2000" dirty="0" smtClean="0"/>
              <a:t>=250nm)</a:t>
            </a:r>
          </a:p>
          <a:p>
            <a:r>
              <a:rPr lang="en-US" sz="2000" dirty="0" smtClean="0"/>
              <a:t>It is potentially an inexpensive crystal (melting temperature ~850C)</a:t>
            </a:r>
          </a:p>
          <a:p>
            <a:r>
              <a:rPr lang="en-US" sz="2000" dirty="0" smtClean="0"/>
              <a:t>It needs to be doped to make it scintillate. This is in principle an advantage:</a:t>
            </a:r>
          </a:p>
          <a:p>
            <a:pPr lvl="1"/>
            <a:r>
              <a:rPr lang="en-US" sz="2000" dirty="0" smtClean="0"/>
              <a:t>T</a:t>
            </a:r>
            <a:r>
              <a:rPr lang="en-US" sz="2000" dirty="0" smtClean="0"/>
              <a:t>ailor the scintillating agent to match our requirements (emission spectrum, response time)</a:t>
            </a:r>
          </a:p>
          <a:p>
            <a:r>
              <a:rPr lang="en-US" sz="2000" dirty="0" smtClean="0"/>
              <a:t>Challenges:</a:t>
            </a:r>
          </a:p>
          <a:p>
            <a:pPr lvl="1"/>
            <a:r>
              <a:rPr lang="en-US" sz="2000" dirty="0" smtClean="0"/>
              <a:t>Find the scintillating </a:t>
            </a:r>
            <a:r>
              <a:rPr lang="en-US" sz="2000" dirty="0" err="1" smtClean="0"/>
              <a:t>dopants</a:t>
            </a:r>
            <a:r>
              <a:rPr lang="en-US" sz="2000" dirty="0" smtClean="0"/>
              <a:t> which are compatible with </a:t>
            </a:r>
            <a:r>
              <a:rPr lang="en-US" sz="2000" dirty="0" smtClean="0"/>
              <a:t>PbF</a:t>
            </a:r>
            <a:r>
              <a:rPr lang="en-US" sz="2000" baseline="-25000" dirty="0" smtClean="0"/>
              <a:t>2 </a:t>
            </a:r>
            <a:r>
              <a:rPr lang="en-US" sz="2000" dirty="0" smtClean="0"/>
              <a:t>crystals production</a:t>
            </a:r>
          </a:p>
          <a:p>
            <a:pPr lvl="1"/>
            <a:r>
              <a:rPr lang="en-US" sz="2000" dirty="0" smtClean="0"/>
              <a:t>Find </a:t>
            </a:r>
            <a:r>
              <a:rPr lang="en-US" sz="2000" dirty="0" err="1" smtClean="0"/>
              <a:t>dopants</a:t>
            </a:r>
            <a:r>
              <a:rPr lang="en-US" sz="2000" dirty="0" smtClean="0"/>
              <a:t> which do not affect (in a major way) transparency to Cherenkov light</a:t>
            </a:r>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nvPr>
        </p:nvGraphicFramePr>
        <p:xfrm>
          <a:off x="1066800" y="304800"/>
          <a:ext cx="7543800" cy="6035040"/>
        </p:xfrm>
        <a:graphic>
          <a:graphicData uri="http://schemas.openxmlformats.org/drawingml/2006/table">
            <a:tbl>
              <a:tblPr firstRow="1" bandRow="1">
                <a:tableStyleId>{5C22544A-7EE6-4342-B048-85BDC9FD1C3A}</a:tableStyleId>
              </a:tblPr>
              <a:tblGrid>
                <a:gridCol w="457200"/>
                <a:gridCol w="1428750"/>
                <a:gridCol w="628650"/>
                <a:gridCol w="1257300"/>
                <a:gridCol w="571500"/>
                <a:gridCol w="1314450"/>
                <a:gridCol w="590550"/>
                <a:gridCol w="1295400"/>
              </a:tblGrid>
              <a:tr h="358140">
                <a:tc>
                  <a:txBody>
                    <a:bodyPr/>
                    <a:lstStyle/>
                    <a:p>
                      <a:endParaRPr lang="en-US" dirty="0">
                        <a:solidFill>
                          <a:schemeClr val="tx1"/>
                        </a:solidFill>
                        <a:latin typeface="Comic Sans MS" pitchFamily="66" charset="0"/>
                      </a:endParaRPr>
                    </a:p>
                  </a:txBody>
                  <a:tcPr/>
                </a:tc>
                <a:tc>
                  <a:txBody>
                    <a:bodyPr/>
                    <a:lstStyle/>
                    <a:p>
                      <a:r>
                        <a:rPr lang="en-US" b="0" dirty="0" smtClean="0">
                          <a:solidFill>
                            <a:schemeClr val="tx1"/>
                          </a:solidFill>
                          <a:latin typeface="Comic Sans MS" pitchFamily="66" charset="0"/>
                        </a:rPr>
                        <a:t>Doping</a:t>
                      </a:r>
                      <a:endParaRPr lang="en-US" b="0" dirty="0">
                        <a:solidFill>
                          <a:schemeClr val="tx1"/>
                        </a:solidFill>
                        <a:latin typeface="Comic Sans MS" pitchFamily="66" charset="0"/>
                      </a:endParaRPr>
                    </a:p>
                  </a:txBody>
                  <a:tcPr/>
                </a:tc>
                <a:tc>
                  <a:txBody>
                    <a:bodyPr/>
                    <a:lstStyle/>
                    <a:p>
                      <a:endParaRPr lang="en-US" dirty="0">
                        <a:solidFill>
                          <a:schemeClr val="tx1"/>
                        </a:solidFill>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solidFill>
                            <a:schemeClr val="tx1"/>
                          </a:solidFill>
                          <a:latin typeface="Comic Sans MS" pitchFamily="66" charset="0"/>
                        </a:rPr>
                        <a:t>Doping</a:t>
                      </a:r>
                    </a:p>
                  </a:txBody>
                  <a:tcPr/>
                </a:tc>
                <a:tc>
                  <a:txBody>
                    <a:bodyPr/>
                    <a:lstStyle/>
                    <a:p>
                      <a:endParaRPr lang="en-US">
                        <a:solidFill>
                          <a:schemeClr val="tx1"/>
                        </a:solidFill>
                        <a:latin typeface="Comic Sans MS" pitchFamily="66" charset="0"/>
                      </a:endParaRPr>
                    </a:p>
                  </a:txBody>
                  <a:tcPr/>
                </a:tc>
                <a:tc>
                  <a:txBody>
                    <a:bodyPr/>
                    <a:lstStyle/>
                    <a:p>
                      <a:endParaRPr lang="en-US">
                        <a:solidFill>
                          <a:schemeClr val="tx1"/>
                        </a:solidFill>
                        <a:latin typeface="Comic Sans MS" pitchFamily="66" charset="0"/>
                      </a:endParaRPr>
                    </a:p>
                  </a:txBody>
                  <a:tcPr/>
                </a:tc>
                <a:tc>
                  <a:txBody>
                    <a:bodyPr/>
                    <a:lstStyle/>
                    <a:p>
                      <a:endParaRPr lang="en-US">
                        <a:solidFill>
                          <a:schemeClr val="tx1"/>
                        </a:solidFill>
                        <a:latin typeface="Comic Sans MS" pitchFamily="66" charset="0"/>
                      </a:endParaRPr>
                    </a:p>
                  </a:txBody>
                  <a:tcPr/>
                </a:tc>
                <a:tc>
                  <a:txBody>
                    <a:bodyPr/>
                    <a:lstStyle/>
                    <a:p>
                      <a:r>
                        <a:rPr lang="en-US" b="0" dirty="0" smtClean="0">
                          <a:solidFill>
                            <a:schemeClr val="tx1"/>
                          </a:solidFill>
                          <a:latin typeface="Comic Sans MS" pitchFamily="66" charset="0"/>
                        </a:rPr>
                        <a:t>Doping</a:t>
                      </a:r>
                      <a:endParaRPr lang="en-US" b="0" dirty="0">
                        <a:solidFill>
                          <a:schemeClr val="tx1"/>
                        </a:solidFill>
                        <a:latin typeface="Comic Sans MS" pitchFamily="66" charset="0"/>
                      </a:endParaRPr>
                    </a:p>
                  </a:txBody>
                  <a:tcPr/>
                </a:tc>
              </a:tr>
              <a:tr h="358140">
                <a:tc>
                  <a:txBody>
                    <a:bodyPr/>
                    <a:lstStyle/>
                    <a:p>
                      <a:r>
                        <a:rPr lang="en-US" dirty="0" smtClean="0">
                          <a:latin typeface="Comic Sans MS" pitchFamily="66" charset="0"/>
                        </a:rPr>
                        <a:t>1</a:t>
                      </a:r>
                      <a:endParaRPr lang="en-US" dirty="0">
                        <a:latin typeface="Comic Sans MS" pitchFamily="66" charset="0"/>
                      </a:endParaRPr>
                    </a:p>
                  </a:txBody>
                  <a:tcPr/>
                </a:tc>
                <a:tc>
                  <a:txBody>
                    <a:bodyPr/>
                    <a:lstStyle/>
                    <a:p>
                      <a:r>
                        <a:rPr lang="en-US" sz="1200" dirty="0" smtClean="0">
                          <a:latin typeface="Comic Sans MS" pitchFamily="66" charset="0"/>
                        </a:rPr>
                        <a:t>none</a:t>
                      </a:r>
                      <a:endParaRPr lang="en-US" sz="1200" dirty="0">
                        <a:latin typeface="Comic Sans MS" pitchFamily="66" charset="0"/>
                      </a:endParaRPr>
                    </a:p>
                  </a:txBody>
                  <a:tcPr/>
                </a:tc>
                <a:tc>
                  <a:txBody>
                    <a:bodyPr/>
                    <a:lstStyle/>
                    <a:p>
                      <a:r>
                        <a:rPr lang="en-US" dirty="0" smtClean="0">
                          <a:latin typeface="Comic Sans MS" pitchFamily="66" charset="0"/>
                        </a:rPr>
                        <a:t>11</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0.5% BaF</a:t>
                      </a:r>
                      <a:r>
                        <a:rPr lang="en-US" sz="1200" baseline="-25000" dirty="0" smtClean="0">
                          <a:latin typeface="Comic Sans MS" pitchFamily="66" charset="0"/>
                        </a:rPr>
                        <a:t>2 </a:t>
                      </a:r>
                      <a:r>
                        <a:rPr lang="en-US" sz="1200" dirty="0" smtClean="0">
                          <a:latin typeface="Comic Sans MS" pitchFamily="66" charset="0"/>
                        </a:rPr>
                        <a:t>+0.25%EuF</a:t>
                      </a:r>
                      <a:r>
                        <a:rPr lang="en-US" sz="1200" baseline="-25000" dirty="0" smtClean="0">
                          <a:latin typeface="Comic Sans MS" pitchFamily="66" charset="0"/>
                        </a:rPr>
                        <a:t>3</a:t>
                      </a:r>
                    </a:p>
                  </a:txBody>
                  <a:tcPr/>
                </a:tc>
                <a:tc>
                  <a:txBody>
                    <a:bodyPr/>
                    <a:lstStyle/>
                    <a:p>
                      <a:r>
                        <a:rPr lang="en-US" dirty="0" smtClean="0">
                          <a:latin typeface="Comic Sans MS" pitchFamily="66" charset="0"/>
                        </a:rPr>
                        <a:t>21</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0.2% BiF</a:t>
                      </a:r>
                      <a:r>
                        <a:rPr lang="en-US" sz="1200" baseline="-25000" dirty="0" smtClean="0">
                          <a:latin typeface="Comic Sans MS" pitchFamily="66" charset="0"/>
                        </a:rPr>
                        <a:t>3 </a:t>
                      </a:r>
                    </a:p>
                    <a:p>
                      <a:endParaRPr lang="en-US" sz="1200" dirty="0">
                        <a:latin typeface="Comic Sans MS" pitchFamily="66" charset="0"/>
                      </a:endParaRPr>
                    </a:p>
                  </a:txBody>
                  <a:tcPr/>
                </a:tc>
                <a:tc>
                  <a:txBody>
                    <a:bodyPr/>
                    <a:lstStyle/>
                    <a:p>
                      <a:r>
                        <a:rPr lang="en-US" dirty="0" smtClean="0">
                          <a:latin typeface="Comic Sans MS" pitchFamily="66" charset="0"/>
                        </a:rPr>
                        <a:t>31</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5% BaF</a:t>
                      </a:r>
                      <a:r>
                        <a:rPr lang="en-US" sz="1200" baseline="-25000" dirty="0" smtClean="0">
                          <a:latin typeface="Comic Sans MS" pitchFamily="66" charset="0"/>
                        </a:rPr>
                        <a:t>2 </a:t>
                      </a:r>
                      <a:r>
                        <a:rPr lang="en-US" sz="1200" dirty="0" smtClean="0">
                          <a:latin typeface="Comic Sans MS" pitchFamily="66" charset="0"/>
                        </a:rPr>
                        <a:t>+0.25%EuF</a:t>
                      </a:r>
                      <a:r>
                        <a:rPr lang="en-US" sz="1200" baseline="-25000" dirty="0" smtClean="0">
                          <a:latin typeface="Comic Sans MS" pitchFamily="66" charset="0"/>
                        </a:rPr>
                        <a:t>3</a:t>
                      </a:r>
                    </a:p>
                  </a:txBody>
                  <a:tcPr/>
                </a:tc>
              </a:tr>
              <a:tr h="358140">
                <a:tc>
                  <a:txBody>
                    <a:bodyPr/>
                    <a:lstStyle/>
                    <a:p>
                      <a:r>
                        <a:rPr lang="en-US" dirty="0" smtClean="0">
                          <a:latin typeface="Comic Sans MS" pitchFamily="66" charset="0"/>
                        </a:rPr>
                        <a:t>2</a:t>
                      </a:r>
                      <a:endParaRPr lang="en-US" dirty="0">
                        <a:latin typeface="Comic Sans MS" pitchFamily="66" charset="0"/>
                      </a:endParaRPr>
                    </a:p>
                  </a:txBody>
                  <a:tcPr/>
                </a:tc>
                <a:tc>
                  <a:txBody>
                    <a:bodyPr/>
                    <a:lstStyle/>
                    <a:p>
                      <a:r>
                        <a:rPr lang="en-US" sz="1200" dirty="0" smtClean="0">
                          <a:latin typeface="Comic Sans MS" pitchFamily="66" charset="0"/>
                        </a:rPr>
                        <a:t>0.05% CaF</a:t>
                      </a:r>
                      <a:r>
                        <a:rPr lang="en-US" sz="1200" baseline="-25000" dirty="0" smtClean="0">
                          <a:latin typeface="Comic Sans MS" pitchFamily="66" charset="0"/>
                        </a:rPr>
                        <a:t>2 </a:t>
                      </a:r>
                      <a:r>
                        <a:rPr lang="en-US" sz="1200" dirty="0" smtClean="0">
                          <a:latin typeface="Comic Sans MS" pitchFamily="66" charset="0"/>
                        </a:rPr>
                        <a:t>+0.5%EuF</a:t>
                      </a:r>
                      <a:r>
                        <a:rPr lang="en-US" sz="1200" baseline="-25000" dirty="0" smtClean="0">
                          <a:latin typeface="Comic Sans MS" pitchFamily="66" charset="0"/>
                        </a:rPr>
                        <a:t>3</a:t>
                      </a:r>
                      <a:endParaRPr lang="en-US" sz="1200" baseline="-25000" dirty="0">
                        <a:latin typeface="Comic Sans MS" pitchFamily="66" charset="0"/>
                      </a:endParaRPr>
                    </a:p>
                  </a:txBody>
                  <a:tcPr/>
                </a:tc>
                <a:tc>
                  <a:txBody>
                    <a:bodyPr/>
                    <a:lstStyle/>
                    <a:p>
                      <a:r>
                        <a:rPr lang="en-US" dirty="0" smtClean="0">
                          <a:latin typeface="Comic Sans MS" pitchFamily="66" charset="0"/>
                        </a:rPr>
                        <a:t>12</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5% BaF</a:t>
                      </a:r>
                      <a:r>
                        <a:rPr lang="en-US" sz="1200" baseline="-25000" dirty="0" smtClean="0">
                          <a:latin typeface="Comic Sans MS" pitchFamily="66" charset="0"/>
                        </a:rPr>
                        <a:t>2 </a:t>
                      </a:r>
                    </a:p>
                    <a:p>
                      <a:endParaRPr lang="en-US" sz="1200" dirty="0">
                        <a:latin typeface="Comic Sans MS" pitchFamily="66" charset="0"/>
                      </a:endParaRPr>
                    </a:p>
                  </a:txBody>
                  <a:tcPr/>
                </a:tc>
                <a:tc>
                  <a:txBody>
                    <a:bodyPr/>
                    <a:lstStyle/>
                    <a:p>
                      <a:r>
                        <a:rPr lang="en-US" dirty="0" smtClean="0">
                          <a:latin typeface="Comic Sans MS" pitchFamily="66" charset="0"/>
                        </a:rPr>
                        <a:t>22</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0.75% BiF</a:t>
                      </a:r>
                      <a:r>
                        <a:rPr lang="en-US" sz="1200" baseline="-25000" dirty="0" smtClean="0">
                          <a:latin typeface="Comic Sans MS" pitchFamily="66" charset="0"/>
                        </a:rPr>
                        <a:t>3 </a:t>
                      </a:r>
                      <a:r>
                        <a:rPr lang="en-US" sz="1200" dirty="0" smtClean="0">
                          <a:latin typeface="Comic Sans MS" pitchFamily="66" charset="0"/>
                        </a:rPr>
                        <a:t>+0.35%EuF</a:t>
                      </a:r>
                      <a:r>
                        <a:rPr lang="en-US" sz="1200" baseline="-25000" dirty="0" smtClean="0">
                          <a:latin typeface="Comic Sans MS" pitchFamily="66" charset="0"/>
                        </a:rPr>
                        <a:t>3</a:t>
                      </a:r>
                    </a:p>
                  </a:txBody>
                  <a:tcPr/>
                </a:tc>
                <a:tc>
                  <a:txBody>
                    <a:bodyPr/>
                    <a:lstStyle/>
                    <a:p>
                      <a:r>
                        <a:rPr lang="en-US" dirty="0" smtClean="0">
                          <a:latin typeface="Comic Sans MS" pitchFamily="66" charset="0"/>
                        </a:rPr>
                        <a:t>32</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0.5% CaF</a:t>
                      </a:r>
                      <a:r>
                        <a:rPr lang="en-US" sz="1200" baseline="-25000" dirty="0" smtClean="0">
                          <a:latin typeface="Comic Sans MS" pitchFamily="66" charset="0"/>
                        </a:rPr>
                        <a:t>2 </a:t>
                      </a:r>
                      <a:r>
                        <a:rPr lang="en-US" sz="1200" dirty="0" smtClean="0">
                          <a:latin typeface="Comic Sans MS" pitchFamily="66" charset="0"/>
                        </a:rPr>
                        <a:t>+1%EuF</a:t>
                      </a:r>
                      <a:r>
                        <a:rPr lang="en-US" sz="1200" baseline="-25000" dirty="0" smtClean="0">
                          <a:latin typeface="Comic Sans MS" pitchFamily="66" charset="0"/>
                        </a:rPr>
                        <a:t>3</a:t>
                      </a:r>
                    </a:p>
                  </a:txBody>
                  <a:tcPr/>
                </a:tc>
              </a:tr>
              <a:tr h="358140">
                <a:tc>
                  <a:txBody>
                    <a:bodyPr/>
                    <a:lstStyle/>
                    <a:p>
                      <a:r>
                        <a:rPr lang="en-US" dirty="0" smtClean="0">
                          <a:latin typeface="Comic Sans MS" pitchFamily="66" charset="0"/>
                        </a:rPr>
                        <a:t>3</a:t>
                      </a:r>
                      <a:endParaRPr lang="en-US" dirty="0">
                        <a:latin typeface="Comic Sans MS" pitchFamily="66" charset="0"/>
                      </a:endParaRPr>
                    </a:p>
                  </a:txBody>
                  <a:tcPr/>
                </a:tc>
                <a:tc>
                  <a:txBody>
                    <a:bodyPr/>
                    <a:lstStyle/>
                    <a:p>
                      <a:r>
                        <a:rPr lang="en-US" sz="1200" dirty="0" smtClean="0">
                          <a:latin typeface="Comic Sans MS" pitchFamily="66" charset="0"/>
                        </a:rPr>
                        <a:t>1% CaF</a:t>
                      </a:r>
                      <a:r>
                        <a:rPr lang="en-US" sz="1200" baseline="-25000" dirty="0" smtClean="0">
                          <a:latin typeface="Comic Sans MS" pitchFamily="66" charset="0"/>
                        </a:rPr>
                        <a:t>2  </a:t>
                      </a:r>
                      <a:r>
                        <a:rPr lang="en-US" sz="1200" baseline="0" dirty="0" smtClean="0">
                          <a:latin typeface="Comic Sans MS" pitchFamily="66" charset="0"/>
                        </a:rPr>
                        <a:t>+ 1%</a:t>
                      </a:r>
                      <a:r>
                        <a:rPr lang="en-US" sz="1200" dirty="0" smtClean="0">
                          <a:latin typeface="Comic Sans MS" pitchFamily="66" charset="0"/>
                        </a:rPr>
                        <a:t>EuF</a:t>
                      </a:r>
                      <a:r>
                        <a:rPr lang="en-US" sz="1200" baseline="-25000" dirty="0" smtClean="0">
                          <a:latin typeface="Comic Sans MS" pitchFamily="66" charset="0"/>
                        </a:rPr>
                        <a:t>3</a:t>
                      </a:r>
                      <a:endParaRPr lang="en-US" sz="1200" dirty="0">
                        <a:latin typeface="Comic Sans MS" pitchFamily="66" charset="0"/>
                      </a:endParaRPr>
                    </a:p>
                  </a:txBody>
                  <a:tcPr/>
                </a:tc>
                <a:tc>
                  <a:txBody>
                    <a:bodyPr/>
                    <a:lstStyle/>
                    <a:p>
                      <a:r>
                        <a:rPr lang="en-US" dirty="0" smtClean="0">
                          <a:latin typeface="Comic Sans MS" pitchFamily="66" charset="0"/>
                        </a:rPr>
                        <a:t>13</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10% BaF</a:t>
                      </a:r>
                      <a:r>
                        <a:rPr lang="en-US" sz="1200" baseline="-25000" dirty="0" smtClean="0">
                          <a:latin typeface="Comic Sans MS" pitchFamily="66" charset="0"/>
                        </a:rPr>
                        <a:t>2 </a:t>
                      </a:r>
                      <a:r>
                        <a:rPr lang="en-US" sz="1200" dirty="0" smtClean="0">
                          <a:latin typeface="Comic Sans MS" pitchFamily="66" charset="0"/>
                        </a:rPr>
                        <a:t>+0.25%EuF</a:t>
                      </a:r>
                      <a:r>
                        <a:rPr lang="en-US" sz="1200" baseline="-25000" dirty="0" smtClean="0">
                          <a:latin typeface="Comic Sans MS" pitchFamily="66" charset="0"/>
                        </a:rPr>
                        <a:t>3</a:t>
                      </a:r>
                    </a:p>
                  </a:txBody>
                  <a:tcPr/>
                </a:tc>
                <a:tc>
                  <a:txBody>
                    <a:bodyPr/>
                    <a:lstStyle/>
                    <a:p>
                      <a:r>
                        <a:rPr lang="en-US" dirty="0" smtClean="0">
                          <a:latin typeface="Comic Sans MS" pitchFamily="66" charset="0"/>
                        </a:rPr>
                        <a:t>23</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0.75% BiF</a:t>
                      </a:r>
                      <a:r>
                        <a:rPr lang="en-US" sz="1200" baseline="-25000" dirty="0" smtClean="0">
                          <a:latin typeface="Comic Sans MS" pitchFamily="66" charset="0"/>
                        </a:rPr>
                        <a:t>3 </a:t>
                      </a:r>
                      <a:r>
                        <a:rPr lang="en-US" sz="1200" dirty="0" smtClean="0">
                          <a:latin typeface="Comic Sans MS" pitchFamily="66" charset="0"/>
                        </a:rPr>
                        <a:t>+0.35%EuF</a:t>
                      </a:r>
                      <a:r>
                        <a:rPr lang="en-US" sz="1200" baseline="-25000" dirty="0" smtClean="0">
                          <a:latin typeface="Comic Sans MS" pitchFamily="66" charset="0"/>
                        </a:rPr>
                        <a:t>3</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+0.07%NaF</a:t>
                      </a:r>
                    </a:p>
                  </a:txBody>
                  <a:tcPr/>
                </a:tc>
                <a:tc>
                  <a:txBody>
                    <a:bodyPr/>
                    <a:lstStyle/>
                    <a:p>
                      <a:r>
                        <a:rPr lang="en-US" dirty="0" smtClean="0">
                          <a:latin typeface="Comic Sans MS" pitchFamily="66" charset="0"/>
                        </a:rPr>
                        <a:t>33</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1% CaF</a:t>
                      </a:r>
                      <a:r>
                        <a:rPr lang="en-US" sz="1200" baseline="-25000" dirty="0" smtClean="0">
                          <a:latin typeface="Comic Sans MS" pitchFamily="66" charset="0"/>
                        </a:rPr>
                        <a:t>2 </a:t>
                      </a:r>
                      <a:r>
                        <a:rPr lang="en-US" sz="1200" baseline="0" dirty="0" smtClean="0">
                          <a:latin typeface="Comic Sans MS" pitchFamily="66" charset="0"/>
                        </a:rPr>
                        <a:t>+0.25</a:t>
                      </a:r>
                      <a:r>
                        <a:rPr lang="en-US" sz="1200" dirty="0" smtClean="0">
                          <a:latin typeface="Comic Sans MS" pitchFamily="66" charset="0"/>
                        </a:rPr>
                        <a:t>%EuF</a:t>
                      </a:r>
                      <a:r>
                        <a:rPr lang="en-US" sz="1200" baseline="-25000" dirty="0" smtClean="0">
                          <a:latin typeface="Comic Sans MS" pitchFamily="66" charset="0"/>
                        </a:rPr>
                        <a:t>3</a:t>
                      </a:r>
                    </a:p>
                    <a:p>
                      <a:endParaRPr lang="en-US" sz="1200" dirty="0">
                        <a:latin typeface="Comic Sans MS" pitchFamily="66" charset="0"/>
                      </a:endParaRPr>
                    </a:p>
                  </a:txBody>
                  <a:tcPr/>
                </a:tc>
              </a:tr>
              <a:tr h="358140">
                <a:tc>
                  <a:txBody>
                    <a:bodyPr/>
                    <a:lstStyle/>
                    <a:p>
                      <a:r>
                        <a:rPr lang="en-US" dirty="0" smtClean="0">
                          <a:latin typeface="Comic Sans MS" pitchFamily="66" charset="0"/>
                        </a:rPr>
                        <a:t>4</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0.2% CaF</a:t>
                      </a:r>
                      <a:r>
                        <a:rPr lang="en-US" sz="1200" baseline="-25000" dirty="0" smtClean="0">
                          <a:latin typeface="Comic Sans MS" pitchFamily="66" charset="0"/>
                        </a:rPr>
                        <a:t>2 </a:t>
                      </a:r>
                      <a:r>
                        <a:rPr lang="en-US" sz="1200" dirty="0" smtClean="0">
                          <a:latin typeface="Comic Sans MS" pitchFamily="66" charset="0"/>
                        </a:rPr>
                        <a:t>+0.25%EuF</a:t>
                      </a:r>
                      <a:r>
                        <a:rPr lang="en-US" sz="1200" baseline="-25000" dirty="0" smtClean="0">
                          <a:latin typeface="Comic Sans MS" pitchFamily="66" charset="0"/>
                        </a:rPr>
                        <a:t>3</a:t>
                      </a:r>
                    </a:p>
                  </a:txBody>
                  <a:tcPr/>
                </a:tc>
                <a:tc>
                  <a:txBody>
                    <a:bodyPr/>
                    <a:lstStyle/>
                    <a:p>
                      <a:r>
                        <a:rPr lang="en-US" dirty="0" smtClean="0">
                          <a:latin typeface="Comic Sans MS" pitchFamily="66" charset="0"/>
                        </a:rPr>
                        <a:t>14</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1% BaF</a:t>
                      </a:r>
                      <a:r>
                        <a:rPr lang="en-US" sz="1200" baseline="-25000" dirty="0" smtClean="0">
                          <a:latin typeface="Comic Sans MS" pitchFamily="66" charset="0"/>
                        </a:rPr>
                        <a:t>2 </a:t>
                      </a:r>
                    </a:p>
                    <a:p>
                      <a:endParaRPr lang="en-US" sz="1200" dirty="0">
                        <a:latin typeface="Comic Sans MS" pitchFamily="66" charset="0"/>
                      </a:endParaRPr>
                    </a:p>
                  </a:txBody>
                  <a:tcPr/>
                </a:tc>
                <a:tc>
                  <a:txBody>
                    <a:bodyPr/>
                    <a:lstStyle/>
                    <a:p>
                      <a:r>
                        <a:rPr lang="en-US" dirty="0" smtClean="0">
                          <a:latin typeface="Comic Sans MS" pitchFamily="66" charset="0"/>
                        </a:rPr>
                        <a:t>24</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1% BaF</a:t>
                      </a:r>
                      <a:r>
                        <a:rPr lang="en-US" sz="1200" baseline="-25000" dirty="0" smtClean="0">
                          <a:latin typeface="Comic Sans MS" pitchFamily="66" charset="0"/>
                        </a:rPr>
                        <a:t>2 </a:t>
                      </a:r>
                      <a:r>
                        <a:rPr lang="en-US" sz="1200" dirty="0" smtClean="0">
                          <a:latin typeface="Comic Sans MS" pitchFamily="66" charset="0"/>
                        </a:rPr>
                        <a:t>+0.25%EuF</a:t>
                      </a:r>
                      <a:r>
                        <a:rPr lang="en-US" sz="1200" baseline="-25000" dirty="0" smtClean="0">
                          <a:latin typeface="Comic Sans MS" pitchFamily="66" charset="0"/>
                        </a:rPr>
                        <a:t>3</a:t>
                      </a:r>
                    </a:p>
                  </a:txBody>
                  <a:tcPr/>
                </a:tc>
                <a:tc>
                  <a:txBody>
                    <a:bodyPr/>
                    <a:lstStyle/>
                    <a:p>
                      <a:r>
                        <a:rPr lang="en-US" dirty="0" smtClean="0">
                          <a:latin typeface="Comic Sans MS" pitchFamily="66" charset="0"/>
                        </a:rPr>
                        <a:t>34</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0.05% CaF</a:t>
                      </a:r>
                      <a:r>
                        <a:rPr lang="en-US" sz="1200" baseline="-25000" dirty="0" smtClean="0">
                          <a:latin typeface="Comic Sans MS" pitchFamily="66" charset="0"/>
                        </a:rPr>
                        <a:t>2 </a:t>
                      </a:r>
                      <a:r>
                        <a:rPr lang="en-US" sz="1200" baseline="0" dirty="0" smtClean="0">
                          <a:latin typeface="Comic Sans MS" pitchFamily="66" charset="0"/>
                        </a:rPr>
                        <a:t>+0.25</a:t>
                      </a:r>
                      <a:r>
                        <a:rPr lang="en-US" sz="1200" dirty="0" smtClean="0">
                          <a:latin typeface="Comic Sans MS" pitchFamily="66" charset="0"/>
                        </a:rPr>
                        <a:t>%EuF</a:t>
                      </a:r>
                      <a:r>
                        <a:rPr lang="en-US" sz="1200" baseline="-25000" dirty="0" smtClean="0">
                          <a:latin typeface="Comic Sans MS" pitchFamily="66" charset="0"/>
                        </a:rPr>
                        <a:t>3</a:t>
                      </a:r>
                    </a:p>
                    <a:p>
                      <a:endParaRPr lang="en-US" sz="1200" dirty="0">
                        <a:latin typeface="Comic Sans MS" pitchFamily="66" charset="0"/>
                      </a:endParaRPr>
                    </a:p>
                  </a:txBody>
                  <a:tcPr/>
                </a:tc>
              </a:tr>
              <a:tr h="358140">
                <a:tc>
                  <a:txBody>
                    <a:bodyPr/>
                    <a:lstStyle/>
                    <a:p>
                      <a:r>
                        <a:rPr lang="en-US" dirty="0" smtClean="0">
                          <a:latin typeface="Comic Sans MS" pitchFamily="66" charset="0"/>
                        </a:rPr>
                        <a:t>5</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1% CaF</a:t>
                      </a:r>
                      <a:r>
                        <a:rPr lang="en-US" sz="1200" baseline="-25000" dirty="0" smtClean="0">
                          <a:latin typeface="Comic Sans MS" pitchFamily="66" charset="0"/>
                        </a:rPr>
                        <a:t>2 </a:t>
                      </a:r>
                    </a:p>
                    <a:p>
                      <a:endParaRPr lang="en-US" sz="1200" dirty="0">
                        <a:latin typeface="Comic Sans MS" pitchFamily="66" charset="0"/>
                      </a:endParaRPr>
                    </a:p>
                  </a:txBody>
                  <a:tcPr/>
                </a:tc>
                <a:tc>
                  <a:txBody>
                    <a:bodyPr/>
                    <a:lstStyle/>
                    <a:p>
                      <a:r>
                        <a:rPr lang="en-US" dirty="0" smtClean="0">
                          <a:latin typeface="Comic Sans MS" pitchFamily="66" charset="0"/>
                        </a:rPr>
                        <a:t>15</a:t>
                      </a:r>
                      <a:endParaRPr lang="en-US" dirty="0">
                        <a:latin typeface="Comic Sans MS" pitchFamily="66" charset="0"/>
                      </a:endParaRPr>
                    </a:p>
                  </a:txBody>
                  <a:tcPr/>
                </a:tc>
                <a:tc>
                  <a:txBody>
                    <a:bodyPr/>
                    <a:lstStyle/>
                    <a:p>
                      <a:r>
                        <a:rPr lang="en-US" sz="1200" dirty="0" smtClean="0">
                          <a:latin typeface="Comic Sans MS" pitchFamily="66" charset="0"/>
                        </a:rPr>
                        <a:t>0.25%ErF</a:t>
                      </a:r>
                      <a:r>
                        <a:rPr lang="en-US" sz="1200" baseline="-25000" dirty="0" smtClean="0">
                          <a:latin typeface="Comic Sans MS" pitchFamily="66" charset="0"/>
                        </a:rPr>
                        <a:t>3</a:t>
                      </a:r>
                      <a:endParaRPr lang="en-US" sz="1200" dirty="0">
                        <a:latin typeface="Comic Sans MS" pitchFamily="66" charset="0"/>
                      </a:endParaRPr>
                    </a:p>
                  </a:txBody>
                  <a:tcPr/>
                </a:tc>
                <a:tc>
                  <a:txBody>
                    <a:bodyPr/>
                    <a:lstStyle/>
                    <a:p>
                      <a:r>
                        <a:rPr lang="en-US" dirty="0" smtClean="0">
                          <a:latin typeface="Comic Sans MS" pitchFamily="66" charset="0"/>
                        </a:rPr>
                        <a:t>25</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1.5% BiF</a:t>
                      </a:r>
                      <a:r>
                        <a:rPr lang="en-US" sz="1200" baseline="-25000" dirty="0" smtClean="0">
                          <a:latin typeface="Comic Sans MS" pitchFamily="66" charset="0"/>
                        </a:rPr>
                        <a:t>3 </a:t>
                      </a:r>
                      <a:r>
                        <a:rPr lang="en-US" sz="1200" dirty="0" smtClean="0">
                          <a:latin typeface="Comic Sans MS" pitchFamily="66" charset="0"/>
                        </a:rPr>
                        <a:t>+0.7%HoF</a:t>
                      </a:r>
                      <a:r>
                        <a:rPr lang="en-US" sz="1200" baseline="-25000" dirty="0" smtClean="0">
                          <a:latin typeface="Comic Sans MS" pitchFamily="66" charset="0"/>
                        </a:rPr>
                        <a:t>3</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+0.15%NaF</a:t>
                      </a:r>
                    </a:p>
                  </a:txBody>
                  <a:tcPr/>
                </a:tc>
                <a:tc>
                  <a:txBody>
                    <a:bodyPr/>
                    <a:lstStyle/>
                    <a:p>
                      <a:r>
                        <a:rPr lang="en-US" dirty="0" smtClean="0">
                          <a:latin typeface="Comic Sans MS" pitchFamily="66" charset="0"/>
                        </a:rPr>
                        <a:t>35</a:t>
                      </a:r>
                      <a:endParaRPr lang="en-US" dirty="0">
                        <a:latin typeface="Comic Sans MS" pitchFamily="66" charset="0"/>
                      </a:endParaRPr>
                    </a:p>
                  </a:txBody>
                  <a:tcPr/>
                </a:tc>
                <a:tc>
                  <a:txBody>
                    <a:bodyPr/>
                    <a:lstStyle/>
                    <a:p>
                      <a:r>
                        <a:rPr lang="en-US" sz="1200" dirty="0" smtClean="0">
                          <a:latin typeface="Comic Sans MS" pitchFamily="66" charset="0"/>
                        </a:rPr>
                        <a:t>(213-B) +0.1%Tb</a:t>
                      </a:r>
                      <a:endParaRPr lang="en-US" sz="1200" dirty="0">
                        <a:latin typeface="Comic Sans MS" pitchFamily="66" charset="0"/>
                      </a:endParaRPr>
                    </a:p>
                  </a:txBody>
                  <a:tcPr/>
                </a:tc>
              </a:tr>
              <a:tr h="358140">
                <a:tc>
                  <a:txBody>
                    <a:bodyPr/>
                    <a:lstStyle/>
                    <a:p>
                      <a:r>
                        <a:rPr lang="en-US" dirty="0" smtClean="0">
                          <a:latin typeface="Comic Sans MS" pitchFamily="66" charset="0"/>
                        </a:rPr>
                        <a:t>6</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0.2% CaF</a:t>
                      </a:r>
                      <a:r>
                        <a:rPr lang="en-US" sz="1200" baseline="-25000" dirty="0" smtClean="0">
                          <a:latin typeface="Comic Sans MS" pitchFamily="66" charset="0"/>
                        </a:rPr>
                        <a:t>2 </a:t>
                      </a:r>
                      <a:r>
                        <a:rPr lang="en-US" sz="1200" dirty="0" smtClean="0">
                          <a:latin typeface="Comic Sans MS" pitchFamily="66" charset="0"/>
                        </a:rPr>
                        <a:t>+0.25%EuF</a:t>
                      </a:r>
                      <a:r>
                        <a:rPr lang="en-US" sz="1200" baseline="-25000" dirty="0" smtClean="0">
                          <a:latin typeface="Comic Sans MS" pitchFamily="66" charset="0"/>
                        </a:rPr>
                        <a:t>3</a:t>
                      </a:r>
                    </a:p>
                    <a:p>
                      <a:r>
                        <a:rPr lang="en-US" sz="1200" dirty="0" smtClean="0">
                          <a:latin typeface="Comic Sans MS" pitchFamily="66" charset="0"/>
                        </a:rPr>
                        <a:t>+0.025%YF</a:t>
                      </a:r>
                      <a:r>
                        <a:rPr lang="en-US" sz="1200" baseline="-25000" dirty="0" smtClean="0">
                          <a:latin typeface="Comic Sans MS" pitchFamily="66" charset="0"/>
                        </a:rPr>
                        <a:t>3</a:t>
                      </a:r>
                      <a:endParaRPr lang="en-US" sz="1200" dirty="0">
                        <a:latin typeface="Comic Sans MS" pitchFamily="66" charset="0"/>
                      </a:endParaRPr>
                    </a:p>
                  </a:txBody>
                  <a:tcPr/>
                </a:tc>
                <a:tc>
                  <a:txBody>
                    <a:bodyPr/>
                    <a:lstStyle/>
                    <a:p>
                      <a:r>
                        <a:rPr lang="en-US" dirty="0" smtClean="0">
                          <a:latin typeface="Comic Sans MS" pitchFamily="66" charset="0"/>
                        </a:rPr>
                        <a:t>16</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0.2% CaF</a:t>
                      </a:r>
                      <a:r>
                        <a:rPr lang="en-US" sz="1200" baseline="-25000" dirty="0" smtClean="0">
                          <a:latin typeface="Comic Sans MS" pitchFamily="66" charset="0"/>
                        </a:rPr>
                        <a:t>2 </a:t>
                      </a:r>
                    </a:p>
                    <a:p>
                      <a:endParaRPr lang="en-US" sz="1200" dirty="0">
                        <a:latin typeface="Comic Sans MS" pitchFamily="66" charset="0"/>
                      </a:endParaRPr>
                    </a:p>
                  </a:txBody>
                  <a:tcPr/>
                </a:tc>
                <a:tc>
                  <a:txBody>
                    <a:bodyPr/>
                    <a:lstStyle/>
                    <a:p>
                      <a:r>
                        <a:rPr lang="en-US" dirty="0" smtClean="0">
                          <a:latin typeface="Comic Sans MS" pitchFamily="66" charset="0"/>
                        </a:rPr>
                        <a:t>26</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0.75% BiF</a:t>
                      </a:r>
                      <a:r>
                        <a:rPr lang="en-US" sz="1200" baseline="-25000" dirty="0" smtClean="0">
                          <a:latin typeface="Comic Sans MS" pitchFamily="66" charset="0"/>
                        </a:rPr>
                        <a:t>3 </a:t>
                      </a:r>
                      <a:r>
                        <a:rPr lang="en-US" sz="1200" dirty="0" smtClean="0">
                          <a:latin typeface="Comic Sans MS" pitchFamily="66" charset="0"/>
                        </a:rPr>
                        <a:t>+0.35%ErF</a:t>
                      </a:r>
                      <a:r>
                        <a:rPr lang="en-US" sz="1200" baseline="-25000" dirty="0" smtClean="0">
                          <a:latin typeface="Comic Sans MS" pitchFamily="66" charset="0"/>
                        </a:rPr>
                        <a:t>3</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+0.07%NaF</a:t>
                      </a:r>
                    </a:p>
                  </a:txBody>
                  <a:tcPr/>
                </a:tc>
                <a:tc>
                  <a:txBody>
                    <a:bodyPr/>
                    <a:lstStyle/>
                    <a:p>
                      <a:r>
                        <a:rPr lang="en-US" dirty="0" smtClean="0">
                          <a:latin typeface="Comic Sans MS" pitchFamily="66" charset="0"/>
                        </a:rPr>
                        <a:t>36</a:t>
                      </a:r>
                      <a:endParaRPr lang="en-US" dirty="0">
                        <a:latin typeface="Comic Sans MS" pitchFamily="66" charset="0"/>
                      </a:endParaRPr>
                    </a:p>
                  </a:txBody>
                  <a:tcPr/>
                </a:tc>
                <a:tc>
                  <a:txBody>
                    <a:bodyPr/>
                    <a:lstStyle/>
                    <a:p>
                      <a:r>
                        <a:rPr lang="en-US" sz="1200" dirty="0" smtClean="0">
                          <a:latin typeface="Comic Sans MS" pitchFamily="66" charset="0"/>
                        </a:rPr>
                        <a:t>(93302-3) +0.1%Pr</a:t>
                      </a:r>
                      <a:endParaRPr lang="en-US" sz="1200" dirty="0">
                        <a:latin typeface="Comic Sans MS" pitchFamily="66" charset="0"/>
                      </a:endParaRPr>
                    </a:p>
                  </a:txBody>
                  <a:tcPr/>
                </a:tc>
              </a:tr>
              <a:tr h="358140">
                <a:tc>
                  <a:txBody>
                    <a:bodyPr/>
                    <a:lstStyle/>
                    <a:p>
                      <a:r>
                        <a:rPr lang="en-US" dirty="0" smtClean="0">
                          <a:latin typeface="Comic Sans MS" pitchFamily="66" charset="0"/>
                        </a:rPr>
                        <a:t>7</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0.2% SrF</a:t>
                      </a:r>
                      <a:r>
                        <a:rPr lang="en-US" sz="1200" baseline="-25000" dirty="0" smtClean="0">
                          <a:latin typeface="Comic Sans MS" pitchFamily="66" charset="0"/>
                        </a:rPr>
                        <a:t>2 </a:t>
                      </a:r>
                    </a:p>
                    <a:p>
                      <a:endParaRPr lang="en-US" sz="1200" dirty="0">
                        <a:latin typeface="Comic Sans MS" pitchFamily="66" charset="0"/>
                      </a:endParaRPr>
                    </a:p>
                  </a:txBody>
                  <a:tcPr/>
                </a:tc>
                <a:tc>
                  <a:txBody>
                    <a:bodyPr/>
                    <a:lstStyle/>
                    <a:p>
                      <a:r>
                        <a:rPr lang="en-US" dirty="0" smtClean="0">
                          <a:latin typeface="Comic Sans MS" pitchFamily="66" charset="0"/>
                        </a:rPr>
                        <a:t>17</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0.25% SmF</a:t>
                      </a:r>
                      <a:r>
                        <a:rPr lang="en-US" sz="1200" baseline="-25000" dirty="0" smtClean="0">
                          <a:latin typeface="Comic Sans MS" pitchFamily="66" charset="0"/>
                        </a:rPr>
                        <a:t>3 </a:t>
                      </a:r>
                    </a:p>
                    <a:p>
                      <a:endParaRPr lang="en-US" sz="1200" dirty="0">
                        <a:latin typeface="Comic Sans MS" pitchFamily="66" charset="0"/>
                      </a:endParaRPr>
                    </a:p>
                  </a:txBody>
                  <a:tcPr/>
                </a:tc>
                <a:tc>
                  <a:txBody>
                    <a:bodyPr/>
                    <a:lstStyle/>
                    <a:p>
                      <a:r>
                        <a:rPr lang="en-US" dirty="0" smtClean="0">
                          <a:latin typeface="Comic Sans MS" pitchFamily="66" charset="0"/>
                        </a:rPr>
                        <a:t>27</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0.75% BiF</a:t>
                      </a:r>
                      <a:r>
                        <a:rPr lang="en-US" sz="1200" baseline="-25000" dirty="0" smtClean="0">
                          <a:latin typeface="Comic Sans MS" pitchFamily="66" charset="0"/>
                        </a:rPr>
                        <a:t>3 </a:t>
                      </a:r>
                      <a:r>
                        <a:rPr lang="en-US" sz="1200" dirty="0" smtClean="0">
                          <a:latin typeface="Comic Sans MS" pitchFamily="66" charset="0"/>
                        </a:rPr>
                        <a:t>+0.35%SmF</a:t>
                      </a:r>
                      <a:r>
                        <a:rPr lang="en-US" sz="1200" baseline="-25000" dirty="0" smtClean="0">
                          <a:latin typeface="Comic Sans MS" pitchFamily="66" charset="0"/>
                        </a:rPr>
                        <a:t>3</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+0.07%NaF</a:t>
                      </a:r>
                    </a:p>
                  </a:txBody>
                  <a:tcPr/>
                </a:tc>
                <a:tc>
                  <a:txBody>
                    <a:bodyPr/>
                    <a:lstStyle/>
                    <a:p>
                      <a:r>
                        <a:rPr lang="en-US" dirty="0" smtClean="0">
                          <a:latin typeface="Comic Sans MS" pitchFamily="66" charset="0"/>
                        </a:rPr>
                        <a:t>37</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(93302-4) +0.1%Nd</a:t>
                      </a:r>
                    </a:p>
                    <a:p>
                      <a:endParaRPr lang="en-US" sz="1200" dirty="0">
                        <a:latin typeface="Comic Sans MS" pitchFamily="66" charset="0"/>
                      </a:endParaRPr>
                    </a:p>
                  </a:txBody>
                  <a:tcPr/>
                </a:tc>
              </a:tr>
              <a:tr h="358140">
                <a:tc>
                  <a:txBody>
                    <a:bodyPr/>
                    <a:lstStyle/>
                    <a:p>
                      <a:r>
                        <a:rPr lang="en-US" dirty="0" smtClean="0">
                          <a:latin typeface="Comic Sans MS" pitchFamily="66" charset="0"/>
                        </a:rPr>
                        <a:t>8</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0.5% SrF</a:t>
                      </a:r>
                      <a:r>
                        <a:rPr lang="en-US" sz="1200" baseline="-25000" dirty="0" smtClean="0">
                          <a:latin typeface="Comic Sans MS" pitchFamily="66" charset="0"/>
                        </a:rPr>
                        <a:t>2 </a:t>
                      </a:r>
                      <a:r>
                        <a:rPr lang="en-US" sz="1200" dirty="0" smtClean="0">
                          <a:latin typeface="Comic Sans MS" pitchFamily="66" charset="0"/>
                        </a:rPr>
                        <a:t>+0.25%EuF</a:t>
                      </a:r>
                      <a:r>
                        <a:rPr lang="en-US" sz="1200" baseline="-25000" dirty="0" smtClean="0">
                          <a:latin typeface="Comic Sans MS" pitchFamily="66" charset="0"/>
                        </a:rPr>
                        <a:t>3</a:t>
                      </a:r>
                    </a:p>
                  </a:txBody>
                  <a:tcPr/>
                </a:tc>
                <a:tc>
                  <a:txBody>
                    <a:bodyPr/>
                    <a:lstStyle/>
                    <a:p>
                      <a:r>
                        <a:rPr lang="en-US" dirty="0" smtClean="0">
                          <a:latin typeface="Comic Sans MS" pitchFamily="66" charset="0"/>
                        </a:rPr>
                        <a:t>18</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0.25% HoF</a:t>
                      </a:r>
                      <a:r>
                        <a:rPr lang="en-US" sz="1200" baseline="-25000" dirty="0" smtClean="0">
                          <a:latin typeface="Comic Sans MS" pitchFamily="66" charset="0"/>
                        </a:rPr>
                        <a:t>3 </a:t>
                      </a:r>
                    </a:p>
                    <a:p>
                      <a:endParaRPr lang="en-US" sz="1200" dirty="0">
                        <a:latin typeface="Comic Sans MS" pitchFamily="66" charset="0"/>
                      </a:endParaRPr>
                    </a:p>
                  </a:txBody>
                  <a:tcPr/>
                </a:tc>
                <a:tc>
                  <a:txBody>
                    <a:bodyPr/>
                    <a:lstStyle/>
                    <a:p>
                      <a:r>
                        <a:rPr lang="en-US" dirty="0" smtClean="0">
                          <a:latin typeface="Comic Sans MS" pitchFamily="66" charset="0"/>
                        </a:rPr>
                        <a:t>28</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0.35%HoF</a:t>
                      </a:r>
                      <a:r>
                        <a:rPr lang="en-US" sz="1200" baseline="-25000" dirty="0" smtClean="0">
                          <a:latin typeface="Comic Sans MS" pitchFamily="66" charset="0"/>
                        </a:rPr>
                        <a:t>3</a:t>
                      </a:r>
                      <a:endParaRPr lang="en-US" sz="1200" baseline="-25000" dirty="0" smtClean="0">
                        <a:latin typeface="Comic Sans MS" pitchFamily="66"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+0.07%NaF</a:t>
                      </a:r>
                    </a:p>
                  </a:txBody>
                  <a:tcPr/>
                </a:tc>
                <a:tc>
                  <a:txBody>
                    <a:bodyPr/>
                    <a:lstStyle/>
                    <a:p>
                      <a:r>
                        <a:rPr lang="en-US" dirty="0" smtClean="0">
                          <a:latin typeface="Comic Sans MS" pitchFamily="66" charset="0"/>
                        </a:rPr>
                        <a:t>38</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(93302-3) +0.1%Yb</a:t>
                      </a:r>
                    </a:p>
                  </a:txBody>
                  <a:tcPr/>
                </a:tc>
              </a:tr>
              <a:tr h="358140">
                <a:tc>
                  <a:txBody>
                    <a:bodyPr/>
                    <a:lstStyle/>
                    <a:p>
                      <a:r>
                        <a:rPr lang="en-US" dirty="0" smtClean="0">
                          <a:latin typeface="Comic Sans MS" pitchFamily="66" charset="0"/>
                        </a:rPr>
                        <a:t>9</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0.5% SrF</a:t>
                      </a:r>
                      <a:r>
                        <a:rPr lang="en-US" sz="1200" baseline="-25000" dirty="0" smtClean="0">
                          <a:latin typeface="Comic Sans MS" pitchFamily="66" charset="0"/>
                        </a:rPr>
                        <a:t>2 </a:t>
                      </a:r>
                      <a:r>
                        <a:rPr lang="en-US" sz="1200" dirty="0" smtClean="0">
                          <a:latin typeface="Comic Sans MS" pitchFamily="66" charset="0"/>
                        </a:rPr>
                        <a:t>+1%EuF</a:t>
                      </a:r>
                      <a:r>
                        <a:rPr lang="en-US" sz="1200" baseline="-25000" dirty="0" smtClean="0">
                          <a:latin typeface="Comic Sans MS" pitchFamily="66" charset="0"/>
                        </a:rPr>
                        <a:t>3</a:t>
                      </a:r>
                    </a:p>
                  </a:txBody>
                  <a:tcPr/>
                </a:tc>
                <a:tc>
                  <a:txBody>
                    <a:bodyPr/>
                    <a:lstStyle/>
                    <a:p>
                      <a:r>
                        <a:rPr lang="en-US" dirty="0" smtClean="0">
                          <a:latin typeface="Comic Sans MS" pitchFamily="66" charset="0"/>
                        </a:rPr>
                        <a:t>19</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smtClean="0">
                          <a:latin typeface="Comic Sans MS" pitchFamily="66" charset="0"/>
                        </a:rPr>
                        <a:t>0.25% GdF</a:t>
                      </a:r>
                      <a:r>
                        <a:rPr lang="en-US" sz="1200" baseline="-25000" smtClean="0">
                          <a:latin typeface="Comic Sans MS" pitchFamily="66" charset="0"/>
                        </a:rPr>
                        <a:t>3 </a:t>
                      </a:r>
                    </a:p>
                    <a:p>
                      <a:endParaRPr lang="en-US" sz="1200">
                        <a:latin typeface="Comic Sans MS" pitchFamily="66" charset="0"/>
                      </a:endParaRPr>
                    </a:p>
                  </a:txBody>
                  <a:tcPr/>
                </a:tc>
                <a:tc>
                  <a:txBody>
                    <a:bodyPr/>
                    <a:lstStyle/>
                    <a:p>
                      <a:r>
                        <a:rPr lang="en-US" dirty="0" smtClean="0">
                          <a:latin typeface="Comic Sans MS" pitchFamily="66" charset="0"/>
                        </a:rPr>
                        <a:t>29</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0.35%ErF</a:t>
                      </a:r>
                      <a:r>
                        <a:rPr lang="en-US" sz="1200" baseline="-25000" dirty="0" smtClean="0">
                          <a:latin typeface="Comic Sans MS" pitchFamily="66" charset="0"/>
                        </a:rPr>
                        <a:t>3</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+0.07%NaF</a:t>
                      </a:r>
                    </a:p>
                  </a:txBody>
                  <a:tcPr/>
                </a:tc>
                <a:tc>
                  <a:txBody>
                    <a:bodyPr/>
                    <a:lstStyle/>
                    <a:p>
                      <a:r>
                        <a:rPr lang="en-US" dirty="0" smtClean="0">
                          <a:latin typeface="Comic Sans MS" pitchFamily="66" charset="0"/>
                        </a:rPr>
                        <a:t>39</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(93307-6)) +</a:t>
                      </a:r>
                      <a:r>
                        <a:rPr lang="en-US" sz="1200" dirty="0" smtClean="0">
                          <a:latin typeface="Comic Sans MS" pitchFamily="66" charset="0"/>
                        </a:rPr>
                        <a:t>0.1%Sm</a:t>
                      </a:r>
                      <a:endParaRPr lang="en-US" sz="1200" dirty="0" smtClean="0">
                        <a:latin typeface="Comic Sans MS" pitchFamily="66" charset="0"/>
                      </a:endParaRPr>
                    </a:p>
                  </a:txBody>
                  <a:tcPr/>
                </a:tc>
              </a:tr>
              <a:tr h="358140">
                <a:tc>
                  <a:txBody>
                    <a:bodyPr/>
                    <a:lstStyle/>
                    <a:p>
                      <a:r>
                        <a:rPr lang="en-US" dirty="0" smtClean="0">
                          <a:latin typeface="Comic Sans MS" pitchFamily="66" charset="0"/>
                        </a:rPr>
                        <a:t>10</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0.2% BaF</a:t>
                      </a:r>
                      <a:r>
                        <a:rPr lang="en-US" sz="1200" baseline="-25000" dirty="0" smtClean="0">
                          <a:latin typeface="Comic Sans MS" pitchFamily="66" charset="0"/>
                        </a:rPr>
                        <a:t>2 </a:t>
                      </a:r>
                    </a:p>
                    <a:p>
                      <a:endParaRPr lang="en-US" sz="1200" dirty="0">
                        <a:latin typeface="Comic Sans MS" pitchFamily="66" charset="0"/>
                      </a:endParaRPr>
                    </a:p>
                  </a:txBody>
                  <a:tcPr/>
                </a:tc>
                <a:tc>
                  <a:txBody>
                    <a:bodyPr/>
                    <a:lstStyle/>
                    <a:p>
                      <a:r>
                        <a:rPr lang="en-US" dirty="0" smtClean="0">
                          <a:latin typeface="Comic Sans MS" pitchFamily="66" charset="0"/>
                        </a:rPr>
                        <a:t>20</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0.25% PrF</a:t>
                      </a:r>
                      <a:r>
                        <a:rPr lang="en-US" sz="1200" baseline="-25000" dirty="0" smtClean="0">
                          <a:latin typeface="Comic Sans MS" pitchFamily="66" charset="0"/>
                        </a:rPr>
                        <a:t>3 </a:t>
                      </a:r>
                    </a:p>
                    <a:p>
                      <a:endParaRPr lang="en-US" sz="1200" dirty="0">
                        <a:latin typeface="Comic Sans MS" pitchFamily="66" charset="0"/>
                      </a:endParaRPr>
                    </a:p>
                  </a:txBody>
                  <a:tcPr/>
                </a:tc>
                <a:tc>
                  <a:txBody>
                    <a:bodyPr/>
                    <a:lstStyle/>
                    <a:p>
                      <a:r>
                        <a:rPr lang="en-US" dirty="0" smtClean="0">
                          <a:latin typeface="Comic Sans MS" pitchFamily="66" charset="0"/>
                        </a:rPr>
                        <a:t>30</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0.35%SmF</a:t>
                      </a:r>
                      <a:r>
                        <a:rPr lang="en-US" sz="1200" baseline="-25000" dirty="0" smtClean="0">
                          <a:latin typeface="Comic Sans MS" pitchFamily="66" charset="0"/>
                        </a:rPr>
                        <a:t>3</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+0.07%NaF</a:t>
                      </a:r>
                    </a:p>
                    <a:p>
                      <a:endParaRPr lang="en-US" sz="1200" dirty="0">
                        <a:latin typeface="Comic Sans MS" pitchFamily="66" charset="0"/>
                      </a:endParaRPr>
                    </a:p>
                  </a:txBody>
                  <a:tcPr/>
                </a:tc>
                <a:tc>
                  <a:txBody>
                    <a:bodyPr/>
                    <a:lstStyle/>
                    <a:p>
                      <a:r>
                        <a:rPr lang="en-US" dirty="0" smtClean="0">
                          <a:latin typeface="Comic Sans MS" pitchFamily="66" charset="0"/>
                        </a:rPr>
                        <a:t>40</a:t>
                      </a:r>
                      <a:endParaRPr lang="en-US" dirty="0">
                        <a:latin typeface="Comic Sans MS" pitchFamily="66"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itchFamily="66" charset="0"/>
                        </a:rPr>
                        <a:t>(P983309-4) +5000ppmTb</a:t>
                      </a:r>
                      <a:r>
                        <a:rPr lang="en-US" sz="1200" baseline="0" dirty="0" smtClean="0">
                          <a:latin typeface="Comic Sans MS" pitchFamily="66" charset="0"/>
                        </a:rPr>
                        <a:t> +100ppmCe</a:t>
                      </a:r>
                      <a:endParaRPr lang="en-US" sz="1200" dirty="0" smtClean="0">
                        <a:latin typeface="Comic Sans MS" pitchFamily="66" charset="0"/>
                      </a:endParaRPr>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Crystals </a:t>
            </a:r>
            <a:r>
              <a:rPr lang="en-US" dirty="0" smtClean="0"/>
              <a:t>Under UV excitation</a:t>
            </a:r>
            <a:endParaRPr lang="en-US" dirty="0"/>
          </a:p>
        </p:txBody>
      </p:sp>
      <p:pic>
        <p:nvPicPr>
          <p:cNvPr id="8" name="Content Placeholder 7" descr="F25_to_F36.JPG"/>
          <p:cNvPicPr>
            <a:picLocks noGrp="1" noChangeAspect="1"/>
          </p:cNvPicPr>
          <p:nvPr>
            <p:ph idx="1"/>
          </p:nvPr>
        </p:nvPicPr>
        <p:blipFill>
          <a:blip r:embed="rId2" cstate="print"/>
          <a:stretch>
            <a:fillRect/>
          </a:stretch>
        </p:blipFill>
        <p:spPr>
          <a:xfrm>
            <a:off x="2743200" y="3810000"/>
            <a:ext cx="2438400" cy="1371600"/>
          </a:xfrm>
        </p:spPr>
      </p:pic>
      <p:pic>
        <p:nvPicPr>
          <p:cNvPr id="9" name="Picture 8" descr="F2_to_ F12(2).JPG"/>
          <p:cNvPicPr>
            <a:picLocks noChangeAspect="1"/>
          </p:cNvPicPr>
          <p:nvPr/>
        </p:nvPicPr>
        <p:blipFill>
          <a:blip r:embed="rId3" cstate="print"/>
          <a:stretch>
            <a:fillRect/>
          </a:stretch>
        </p:blipFill>
        <p:spPr>
          <a:xfrm>
            <a:off x="1447800" y="1905000"/>
            <a:ext cx="2438400" cy="1371600"/>
          </a:xfrm>
          <a:prstGeom prst="rect">
            <a:avLst/>
          </a:prstGeom>
        </p:spPr>
      </p:pic>
      <p:pic>
        <p:nvPicPr>
          <p:cNvPr id="10" name="Picture 9" descr="F13_to_F24.JPG"/>
          <p:cNvPicPr>
            <a:picLocks noChangeAspect="1"/>
          </p:cNvPicPr>
          <p:nvPr/>
        </p:nvPicPr>
        <p:blipFill>
          <a:blip r:embed="rId4" cstate="print"/>
          <a:stretch>
            <a:fillRect/>
          </a:stretch>
        </p:blipFill>
        <p:spPr>
          <a:xfrm>
            <a:off x="4343400" y="1905000"/>
            <a:ext cx="2438400" cy="13716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Transmission Measurement</a:t>
            </a:r>
            <a:endParaRPr lang="en-US" dirty="0"/>
          </a:p>
        </p:txBody>
      </p:sp>
      <p:sp>
        <p:nvSpPr>
          <p:cNvPr id="3" name="Content Placeholder 2"/>
          <p:cNvSpPr>
            <a:spLocks noGrp="1"/>
          </p:cNvSpPr>
          <p:nvPr>
            <p:ph idx="1"/>
          </p:nvPr>
        </p:nvSpPr>
        <p:spPr>
          <a:xfrm>
            <a:off x="762000" y="76200"/>
            <a:ext cx="2362200" cy="228600"/>
          </a:xfrm>
        </p:spPr>
        <p:txBody>
          <a:bodyPr/>
          <a:lstStyle/>
          <a:p>
            <a:endParaRPr lang="en-US" dirty="0"/>
          </a:p>
        </p:txBody>
      </p:sp>
      <p:sp>
        <p:nvSpPr>
          <p:cNvPr id="4" name="Explosion 1 3"/>
          <p:cNvSpPr/>
          <p:nvPr/>
        </p:nvSpPr>
        <p:spPr>
          <a:xfrm>
            <a:off x="1600200" y="3429000"/>
            <a:ext cx="304800" cy="3810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iagonal Stripe 4"/>
          <p:cNvSpPr/>
          <p:nvPr/>
        </p:nvSpPr>
        <p:spPr>
          <a:xfrm>
            <a:off x="1143000" y="2133600"/>
            <a:ext cx="914400" cy="914400"/>
          </a:xfrm>
          <a:prstGeom prst="diagStri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Rounded Rectangle 5"/>
          <p:cNvSpPr/>
          <p:nvPr/>
        </p:nvSpPr>
        <p:spPr>
          <a:xfrm>
            <a:off x="4114800" y="2362200"/>
            <a:ext cx="1143000" cy="228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p:cNvCxnSpPr/>
          <p:nvPr/>
        </p:nvCxnSpPr>
        <p:spPr>
          <a:xfrm rot="5400000" flipH="1" flipV="1">
            <a:off x="1269139" y="2921861"/>
            <a:ext cx="990600" cy="23678"/>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6" idx="1"/>
          </p:cNvCxnSpPr>
          <p:nvPr/>
        </p:nvCxnSpPr>
        <p:spPr>
          <a:xfrm>
            <a:off x="1752600" y="2438400"/>
            <a:ext cx="2362200" cy="3810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1752600" y="2057400"/>
            <a:ext cx="2286000" cy="381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752600" y="2438400"/>
            <a:ext cx="2286000" cy="3810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267200" y="1905000"/>
            <a:ext cx="1828800" cy="369332"/>
          </a:xfrm>
          <a:prstGeom prst="rect">
            <a:avLst/>
          </a:prstGeom>
          <a:noFill/>
        </p:spPr>
        <p:txBody>
          <a:bodyPr wrap="square" rtlCol="0">
            <a:spAutoFit/>
          </a:bodyPr>
          <a:lstStyle/>
          <a:p>
            <a:r>
              <a:rPr lang="en-US" dirty="0" smtClean="0">
                <a:latin typeface="Comic Sans MS" pitchFamily="66" charset="0"/>
              </a:rPr>
              <a:t>Photodetector</a:t>
            </a:r>
            <a:endParaRPr lang="en-US" dirty="0">
              <a:latin typeface="Comic Sans MS" pitchFamily="66" charset="0"/>
            </a:endParaRPr>
          </a:p>
        </p:txBody>
      </p:sp>
      <p:sp>
        <p:nvSpPr>
          <p:cNvPr id="28" name="TextBox 27"/>
          <p:cNvSpPr txBox="1"/>
          <p:nvPr/>
        </p:nvSpPr>
        <p:spPr>
          <a:xfrm>
            <a:off x="838200" y="1371600"/>
            <a:ext cx="1412566" cy="646331"/>
          </a:xfrm>
          <a:prstGeom prst="rect">
            <a:avLst/>
          </a:prstGeom>
          <a:noFill/>
        </p:spPr>
        <p:txBody>
          <a:bodyPr wrap="none" rtlCol="0">
            <a:spAutoFit/>
          </a:bodyPr>
          <a:lstStyle/>
          <a:p>
            <a:r>
              <a:rPr lang="en-US" dirty="0" smtClean="0">
                <a:latin typeface="Comic Sans MS" pitchFamily="66" charset="0"/>
              </a:rPr>
              <a:t>Diffraction</a:t>
            </a:r>
          </a:p>
          <a:p>
            <a:r>
              <a:rPr lang="en-US" dirty="0" smtClean="0">
                <a:latin typeface="Comic Sans MS" pitchFamily="66" charset="0"/>
              </a:rPr>
              <a:t> grating</a:t>
            </a:r>
            <a:endParaRPr lang="en-US" dirty="0">
              <a:latin typeface="Comic Sans MS" pitchFamily="66" charset="0"/>
            </a:endParaRPr>
          </a:p>
        </p:txBody>
      </p:sp>
      <p:sp>
        <p:nvSpPr>
          <p:cNvPr id="29" name="Rectangle 28"/>
          <p:cNvSpPr/>
          <p:nvPr/>
        </p:nvSpPr>
        <p:spPr>
          <a:xfrm>
            <a:off x="2971800" y="2971800"/>
            <a:ext cx="228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Arrow Connector 30"/>
          <p:cNvCxnSpPr/>
          <p:nvPr/>
        </p:nvCxnSpPr>
        <p:spPr>
          <a:xfrm rot="5400000" flipH="1" flipV="1">
            <a:off x="2780506" y="2628900"/>
            <a:ext cx="534194" cy="794"/>
          </a:xfrm>
          <a:prstGeom prst="straightConnector1">
            <a:avLst/>
          </a:prstGeom>
          <a:ln w="254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2438400" y="3276600"/>
            <a:ext cx="1371600" cy="369332"/>
          </a:xfrm>
          <a:prstGeom prst="rect">
            <a:avLst/>
          </a:prstGeom>
          <a:noFill/>
        </p:spPr>
        <p:txBody>
          <a:bodyPr wrap="square" rtlCol="0">
            <a:spAutoFit/>
          </a:bodyPr>
          <a:lstStyle/>
          <a:p>
            <a:r>
              <a:rPr lang="en-US" dirty="0" smtClean="0">
                <a:latin typeface="Comic Sans MS" pitchFamily="66" charset="0"/>
              </a:rPr>
              <a:t>Crystal</a:t>
            </a:r>
            <a:endParaRPr lang="en-US" dirty="0">
              <a:latin typeface="Comic Sans MS" pitchFamily="66" charset="0"/>
            </a:endParaRPr>
          </a:p>
        </p:txBody>
      </p:sp>
      <p:pic>
        <p:nvPicPr>
          <p:cNvPr id="35" name="Content Placeholder 3" descr="transm_single_F26-1.jpg"/>
          <p:cNvPicPr>
            <a:picLocks noChangeAspect="1"/>
          </p:cNvPicPr>
          <p:nvPr/>
        </p:nvPicPr>
        <p:blipFill>
          <a:blip r:embed="rId2" cstate="print"/>
          <a:srcRect t="10909" b="15455"/>
          <a:stretch>
            <a:fillRect/>
          </a:stretch>
        </p:blipFill>
        <p:spPr bwMode="auto">
          <a:xfrm>
            <a:off x="3810000" y="3216553"/>
            <a:ext cx="3352800" cy="3195016"/>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772400" cy="1143000"/>
          </a:xfrm>
        </p:spPr>
        <p:txBody>
          <a:bodyPr/>
          <a:lstStyle/>
          <a:p>
            <a:r>
              <a:rPr lang="en-US" dirty="0" smtClean="0"/>
              <a:t>Emission Spectrum  Measurement</a:t>
            </a:r>
            <a:endParaRPr lang="en-US" dirty="0"/>
          </a:p>
        </p:txBody>
      </p:sp>
      <p:sp>
        <p:nvSpPr>
          <p:cNvPr id="3" name="Content Placeholder 2"/>
          <p:cNvSpPr>
            <a:spLocks noGrp="1"/>
          </p:cNvSpPr>
          <p:nvPr>
            <p:ph idx="1"/>
          </p:nvPr>
        </p:nvSpPr>
        <p:spPr>
          <a:xfrm>
            <a:off x="762000" y="76200"/>
            <a:ext cx="2362200" cy="228600"/>
          </a:xfrm>
        </p:spPr>
        <p:txBody>
          <a:bodyPr/>
          <a:lstStyle/>
          <a:p>
            <a:endParaRPr lang="en-US" dirty="0"/>
          </a:p>
        </p:txBody>
      </p:sp>
      <p:sp>
        <p:nvSpPr>
          <p:cNvPr id="4" name="Explosion 1 3"/>
          <p:cNvSpPr/>
          <p:nvPr/>
        </p:nvSpPr>
        <p:spPr>
          <a:xfrm>
            <a:off x="1600200" y="3429000"/>
            <a:ext cx="304800" cy="3810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iagonal Stripe 4"/>
          <p:cNvSpPr/>
          <p:nvPr/>
        </p:nvSpPr>
        <p:spPr>
          <a:xfrm>
            <a:off x="1143000" y="2133600"/>
            <a:ext cx="914400" cy="914400"/>
          </a:xfrm>
          <a:prstGeom prst="diagStri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Rounded Rectangle 5"/>
          <p:cNvSpPr/>
          <p:nvPr/>
        </p:nvSpPr>
        <p:spPr>
          <a:xfrm>
            <a:off x="7162800" y="1295400"/>
            <a:ext cx="1143000" cy="228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p:cNvCxnSpPr/>
          <p:nvPr/>
        </p:nvCxnSpPr>
        <p:spPr>
          <a:xfrm rot="5400000" flipH="1" flipV="1">
            <a:off x="1269139" y="2921861"/>
            <a:ext cx="990600" cy="23678"/>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29" idx="1"/>
          </p:cNvCxnSpPr>
          <p:nvPr/>
        </p:nvCxnSpPr>
        <p:spPr>
          <a:xfrm>
            <a:off x="1828800" y="2438400"/>
            <a:ext cx="3352800" cy="3810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1752600" y="2057400"/>
            <a:ext cx="2286000" cy="381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752600" y="2438400"/>
            <a:ext cx="2286000" cy="3810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781800" y="1981200"/>
            <a:ext cx="1828800" cy="369332"/>
          </a:xfrm>
          <a:prstGeom prst="rect">
            <a:avLst/>
          </a:prstGeom>
          <a:noFill/>
        </p:spPr>
        <p:txBody>
          <a:bodyPr wrap="square" rtlCol="0">
            <a:spAutoFit/>
          </a:bodyPr>
          <a:lstStyle/>
          <a:p>
            <a:r>
              <a:rPr lang="en-US" dirty="0" smtClean="0">
                <a:latin typeface="Comic Sans MS" pitchFamily="66" charset="0"/>
              </a:rPr>
              <a:t>Photodetector</a:t>
            </a:r>
            <a:endParaRPr lang="en-US" dirty="0">
              <a:latin typeface="Comic Sans MS" pitchFamily="66" charset="0"/>
            </a:endParaRPr>
          </a:p>
        </p:txBody>
      </p:sp>
      <p:sp>
        <p:nvSpPr>
          <p:cNvPr id="28" name="TextBox 27"/>
          <p:cNvSpPr txBox="1"/>
          <p:nvPr/>
        </p:nvSpPr>
        <p:spPr>
          <a:xfrm>
            <a:off x="838200" y="1371600"/>
            <a:ext cx="1412566" cy="646331"/>
          </a:xfrm>
          <a:prstGeom prst="rect">
            <a:avLst/>
          </a:prstGeom>
          <a:noFill/>
        </p:spPr>
        <p:txBody>
          <a:bodyPr wrap="none" rtlCol="0">
            <a:spAutoFit/>
          </a:bodyPr>
          <a:lstStyle/>
          <a:p>
            <a:r>
              <a:rPr lang="en-US" dirty="0" smtClean="0">
                <a:latin typeface="Comic Sans MS" pitchFamily="66" charset="0"/>
              </a:rPr>
              <a:t>Diffraction</a:t>
            </a:r>
          </a:p>
          <a:p>
            <a:r>
              <a:rPr lang="en-US" dirty="0" smtClean="0">
                <a:latin typeface="Comic Sans MS" pitchFamily="66" charset="0"/>
              </a:rPr>
              <a:t> grating</a:t>
            </a:r>
            <a:endParaRPr lang="en-US" dirty="0">
              <a:latin typeface="Comic Sans MS" pitchFamily="66" charset="0"/>
            </a:endParaRPr>
          </a:p>
        </p:txBody>
      </p:sp>
      <p:sp>
        <p:nvSpPr>
          <p:cNvPr id="29" name="Rectangle 28"/>
          <p:cNvSpPr/>
          <p:nvPr/>
        </p:nvSpPr>
        <p:spPr>
          <a:xfrm>
            <a:off x="5181600" y="2362200"/>
            <a:ext cx="228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4572000" y="2667000"/>
            <a:ext cx="1371600" cy="369332"/>
          </a:xfrm>
          <a:prstGeom prst="rect">
            <a:avLst/>
          </a:prstGeom>
          <a:noFill/>
        </p:spPr>
        <p:txBody>
          <a:bodyPr wrap="square" rtlCol="0">
            <a:spAutoFit/>
          </a:bodyPr>
          <a:lstStyle/>
          <a:p>
            <a:r>
              <a:rPr lang="en-US" dirty="0" smtClean="0">
                <a:latin typeface="Comic Sans MS" pitchFamily="66" charset="0"/>
              </a:rPr>
              <a:t>Crystal</a:t>
            </a:r>
            <a:endParaRPr lang="en-US" dirty="0">
              <a:latin typeface="Comic Sans MS" pitchFamily="66" charset="0"/>
            </a:endParaRPr>
          </a:p>
        </p:txBody>
      </p:sp>
      <p:sp>
        <p:nvSpPr>
          <p:cNvPr id="17" name="Diagonal Stripe 16"/>
          <p:cNvSpPr/>
          <p:nvPr/>
        </p:nvSpPr>
        <p:spPr>
          <a:xfrm>
            <a:off x="4800600" y="1066800"/>
            <a:ext cx="914400" cy="914400"/>
          </a:xfrm>
          <a:prstGeom prst="diagStri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1" name="Straight Connector 20"/>
          <p:cNvCxnSpPr>
            <a:stCxn id="29" idx="0"/>
            <a:endCxn id="17" idx="0"/>
          </p:cNvCxnSpPr>
          <p:nvPr/>
        </p:nvCxnSpPr>
        <p:spPr>
          <a:xfrm rot="16200000" flipV="1">
            <a:off x="4857750" y="1924050"/>
            <a:ext cx="838200" cy="3810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17" idx="0"/>
            <a:endCxn id="6" idx="1"/>
          </p:cNvCxnSpPr>
          <p:nvPr/>
        </p:nvCxnSpPr>
        <p:spPr>
          <a:xfrm flipV="1">
            <a:off x="5257800" y="1409700"/>
            <a:ext cx="1905000" cy="11430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7" idx="0"/>
          </p:cNvCxnSpPr>
          <p:nvPr/>
        </p:nvCxnSpPr>
        <p:spPr>
          <a:xfrm flipV="1">
            <a:off x="5257800" y="1219200"/>
            <a:ext cx="1905000" cy="3048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17" idx="0"/>
          </p:cNvCxnSpPr>
          <p:nvPr/>
        </p:nvCxnSpPr>
        <p:spPr>
          <a:xfrm flipV="1">
            <a:off x="5257800" y="914400"/>
            <a:ext cx="1905000" cy="6096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29" idx="0"/>
          </p:cNvCxnSpPr>
          <p:nvPr/>
        </p:nvCxnSpPr>
        <p:spPr>
          <a:xfrm rot="5400000" flipH="1" flipV="1">
            <a:off x="5124450" y="1924050"/>
            <a:ext cx="609600" cy="26670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29" idx="0"/>
          </p:cNvCxnSpPr>
          <p:nvPr/>
        </p:nvCxnSpPr>
        <p:spPr>
          <a:xfrm rot="16200000" flipV="1">
            <a:off x="4972050" y="2038350"/>
            <a:ext cx="304800" cy="34290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pic>
        <p:nvPicPr>
          <p:cNvPr id="46" name="Picture 45" descr="emission_F26.jpg"/>
          <p:cNvPicPr>
            <a:picLocks noChangeAspect="1"/>
          </p:cNvPicPr>
          <p:nvPr/>
        </p:nvPicPr>
        <p:blipFill>
          <a:blip r:embed="rId2" cstate="print"/>
          <a:srcRect t="10909" b="15455"/>
          <a:stretch>
            <a:fillRect/>
          </a:stretch>
        </p:blipFill>
        <p:spPr>
          <a:xfrm>
            <a:off x="4419599" y="3244631"/>
            <a:ext cx="3266209" cy="3112524"/>
          </a:xfrm>
          <a:prstGeom prst="rect">
            <a:avLst/>
          </a:prstGeom>
        </p:spPr>
      </p:pic>
      <p:sp>
        <p:nvSpPr>
          <p:cNvPr id="23" name="Circular Arrow 22"/>
          <p:cNvSpPr/>
          <p:nvPr/>
        </p:nvSpPr>
        <p:spPr>
          <a:xfrm rot="-3600000">
            <a:off x="4293860" y="864861"/>
            <a:ext cx="978408" cy="978408"/>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772400" cy="1143000"/>
          </a:xfrm>
        </p:spPr>
        <p:txBody>
          <a:bodyPr/>
          <a:lstStyle/>
          <a:p>
            <a:r>
              <a:rPr lang="en-US" dirty="0" smtClean="0"/>
              <a:t>Excitation Spectrum  Measurement</a:t>
            </a:r>
            <a:endParaRPr lang="en-US" dirty="0"/>
          </a:p>
        </p:txBody>
      </p:sp>
      <p:sp>
        <p:nvSpPr>
          <p:cNvPr id="3" name="Content Placeholder 2"/>
          <p:cNvSpPr>
            <a:spLocks noGrp="1"/>
          </p:cNvSpPr>
          <p:nvPr>
            <p:ph idx="1"/>
          </p:nvPr>
        </p:nvSpPr>
        <p:spPr>
          <a:xfrm>
            <a:off x="762000" y="76200"/>
            <a:ext cx="2362200" cy="228600"/>
          </a:xfrm>
        </p:spPr>
        <p:txBody>
          <a:bodyPr/>
          <a:lstStyle/>
          <a:p>
            <a:endParaRPr lang="en-US" dirty="0"/>
          </a:p>
        </p:txBody>
      </p:sp>
      <p:sp>
        <p:nvSpPr>
          <p:cNvPr id="4" name="Explosion 1 3"/>
          <p:cNvSpPr/>
          <p:nvPr/>
        </p:nvSpPr>
        <p:spPr>
          <a:xfrm>
            <a:off x="1600200" y="3429000"/>
            <a:ext cx="304800" cy="3810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iagonal Stripe 4"/>
          <p:cNvSpPr/>
          <p:nvPr/>
        </p:nvSpPr>
        <p:spPr>
          <a:xfrm>
            <a:off x="1143000" y="2133600"/>
            <a:ext cx="914400" cy="914400"/>
          </a:xfrm>
          <a:prstGeom prst="diagStri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Rounded Rectangle 5"/>
          <p:cNvSpPr/>
          <p:nvPr/>
        </p:nvSpPr>
        <p:spPr>
          <a:xfrm>
            <a:off x="7162800" y="1295400"/>
            <a:ext cx="1143000" cy="228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p:cNvCxnSpPr/>
          <p:nvPr/>
        </p:nvCxnSpPr>
        <p:spPr>
          <a:xfrm rot="5400000" flipH="1" flipV="1">
            <a:off x="1269139" y="2921861"/>
            <a:ext cx="990600" cy="23678"/>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29" idx="1"/>
          </p:cNvCxnSpPr>
          <p:nvPr/>
        </p:nvCxnSpPr>
        <p:spPr>
          <a:xfrm>
            <a:off x="1828800" y="2438400"/>
            <a:ext cx="3352800" cy="3810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1752600" y="2057400"/>
            <a:ext cx="2286000" cy="381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752600" y="2438400"/>
            <a:ext cx="2286000" cy="3810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781800" y="1981200"/>
            <a:ext cx="1828800" cy="369332"/>
          </a:xfrm>
          <a:prstGeom prst="rect">
            <a:avLst/>
          </a:prstGeom>
          <a:noFill/>
        </p:spPr>
        <p:txBody>
          <a:bodyPr wrap="square" rtlCol="0">
            <a:spAutoFit/>
          </a:bodyPr>
          <a:lstStyle/>
          <a:p>
            <a:r>
              <a:rPr lang="en-US" dirty="0" smtClean="0">
                <a:latin typeface="Comic Sans MS" pitchFamily="66" charset="0"/>
              </a:rPr>
              <a:t>Photodetector</a:t>
            </a:r>
            <a:endParaRPr lang="en-US" dirty="0">
              <a:latin typeface="Comic Sans MS" pitchFamily="66" charset="0"/>
            </a:endParaRPr>
          </a:p>
        </p:txBody>
      </p:sp>
      <p:sp>
        <p:nvSpPr>
          <p:cNvPr id="28" name="TextBox 27"/>
          <p:cNvSpPr txBox="1"/>
          <p:nvPr/>
        </p:nvSpPr>
        <p:spPr>
          <a:xfrm>
            <a:off x="1981200" y="1143000"/>
            <a:ext cx="1412566" cy="646331"/>
          </a:xfrm>
          <a:prstGeom prst="rect">
            <a:avLst/>
          </a:prstGeom>
          <a:noFill/>
        </p:spPr>
        <p:txBody>
          <a:bodyPr wrap="none" rtlCol="0">
            <a:spAutoFit/>
          </a:bodyPr>
          <a:lstStyle/>
          <a:p>
            <a:r>
              <a:rPr lang="en-US" dirty="0" smtClean="0">
                <a:latin typeface="Comic Sans MS" pitchFamily="66" charset="0"/>
              </a:rPr>
              <a:t>Diffraction</a:t>
            </a:r>
          </a:p>
          <a:p>
            <a:r>
              <a:rPr lang="en-US" dirty="0" smtClean="0">
                <a:latin typeface="Comic Sans MS" pitchFamily="66" charset="0"/>
              </a:rPr>
              <a:t> grating</a:t>
            </a:r>
            <a:endParaRPr lang="en-US" dirty="0">
              <a:latin typeface="Comic Sans MS" pitchFamily="66" charset="0"/>
            </a:endParaRPr>
          </a:p>
        </p:txBody>
      </p:sp>
      <p:sp>
        <p:nvSpPr>
          <p:cNvPr id="29" name="Rectangle 28"/>
          <p:cNvSpPr/>
          <p:nvPr/>
        </p:nvSpPr>
        <p:spPr>
          <a:xfrm>
            <a:off x="5181600" y="2362200"/>
            <a:ext cx="228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4572000" y="2667000"/>
            <a:ext cx="1371600" cy="369332"/>
          </a:xfrm>
          <a:prstGeom prst="rect">
            <a:avLst/>
          </a:prstGeom>
          <a:noFill/>
        </p:spPr>
        <p:txBody>
          <a:bodyPr wrap="square" rtlCol="0">
            <a:spAutoFit/>
          </a:bodyPr>
          <a:lstStyle/>
          <a:p>
            <a:r>
              <a:rPr lang="en-US" dirty="0" smtClean="0">
                <a:latin typeface="Comic Sans MS" pitchFamily="66" charset="0"/>
              </a:rPr>
              <a:t>Crystal</a:t>
            </a:r>
            <a:endParaRPr lang="en-US" dirty="0">
              <a:latin typeface="Comic Sans MS" pitchFamily="66" charset="0"/>
            </a:endParaRPr>
          </a:p>
        </p:txBody>
      </p:sp>
      <p:sp>
        <p:nvSpPr>
          <p:cNvPr id="17" name="Diagonal Stripe 16"/>
          <p:cNvSpPr/>
          <p:nvPr/>
        </p:nvSpPr>
        <p:spPr>
          <a:xfrm>
            <a:off x="4800600" y="1066800"/>
            <a:ext cx="914400" cy="914400"/>
          </a:xfrm>
          <a:prstGeom prst="diagStri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1" name="Straight Connector 20"/>
          <p:cNvCxnSpPr>
            <a:stCxn id="29" idx="0"/>
            <a:endCxn id="17" idx="0"/>
          </p:cNvCxnSpPr>
          <p:nvPr/>
        </p:nvCxnSpPr>
        <p:spPr>
          <a:xfrm rot="16200000" flipV="1">
            <a:off x="4857750" y="1924050"/>
            <a:ext cx="838200" cy="3810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17" idx="0"/>
            <a:endCxn id="6" idx="1"/>
          </p:cNvCxnSpPr>
          <p:nvPr/>
        </p:nvCxnSpPr>
        <p:spPr>
          <a:xfrm flipV="1">
            <a:off x="5257800" y="1409700"/>
            <a:ext cx="1905000" cy="11430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7" idx="0"/>
          </p:cNvCxnSpPr>
          <p:nvPr/>
        </p:nvCxnSpPr>
        <p:spPr>
          <a:xfrm flipV="1">
            <a:off x="5257800" y="1219200"/>
            <a:ext cx="1905000" cy="3048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17" idx="0"/>
          </p:cNvCxnSpPr>
          <p:nvPr/>
        </p:nvCxnSpPr>
        <p:spPr>
          <a:xfrm flipV="1">
            <a:off x="5257800" y="914400"/>
            <a:ext cx="1905000" cy="6096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29" idx="0"/>
          </p:cNvCxnSpPr>
          <p:nvPr/>
        </p:nvCxnSpPr>
        <p:spPr>
          <a:xfrm rot="5400000" flipH="1" flipV="1">
            <a:off x="5124450" y="1924050"/>
            <a:ext cx="609600" cy="26670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29" idx="0"/>
          </p:cNvCxnSpPr>
          <p:nvPr/>
        </p:nvCxnSpPr>
        <p:spPr>
          <a:xfrm rot="16200000" flipV="1">
            <a:off x="4972050" y="2038350"/>
            <a:ext cx="304800" cy="34290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23" name="Circular Arrow 22"/>
          <p:cNvSpPr/>
          <p:nvPr/>
        </p:nvSpPr>
        <p:spPr>
          <a:xfrm rot="-3600000">
            <a:off x="712462" y="1855461"/>
            <a:ext cx="978408" cy="978408"/>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4" name="Picture 2" descr="Image for ID: 182"/>
          <p:cNvPicPr>
            <a:picLocks noChangeAspect="1" noChangeArrowheads="1"/>
          </p:cNvPicPr>
          <p:nvPr/>
        </p:nvPicPr>
        <p:blipFill>
          <a:blip r:embed="rId2" cstate="print"/>
          <a:srcRect t="10909" b="15455"/>
          <a:stretch>
            <a:fillRect/>
          </a:stretch>
        </p:blipFill>
        <p:spPr bwMode="auto">
          <a:xfrm>
            <a:off x="3581400" y="3168127"/>
            <a:ext cx="3200400" cy="3049794"/>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Complete Picture</a:t>
            </a:r>
            <a:endParaRPr lang="en-US" dirty="0"/>
          </a:p>
        </p:txBody>
      </p:sp>
      <p:pic>
        <p:nvPicPr>
          <p:cNvPr id="4" name="Content Placeholder 3" descr="transm_single_F26-1.jpg"/>
          <p:cNvPicPr>
            <a:picLocks noGrp="1" noChangeAspect="1"/>
          </p:cNvPicPr>
          <p:nvPr>
            <p:ph idx="1"/>
          </p:nvPr>
        </p:nvPicPr>
        <p:blipFill>
          <a:blip r:embed="rId2" cstate="print"/>
          <a:srcRect t="10909" b="15455"/>
          <a:stretch>
            <a:fillRect/>
          </a:stretch>
        </p:blipFill>
        <p:spPr bwMode="auto">
          <a:xfrm>
            <a:off x="4800600" y="1524000"/>
            <a:ext cx="2398900" cy="2285999"/>
          </a:xfrm>
          <a:prstGeom prst="rect">
            <a:avLst/>
          </a:prstGeom>
          <a:noFill/>
          <a:ln w="9525">
            <a:noFill/>
            <a:miter lim="800000"/>
            <a:headEnd/>
            <a:tailEnd/>
          </a:ln>
          <a:effectLst/>
        </p:spPr>
      </p:pic>
      <p:pic>
        <p:nvPicPr>
          <p:cNvPr id="5" name="Picture 4" descr="emission_F26.jpg"/>
          <p:cNvPicPr>
            <a:picLocks noChangeAspect="1"/>
          </p:cNvPicPr>
          <p:nvPr/>
        </p:nvPicPr>
        <p:blipFill>
          <a:blip r:embed="rId3" cstate="print"/>
          <a:srcRect t="10909" b="15455"/>
          <a:stretch>
            <a:fillRect/>
          </a:stretch>
        </p:blipFill>
        <p:spPr>
          <a:xfrm>
            <a:off x="1143000" y="2438400"/>
            <a:ext cx="3266209" cy="3112524"/>
          </a:xfrm>
          <a:prstGeom prst="rect">
            <a:avLst/>
          </a:prstGeom>
        </p:spPr>
      </p:pic>
      <p:pic>
        <p:nvPicPr>
          <p:cNvPr id="6" name="Picture 2" descr="Image for ID: 182"/>
          <p:cNvPicPr>
            <a:picLocks noChangeAspect="1" noChangeArrowheads="1"/>
          </p:cNvPicPr>
          <p:nvPr/>
        </p:nvPicPr>
        <p:blipFill>
          <a:blip r:embed="rId4" cstate="print"/>
          <a:srcRect t="10909" b="15455"/>
          <a:stretch>
            <a:fillRect/>
          </a:stretch>
        </p:blipFill>
        <p:spPr bwMode="auto">
          <a:xfrm>
            <a:off x="4876800" y="3810000"/>
            <a:ext cx="2438400" cy="2323653"/>
          </a:xfrm>
          <a:prstGeom prst="rect">
            <a:avLst/>
          </a:prstGeom>
          <a:noFill/>
        </p:spPr>
      </p:pic>
    </p:spTree>
  </p:cSld>
  <p:clrMapOvr>
    <a:masterClrMapping/>
  </p:clrMapOvr>
</p:sld>
</file>

<file path=ppt/theme/theme1.xml><?xml version="1.0" encoding="utf-8"?>
<a:theme xmlns:a="http://schemas.openxmlformats.org/drawingml/2006/main" name="Vertical and Horizontal design 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3">
        <a:dk1>
          <a:srgbClr val="006666"/>
        </a:dk1>
        <a:lt1>
          <a:srgbClr val="FFFFFF"/>
        </a:lt1>
        <a:dk2>
          <a:srgbClr val="5E761C"/>
        </a:dk2>
        <a:lt2>
          <a:srgbClr val="777777"/>
        </a:lt2>
        <a:accent1>
          <a:srgbClr val="D5F470"/>
        </a:accent1>
        <a:accent2>
          <a:srgbClr val="EDCCFB"/>
        </a:accent2>
        <a:accent3>
          <a:srgbClr val="FFFFFF"/>
        </a:accent3>
        <a:accent4>
          <a:srgbClr val="005656"/>
        </a:accent4>
        <a:accent5>
          <a:srgbClr val="E7F8BB"/>
        </a:accent5>
        <a:accent6>
          <a:srgbClr val="D7B9E3"/>
        </a:accent6>
        <a:hlink>
          <a:srgbClr val="FF9933"/>
        </a:hlink>
        <a:folHlink>
          <a:srgbClr val="B2B2B2"/>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808080"/>
        </a:lt2>
        <a:accent1>
          <a:srgbClr val="D5F470"/>
        </a:accent1>
        <a:accent2>
          <a:srgbClr val="EDC9FB"/>
        </a:accent2>
        <a:accent3>
          <a:srgbClr val="FFFFFF"/>
        </a:accent3>
        <a:accent4>
          <a:srgbClr val="000000"/>
        </a:accent4>
        <a:accent5>
          <a:srgbClr val="E7F8BB"/>
        </a:accent5>
        <a:accent6>
          <a:srgbClr val="D7B6E3"/>
        </a:accent6>
        <a:hlink>
          <a:srgbClr val="BFC3FD"/>
        </a:hlink>
        <a:folHlink>
          <a:srgbClr val="B2B2B2"/>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6600"/>
        </a:dk2>
        <a:lt2>
          <a:srgbClr val="808080"/>
        </a:lt2>
        <a:accent1>
          <a:srgbClr val="FF6237"/>
        </a:accent1>
        <a:accent2>
          <a:srgbClr val="5F7BF1"/>
        </a:accent2>
        <a:accent3>
          <a:srgbClr val="FFFFFF"/>
        </a:accent3>
        <a:accent4>
          <a:srgbClr val="000000"/>
        </a:accent4>
        <a:accent5>
          <a:srgbClr val="FFB7AE"/>
        </a:accent5>
        <a:accent6>
          <a:srgbClr val="556FDA"/>
        </a:accent6>
        <a:hlink>
          <a:srgbClr val="15DF1F"/>
        </a:hlink>
        <a:folHlink>
          <a:srgbClr val="B2B2B2"/>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663300"/>
        </a:dk2>
        <a:lt2>
          <a:srgbClr val="808080"/>
        </a:lt2>
        <a:accent1>
          <a:srgbClr val="76C082"/>
        </a:accent1>
        <a:accent2>
          <a:srgbClr val="E3B06D"/>
        </a:accent2>
        <a:accent3>
          <a:srgbClr val="FFFFFF"/>
        </a:accent3>
        <a:accent4>
          <a:srgbClr val="000000"/>
        </a:accent4>
        <a:accent5>
          <a:srgbClr val="BDDCC1"/>
        </a:accent5>
        <a:accent6>
          <a:srgbClr val="CE9F62"/>
        </a:accent6>
        <a:hlink>
          <a:srgbClr val="D8EC42"/>
        </a:hlink>
        <a:folHlink>
          <a:srgbClr val="B2B2B2"/>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9">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10">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1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Vertical and Horizontal design template</Template>
  <TotalTime>1844</TotalTime>
  <Words>497</Words>
  <Application>Microsoft Office PowerPoint</Application>
  <PresentationFormat>On-screen Show (4:3)</PresentationFormat>
  <Paragraphs>129</Paragraphs>
  <Slides>11</Slides>
  <Notes>2</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Vertical and Horizontal design template</vt:lpstr>
      <vt:lpstr>(An Introduction to) Characterization of Crystals for Dual Readout Calorimetry</vt:lpstr>
      <vt:lpstr>Need of Crystals</vt:lpstr>
      <vt:lpstr>Candidate Crystal: PbF2</vt:lpstr>
      <vt:lpstr>Slide 4</vt:lpstr>
      <vt:lpstr>Sample Crystals Under UV excitation</vt:lpstr>
      <vt:lpstr>Transmission Measurement</vt:lpstr>
      <vt:lpstr>Emission Spectrum  Measurement</vt:lpstr>
      <vt:lpstr>Excitation Spectrum  Measurement</vt:lpstr>
      <vt:lpstr>A Complete Picture</vt:lpstr>
      <vt:lpstr>(Examples of) Emission Spectra</vt:lpstr>
      <vt:lpstr>Slide 11</vt:lpstr>
    </vt:vector>
  </TitlesOfParts>
  <Company>Fermilab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Characterization of MPPC/SiPM/GMAPD’s</dc:title>
  <dc:creator>para</dc:creator>
  <cp:lastModifiedBy>para</cp:lastModifiedBy>
  <cp:revision>47</cp:revision>
  <dcterms:created xsi:type="dcterms:W3CDTF">2009-02-16T18:49:31Z</dcterms:created>
  <dcterms:modified xsi:type="dcterms:W3CDTF">2011-07-15T14:18:38Z</dcterms:modified>
</cp:coreProperties>
</file>