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70" r:id="rId4"/>
    <p:sldId id="259" r:id="rId5"/>
    <p:sldId id="262" r:id="rId6"/>
    <p:sldId id="263" r:id="rId7"/>
    <p:sldId id="260" r:id="rId8"/>
    <p:sldId id="267" r:id="rId9"/>
    <p:sldId id="268" r:id="rId10"/>
    <p:sldId id="265" r:id="rId11"/>
    <p:sldId id="261" r:id="rId12"/>
    <p:sldId id="264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8000"/>
    <a:srgbClr val="FAE7B8"/>
    <a:srgbClr val="F5F6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7BCB43-A737-4876-A793-44F7009AC5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E6A11-08E7-46BB-8624-C3575C077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32BEB-D848-408A-B05F-B496B5E6FD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42A4C-4786-4992-8E76-99A8BBA81A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29F20-A19A-4684-BEE2-27315C5A76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EECFE-4C52-425F-91A2-8F799B726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4BD15-E954-4DEE-A713-E6AFC234B0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F8C66-F69B-425A-9059-363BB3B79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4B2C1E-E994-4C18-961E-B03162214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14FD6-3DAD-4D1A-8B3D-B1F4BF420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13DA7-E252-4591-B1A1-A41584234B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A4F45-D9F5-4B3F-82B6-7D785CB15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929F2DAA-9FAA-47EA-B154-C1B5252FF8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05322-823F-4EC8-A407-E5018C5F7F43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FONT5 Board Tests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SimulateSampling.jpg"/>
          <p:cNvPicPr>
            <a:picLocks noChangeAspect="1"/>
          </p:cNvPicPr>
          <p:nvPr/>
        </p:nvPicPr>
        <p:blipFill>
          <a:blip r:embed="rId2" cstate="print"/>
          <a:srcRect l="9194" t="6093" r="7476" b="4995"/>
          <a:stretch>
            <a:fillRect/>
          </a:stretch>
        </p:blipFill>
        <p:spPr>
          <a:xfrm>
            <a:off x="1115616" y="980728"/>
            <a:ext cx="6984776" cy="534659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418058"/>
          </a:xfrm>
        </p:spPr>
        <p:txBody>
          <a:bodyPr/>
          <a:lstStyle/>
          <a:p>
            <a:r>
              <a:rPr lang="en-GB" sz="3600" dirty="0" smtClean="0"/>
              <a:t>Input frequency scan</a:t>
            </a:r>
            <a:endParaRPr lang="en-GB" sz="3600" dirty="0"/>
          </a:p>
        </p:txBody>
      </p:sp>
      <p:sp>
        <p:nvSpPr>
          <p:cNvPr id="9" name="Rectangle 8"/>
          <p:cNvSpPr/>
          <p:nvPr/>
        </p:nvSpPr>
        <p:spPr>
          <a:xfrm>
            <a:off x="5004048" y="5301208"/>
            <a:ext cx="144016" cy="657597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857973" y="3421112"/>
            <a:ext cx="37096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Mean</a:t>
            </a:r>
            <a:r>
              <a:rPr lang="en-GB" sz="1600" dirty="0" smtClean="0"/>
              <a:t> </a:t>
            </a:r>
            <a:r>
              <a:rPr lang="en-GB" sz="1600" dirty="0" smtClean="0"/>
              <a:t>amplitude of 40 MHz component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132138" y="3133378"/>
            <a:ext cx="33845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57238" y="4509740"/>
            <a:ext cx="14398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357MHz</a:t>
            </a:r>
          </a:p>
          <a:p>
            <a:pPr algn="ctr"/>
            <a:r>
              <a:rPr lang="en-GB"/>
              <a:t>Generator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197100" y="2707928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132138" y="2276128"/>
            <a:ext cx="0" cy="865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3132138" y="2276128"/>
            <a:ext cx="33845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6516688" y="2060228"/>
            <a:ext cx="1655762" cy="3457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FONT5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557963" y="206022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fast clk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588125" y="2917478"/>
            <a:ext cx="79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ADC1</a:t>
            </a: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060700" y="2636490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2195513" y="4939953"/>
            <a:ext cx="12969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755650" y="2276128"/>
            <a:ext cx="14398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Variable</a:t>
            </a:r>
          </a:p>
          <a:p>
            <a:pPr algn="ctr"/>
            <a:r>
              <a:rPr lang="en-GB"/>
              <a:t>Generator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492500" y="4436715"/>
            <a:ext cx="165576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FONT4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5365750" y="4285903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ring clk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397500" y="493360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trigger</a:t>
            </a:r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5148263" y="464626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>
            <a:off x="5148263" y="529396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539552" y="428471"/>
            <a:ext cx="803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GB" sz="3600" dirty="0" smtClean="0"/>
              <a:t>Synchronous</a:t>
            </a:r>
            <a:r>
              <a:rPr lang="en-GB" sz="3600" dirty="0"/>
              <a:t>, variable frequency </a:t>
            </a:r>
            <a:r>
              <a:rPr lang="en-GB" sz="3600" dirty="0" smtClean="0"/>
              <a:t>input</a:t>
            </a:r>
          </a:p>
          <a:p>
            <a:pPr marL="342900" indent="-342900" algn="ctr"/>
            <a:r>
              <a:rPr lang="en-GB" sz="3600" dirty="0" smtClean="0"/>
              <a:t>to </a:t>
            </a:r>
            <a:r>
              <a:rPr lang="en-GB" sz="3600" dirty="0"/>
              <a:t>fast clock and ADC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sync.jpg"/>
          <p:cNvPicPr>
            <a:picLocks noChangeAspect="1"/>
          </p:cNvPicPr>
          <p:nvPr/>
        </p:nvPicPr>
        <p:blipFill>
          <a:blip r:embed="rId2" cstate="print"/>
          <a:srcRect l="9753" t="6093" r="9051" b="4995"/>
          <a:stretch>
            <a:fillRect/>
          </a:stretch>
        </p:blipFill>
        <p:spPr>
          <a:xfrm>
            <a:off x="827584" y="260648"/>
            <a:ext cx="7704856" cy="60527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112870" y="3073311"/>
            <a:ext cx="16433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Mean</a:t>
            </a:r>
            <a:r>
              <a:rPr lang="en-GB" sz="1600" dirty="0" smtClean="0"/>
              <a:t> amplitude</a:t>
            </a:r>
            <a:endParaRPr lang="en-GB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18058"/>
          </a:xfrm>
        </p:spPr>
        <p:txBody>
          <a:bodyPr/>
          <a:lstStyle/>
          <a:p>
            <a:r>
              <a:rPr lang="en-GB" sz="3600" dirty="0" smtClean="0"/>
              <a:t>Input, fast </a:t>
            </a:r>
            <a:r>
              <a:rPr lang="en-GB" sz="3600" dirty="0" err="1" smtClean="0"/>
              <a:t>clk</a:t>
            </a:r>
            <a:r>
              <a:rPr lang="en-GB" sz="3600" dirty="0" smtClean="0"/>
              <a:t> frequency scan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Driving an ADC channel with a multiple of the fast clock input results in sampling oscillations at 40 MHz (= FPGA clock)</a:t>
            </a:r>
          </a:p>
          <a:p>
            <a:pPr lvl="1"/>
            <a:r>
              <a:rPr lang="en-GB" dirty="0" smtClean="0"/>
              <a:t>max. oscillation amplitude ~5% of input</a:t>
            </a:r>
          </a:p>
          <a:p>
            <a:r>
              <a:rPr lang="en-GB" dirty="0" smtClean="0"/>
              <a:t>Could this be a source of noise at ATF?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Real_data.jpg"/>
          <p:cNvPicPr>
            <a:picLocks noChangeAspect="1"/>
          </p:cNvPicPr>
          <p:nvPr/>
        </p:nvPicPr>
        <p:blipFill>
          <a:blip r:embed="rId2" cstate="print"/>
          <a:srcRect l="9051" t="4995" r="9051" b="6093"/>
          <a:stretch>
            <a:fillRect/>
          </a:stretch>
        </p:blipFill>
        <p:spPr>
          <a:xfrm>
            <a:off x="1115616" y="1124744"/>
            <a:ext cx="6656740" cy="51845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35696" y="846004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NOISE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736479" y="836712"/>
            <a:ext cx="1659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DIFFERENCE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66661" y="836712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SUM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18058"/>
          </a:xfrm>
        </p:spPr>
        <p:txBody>
          <a:bodyPr/>
          <a:lstStyle/>
          <a:p>
            <a:r>
              <a:rPr lang="en-GB" sz="3600" dirty="0" smtClean="0"/>
              <a:t>yjitrun3_30June2011.dat</a:t>
            </a:r>
            <a:endParaRPr lang="en-GB" sz="36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19178" y="3518143"/>
            <a:ext cx="16433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Mean</a:t>
            </a:r>
            <a:r>
              <a:rPr lang="en-GB" sz="1600" dirty="0" smtClean="0"/>
              <a:t> amplitude</a:t>
            </a:r>
            <a:endParaRPr lang="en-GB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D43A8-8825-4F84-BC06-81C5B8CDF324}" type="slidenum">
              <a:rPr lang="en-US"/>
              <a:pPr/>
              <a:t>2</a:t>
            </a:fld>
            <a:endParaRPr lang="en-US"/>
          </a:p>
        </p:txBody>
      </p:sp>
      <p:sp>
        <p:nvSpPr>
          <p:cNvPr id="7" name="Line 31"/>
          <p:cNvSpPr>
            <a:spLocks noChangeShapeType="1"/>
          </p:cNvSpPr>
          <p:nvPr/>
        </p:nvSpPr>
        <p:spPr bwMode="auto">
          <a:xfrm flipH="1">
            <a:off x="3132138" y="3068290"/>
            <a:ext cx="0" cy="18732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>
            <a:off x="3203575" y="3133378"/>
            <a:ext cx="33131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57238" y="2277715"/>
            <a:ext cx="14398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357MHz</a:t>
            </a:r>
          </a:p>
          <a:p>
            <a:pPr algn="ctr"/>
            <a:r>
              <a:rPr lang="en-GB"/>
              <a:t>Generator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197100" y="2709515"/>
            <a:ext cx="9350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3132138" y="2276128"/>
            <a:ext cx="0" cy="7921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3132138" y="2276128"/>
            <a:ext cx="338455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516688" y="2060228"/>
            <a:ext cx="1655762" cy="3457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FONT5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557963" y="206022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fast clk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6588125" y="2917478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ADC</a:t>
            </a: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3060700" y="3061940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3060700" y="2638078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2"/>
          <p:cNvSpPr>
            <a:spLocks noChangeShapeType="1"/>
          </p:cNvSpPr>
          <p:nvPr/>
        </p:nvSpPr>
        <p:spPr bwMode="auto">
          <a:xfrm>
            <a:off x="3132138" y="4941540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Rectangle 35"/>
          <p:cNvSpPr>
            <a:spLocks noChangeArrowheads="1"/>
          </p:cNvSpPr>
          <p:nvPr/>
        </p:nvSpPr>
        <p:spPr bwMode="auto">
          <a:xfrm>
            <a:off x="3492500" y="4436715"/>
            <a:ext cx="165576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FONT4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auto">
          <a:xfrm>
            <a:off x="5365750" y="4285903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ring clk</a:t>
            </a:r>
          </a:p>
        </p:txBody>
      </p:sp>
      <p:sp>
        <p:nvSpPr>
          <p:cNvPr id="21" name="Text Box 37"/>
          <p:cNvSpPr txBox="1">
            <a:spLocks noChangeArrowheads="1"/>
          </p:cNvSpPr>
          <p:nvPr/>
        </p:nvSpPr>
        <p:spPr bwMode="auto">
          <a:xfrm>
            <a:off x="5397500" y="493360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trigger</a:t>
            </a: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>
            <a:off x="5148263" y="464626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Line 39"/>
          <p:cNvSpPr>
            <a:spLocks noChangeShapeType="1"/>
          </p:cNvSpPr>
          <p:nvPr/>
        </p:nvSpPr>
        <p:spPr bwMode="auto">
          <a:xfrm>
            <a:off x="3132138" y="4941540"/>
            <a:ext cx="3603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>
            <a:off x="5148263" y="529396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" name="Text Box 41"/>
          <p:cNvSpPr txBox="1">
            <a:spLocks noChangeArrowheads="1"/>
          </p:cNvSpPr>
          <p:nvPr/>
        </p:nvSpPr>
        <p:spPr bwMode="auto">
          <a:xfrm>
            <a:off x="1331640" y="428471"/>
            <a:ext cx="64686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ctr"/>
            <a:r>
              <a:rPr lang="en-GB" sz="3600" dirty="0" smtClean="0"/>
              <a:t>Synchronous </a:t>
            </a:r>
            <a:r>
              <a:rPr lang="en-GB" sz="3600" dirty="0"/>
              <a:t>357 MHz </a:t>
            </a:r>
            <a:r>
              <a:rPr lang="en-GB" sz="3600" dirty="0" smtClean="0"/>
              <a:t>input</a:t>
            </a:r>
          </a:p>
          <a:p>
            <a:pPr marL="342900" indent="-342900" algn="ctr"/>
            <a:r>
              <a:rPr lang="en-GB" sz="3600" dirty="0" smtClean="0"/>
              <a:t> to fast </a:t>
            </a:r>
            <a:r>
              <a:rPr lang="en-GB" sz="3600" dirty="0"/>
              <a:t>clock and ADC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 21st July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 descr="Expected.jpg"/>
          <p:cNvPicPr>
            <a:picLocks noChangeAspect="1"/>
          </p:cNvPicPr>
          <p:nvPr/>
        </p:nvPicPr>
        <p:blipFill>
          <a:blip r:embed="rId2" cstate="print"/>
          <a:srcRect l="5901" t="6093" r="9051" b="4995"/>
          <a:stretch>
            <a:fillRect/>
          </a:stretch>
        </p:blipFill>
        <p:spPr>
          <a:xfrm>
            <a:off x="995604" y="998730"/>
            <a:ext cx="7032780" cy="527458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418058"/>
          </a:xfrm>
        </p:spPr>
        <p:txBody>
          <a:bodyPr/>
          <a:lstStyle/>
          <a:p>
            <a:r>
              <a:rPr lang="en-GB" sz="3600" dirty="0" smtClean="0"/>
              <a:t>Ideal output</a:t>
            </a:r>
            <a:endParaRPr lang="en-GB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418058"/>
          </a:xfrm>
        </p:spPr>
        <p:txBody>
          <a:bodyPr/>
          <a:lstStyle/>
          <a:p>
            <a:r>
              <a:rPr lang="en-GB" sz="3600" dirty="0" smtClean="0"/>
              <a:t>Scan delay vs. ADC counts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Scan delay vs. ADC counts.jpg"/>
          <p:cNvPicPr>
            <a:picLocks noChangeAspect="1"/>
          </p:cNvPicPr>
          <p:nvPr/>
        </p:nvPicPr>
        <p:blipFill>
          <a:blip r:embed="rId2" cstate="print"/>
          <a:srcRect l="6688" t="6093" r="8263" b="4995"/>
          <a:stretch>
            <a:fillRect/>
          </a:stretch>
        </p:blipFill>
        <p:spPr>
          <a:xfrm>
            <a:off x="1067131" y="1106425"/>
            <a:ext cx="6745229" cy="505887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1674726" y="3537012"/>
            <a:ext cx="4680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2904195" y="3537012"/>
            <a:ext cx="4680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19872" y="32849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zero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5349" y="11967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peak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Raw signal.jpg"/>
          <p:cNvPicPr>
            <a:picLocks noChangeAspect="1"/>
          </p:cNvPicPr>
          <p:nvPr/>
        </p:nvPicPr>
        <p:blipFill>
          <a:blip r:embed="rId2" cstate="print"/>
          <a:srcRect l="6688" t="6093" r="7476" b="4995"/>
          <a:stretch>
            <a:fillRect/>
          </a:stretch>
        </p:blipFill>
        <p:spPr>
          <a:xfrm>
            <a:off x="1115616" y="836712"/>
            <a:ext cx="3682187" cy="2736304"/>
          </a:xfrm>
          <a:prstGeom prst="rect">
            <a:avLst/>
          </a:prstGeom>
        </p:spPr>
      </p:pic>
      <p:pic>
        <p:nvPicPr>
          <p:cNvPr id="8" name="Picture 7" descr="Example FT.jpg"/>
          <p:cNvPicPr>
            <a:picLocks noChangeAspect="1"/>
          </p:cNvPicPr>
          <p:nvPr/>
        </p:nvPicPr>
        <p:blipFill>
          <a:blip r:embed="rId3" cstate="print"/>
          <a:srcRect l="8263" t="6093" r="8263" b="4995"/>
          <a:stretch>
            <a:fillRect/>
          </a:stretch>
        </p:blipFill>
        <p:spPr>
          <a:xfrm>
            <a:off x="1187624" y="3573016"/>
            <a:ext cx="3564785" cy="272401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2592288" cy="418058"/>
          </a:xfrm>
        </p:spPr>
        <p:txBody>
          <a:bodyPr/>
          <a:lstStyle/>
          <a:p>
            <a:r>
              <a:rPr lang="en-GB" sz="2400" dirty="0" smtClean="0"/>
              <a:t>zero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8221" y="1700808"/>
            <a:ext cx="787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Raw</a:t>
            </a:r>
          </a:p>
          <a:p>
            <a:r>
              <a:rPr lang="en-GB" dirty="0" smtClean="0"/>
              <a:t>ADC</a:t>
            </a:r>
          </a:p>
          <a:p>
            <a:r>
              <a:rPr lang="en-GB" dirty="0" smtClean="0"/>
              <a:t>signal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2798" y="465313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FT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436096" y="260648"/>
            <a:ext cx="2592288" cy="41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peak</a:t>
            </a:r>
          </a:p>
        </p:txBody>
      </p:sp>
      <p:pic>
        <p:nvPicPr>
          <p:cNvPr id="13" name="Picture 12" descr="Raw signal (scan delay = 25).jpg"/>
          <p:cNvPicPr>
            <a:picLocks noChangeAspect="1"/>
          </p:cNvPicPr>
          <p:nvPr/>
        </p:nvPicPr>
        <p:blipFill>
          <a:blip r:embed="rId4" cstate="print"/>
          <a:srcRect l="7476" t="6093" r="7476" b="4995"/>
          <a:stretch>
            <a:fillRect/>
          </a:stretch>
        </p:blipFill>
        <p:spPr>
          <a:xfrm>
            <a:off x="4860032" y="836712"/>
            <a:ext cx="3648405" cy="27363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11760" y="386104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 MHz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2123728" y="4149080"/>
            <a:ext cx="28803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FT (scan delay = 25).jpg"/>
          <p:cNvPicPr>
            <a:picLocks noChangeAspect="1"/>
          </p:cNvPicPr>
          <p:nvPr/>
        </p:nvPicPr>
        <p:blipFill>
          <a:blip r:embed="rId5" cstate="print"/>
          <a:srcRect l="8263" t="6093" r="8263" b="4995"/>
          <a:stretch>
            <a:fillRect/>
          </a:stretch>
        </p:blipFill>
        <p:spPr>
          <a:xfrm>
            <a:off x="4879589" y="3573016"/>
            <a:ext cx="3580843" cy="2736304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403648" y="1556792"/>
            <a:ext cx="3024336" cy="1008112"/>
            <a:chOff x="1403648" y="1556792"/>
            <a:chExt cx="3024336" cy="1008112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1403648" y="1556792"/>
              <a:ext cx="3024336" cy="10081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101515">
              <a:off x="1729326" y="2050295"/>
              <a:ext cx="189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~100 counts drift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347864" y="908720"/>
            <a:ext cx="1375698" cy="2017018"/>
            <a:chOff x="3347864" y="908720"/>
            <a:chExt cx="1375698" cy="2017018"/>
          </a:xfrm>
        </p:grpSpPr>
        <p:cxnSp>
          <p:nvCxnSpPr>
            <p:cNvPr id="24" name="Straight Arrow Connector 23"/>
            <p:cNvCxnSpPr/>
            <p:nvPr/>
          </p:nvCxnSpPr>
          <p:spPr>
            <a:xfrm rot="5400000">
              <a:off x="3059037" y="2276872"/>
              <a:ext cx="1296144" cy="1588"/>
            </a:xfrm>
            <a:prstGeom prst="straightConnector1">
              <a:avLst/>
            </a:prstGeom>
            <a:ln>
              <a:solidFill>
                <a:srgbClr val="008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635896" y="1628800"/>
              <a:ext cx="144016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635896" y="2924944"/>
              <a:ext cx="144016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347864" y="908720"/>
              <a:ext cx="13756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8000"/>
                  </a:solidFill>
                </a:rPr>
                <a:t>± 50 counts</a:t>
              </a:r>
            </a:p>
            <a:p>
              <a:r>
                <a:rPr lang="en-GB" dirty="0" smtClean="0">
                  <a:solidFill>
                    <a:srgbClr val="008000"/>
                  </a:solidFill>
                </a:rPr>
                <a:t>@ 40 MHz</a:t>
              </a:r>
              <a:endParaRPr lang="en-GB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Scan delay vs. 40 MHz.jpg"/>
          <p:cNvPicPr>
            <a:picLocks noChangeAspect="1"/>
          </p:cNvPicPr>
          <p:nvPr/>
        </p:nvPicPr>
        <p:blipFill>
          <a:blip r:embed="rId2" cstate="print"/>
          <a:srcRect l="11413" t="6093" r="5113" b="6092"/>
          <a:stretch>
            <a:fillRect/>
          </a:stretch>
        </p:blipFill>
        <p:spPr>
          <a:xfrm>
            <a:off x="1331640" y="980728"/>
            <a:ext cx="6774153" cy="51125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rot="5400000">
            <a:off x="1477752" y="3465004"/>
            <a:ext cx="4680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052403" y="3465004"/>
            <a:ext cx="4680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22898" y="321297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zero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3557" y="11247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peak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989385" y="3231765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Mean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amplitude of 40 MHz component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7118937" y="3383669"/>
            <a:ext cx="20442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Mean ADC counts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6076" y="5939988"/>
            <a:ext cx="13260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Scan delay</a:t>
            </a:r>
            <a:endParaRPr lang="en-GB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418058"/>
          </a:xfrm>
        </p:spPr>
        <p:txBody>
          <a:bodyPr/>
          <a:lstStyle/>
          <a:p>
            <a:r>
              <a:rPr lang="en-GB" sz="3600" dirty="0" smtClean="0"/>
              <a:t>Scan </a:t>
            </a:r>
            <a:r>
              <a:rPr lang="en-GB" sz="3600" dirty="0" smtClean="0"/>
              <a:t>Delay vs. 40 MHz </a:t>
            </a:r>
            <a:r>
              <a:rPr lang="en-GB" sz="3600" dirty="0" smtClean="0"/>
              <a:t>component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Line 42"/>
          <p:cNvSpPr>
            <a:spLocks noChangeShapeType="1"/>
          </p:cNvSpPr>
          <p:nvPr/>
        </p:nvSpPr>
        <p:spPr bwMode="auto">
          <a:xfrm>
            <a:off x="3817938" y="3132807"/>
            <a:ext cx="26987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757238" y="2277144"/>
            <a:ext cx="14398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dirty="0"/>
              <a:t>357MHz</a:t>
            </a:r>
          </a:p>
          <a:p>
            <a:pPr algn="ctr"/>
            <a:r>
              <a:rPr lang="en-GB" dirty="0"/>
              <a:t>Generator</a:t>
            </a:r>
          </a:p>
        </p:txBody>
      </p:sp>
      <p:sp>
        <p:nvSpPr>
          <p:cNvPr id="9" name="Line 24"/>
          <p:cNvSpPr>
            <a:spLocks noChangeShapeType="1"/>
          </p:cNvSpPr>
          <p:nvPr/>
        </p:nvSpPr>
        <p:spPr bwMode="auto">
          <a:xfrm>
            <a:off x="2197100" y="2708944"/>
            <a:ext cx="9350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3132138" y="2275557"/>
            <a:ext cx="0" cy="26654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>
            <a:off x="3132138" y="2275557"/>
            <a:ext cx="338455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6516688" y="2059657"/>
            <a:ext cx="1655762" cy="3457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FONT5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6557963" y="2059657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fast clk</a:t>
            </a: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6588125" y="2916907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ADC</a:t>
            </a:r>
          </a:p>
        </p:txBody>
      </p:sp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3060700" y="2637507"/>
            <a:ext cx="144463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32"/>
          <p:cNvSpPr>
            <a:spLocks noChangeArrowheads="1"/>
          </p:cNvSpPr>
          <p:nvPr/>
        </p:nvSpPr>
        <p:spPr bwMode="auto">
          <a:xfrm>
            <a:off x="3492500" y="4436144"/>
            <a:ext cx="165576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FONT4</a:t>
            </a:r>
          </a:p>
          <a:p>
            <a:pPr algn="ctr"/>
            <a:r>
              <a:rPr lang="en-GB"/>
              <a:t>board</a:t>
            </a:r>
          </a:p>
        </p:txBody>
      </p:sp>
      <p:sp>
        <p:nvSpPr>
          <p:cNvPr id="17" name="Text Box 33"/>
          <p:cNvSpPr txBox="1">
            <a:spLocks noChangeArrowheads="1"/>
          </p:cNvSpPr>
          <p:nvPr/>
        </p:nvSpPr>
        <p:spPr bwMode="auto">
          <a:xfrm>
            <a:off x="5365750" y="4285332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ring clk</a:t>
            </a: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5397500" y="4933032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trigger</a:t>
            </a:r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5148263" y="4645694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Line 37"/>
          <p:cNvSpPr>
            <a:spLocks noChangeShapeType="1"/>
          </p:cNvSpPr>
          <p:nvPr/>
        </p:nvSpPr>
        <p:spPr bwMode="auto">
          <a:xfrm>
            <a:off x="3132138" y="4940969"/>
            <a:ext cx="3603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" name="Line 38"/>
          <p:cNvSpPr>
            <a:spLocks noChangeShapeType="1"/>
          </p:cNvSpPr>
          <p:nvPr/>
        </p:nvSpPr>
        <p:spPr bwMode="auto">
          <a:xfrm>
            <a:off x="5148263" y="5293394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3708400" y="2708944"/>
            <a:ext cx="14398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Variable</a:t>
            </a:r>
          </a:p>
          <a:p>
            <a:pPr algn="ctr"/>
            <a:r>
              <a:rPr lang="en-GB"/>
              <a:t>Generator</a:t>
            </a:r>
          </a:p>
        </p:txBody>
      </p:sp>
      <p:sp>
        <p:nvSpPr>
          <p:cNvPr id="23" name="Text Box 44"/>
          <p:cNvSpPr txBox="1">
            <a:spLocks noChangeArrowheads="1"/>
          </p:cNvSpPr>
          <p:nvPr/>
        </p:nvSpPr>
        <p:spPr bwMode="auto">
          <a:xfrm>
            <a:off x="359886" y="478413"/>
            <a:ext cx="8460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GB" sz="3600" dirty="0" smtClean="0"/>
              <a:t>Variable </a:t>
            </a:r>
            <a:r>
              <a:rPr lang="en-GB" sz="3600" dirty="0"/>
              <a:t>frequency input to ADC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Async 357-359 MHz.jpg"/>
          <p:cNvPicPr>
            <a:picLocks noChangeAspect="1"/>
          </p:cNvPicPr>
          <p:nvPr/>
        </p:nvPicPr>
        <p:blipFill>
          <a:blip r:embed="rId2" cstate="print"/>
          <a:srcRect l="5901" t="6093" r="7476" b="4995"/>
          <a:stretch>
            <a:fillRect/>
          </a:stretch>
        </p:blipFill>
        <p:spPr>
          <a:xfrm>
            <a:off x="539552" y="332656"/>
            <a:ext cx="8116457" cy="597666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20480" cy="432048"/>
          </a:xfrm>
        </p:spPr>
        <p:txBody>
          <a:bodyPr/>
          <a:lstStyle/>
          <a:p>
            <a:r>
              <a:rPr lang="en-GB" sz="3600" dirty="0" smtClean="0"/>
              <a:t>Raw signals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21st July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9F20-A19A-4684-BEE2-27315C5A765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Async freq. scan. 710-720.jpg"/>
          <p:cNvPicPr>
            <a:picLocks noChangeAspect="1"/>
          </p:cNvPicPr>
          <p:nvPr/>
        </p:nvPicPr>
        <p:blipFill>
          <a:blip r:embed="rId2" cstate="print"/>
          <a:srcRect l="10219" t="6093" r="7476" b="4995"/>
          <a:stretch>
            <a:fillRect/>
          </a:stretch>
        </p:blipFill>
        <p:spPr>
          <a:xfrm>
            <a:off x="1403648" y="1142746"/>
            <a:ext cx="6480720" cy="502255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648072"/>
          </a:xfrm>
        </p:spPr>
        <p:txBody>
          <a:bodyPr/>
          <a:lstStyle/>
          <a:p>
            <a:r>
              <a:rPr lang="en-GB" sz="3600" dirty="0" smtClean="0"/>
              <a:t>Input frequency scan in 714 MHz region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626561" y="3389152"/>
            <a:ext cx="3709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Mean</a:t>
            </a:r>
            <a:r>
              <a:rPr lang="en-GB" sz="1600" dirty="0" smtClean="0"/>
              <a:t> </a:t>
            </a:r>
            <a:r>
              <a:rPr lang="en-GB" sz="1600" dirty="0" smtClean="0"/>
              <a:t>amplitude of 40 MHz component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359</Words>
  <Application>Microsoft Office PowerPoint</Application>
  <PresentationFormat>On-screen Show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FONT5 Board Tests</vt:lpstr>
      <vt:lpstr>Slide 2</vt:lpstr>
      <vt:lpstr>Ideal output</vt:lpstr>
      <vt:lpstr>Scan delay vs. ADC counts</vt:lpstr>
      <vt:lpstr>zero</vt:lpstr>
      <vt:lpstr>Scan Delay vs. 40 MHz component</vt:lpstr>
      <vt:lpstr>Slide 7</vt:lpstr>
      <vt:lpstr>Raw signals</vt:lpstr>
      <vt:lpstr>Input frequency scan in 714 MHz region</vt:lpstr>
      <vt:lpstr>Input frequency scan</vt:lpstr>
      <vt:lpstr>Slide 11</vt:lpstr>
      <vt:lpstr>Input, fast clk frequency scan</vt:lpstr>
      <vt:lpstr>Summary</vt:lpstr>
      <vt:lpstr>yjitrun3_30June2011.dat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62</cp:revision>
  <dcterms:created xsi:type="dcterms:W3CDTF">2009-05-21T13:39:04Z</dcterms:created>
  <dcterms:modified xsi:type="dcterms:W3CDTF">2011-07-20T13:50:52Z</dcterms:modified>
</cp:coreProperties>
</file>