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1" r:id="rId2"/>
    <p:sldId id="259" r:id="rId3"/>
    <p:sldId id="260" r:id="rId4"/>
    <p:sldId id="262" r:id="rId5"/>
    <p:sldId id="256" r:id="rId6"/>
    <p:sldId id="257" r:id="rId7"/>
    <p:sldId id="288" r:id="rId8"/>
    <p:sldId id="289" r:id="rId9"/>
    <p:sldId id="258" r:id="rId10"/>
    <p:sldId id="264" r:id="rId11"/>
    <p:sldId id="271" r:id="rId12"/>
    <p:sldId id="272" r:id="rId13"/>
    <p:sldId id="273" r:id="rId14"/>
    <p:sldId id="274" r:id="rId15"/>
    <p:sldId id="275" r:id="rId16"/>
    <p:sldId id="284" r:id="rId17"/>
    <p:sldId id="285" r:id="rId18"/>
    <p:sldId id="276" r:id="rId19"/>
    <p:sldId id="277" r:id="rId20"/>
    <p:sldId id="286" r:id="rId21"/>
    <p:sldId id="287" r:id="rId22"/>
    <p:sldId id="278" r:id="rId23"/>
    <p:sldId id="279" r:id="rId24"/>
    <p:sldId id="282" r:id="rId25"/>
    <p:sldId id="265" r:id="rId26"/>
    <p:sldId id="283" r:id="rId2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1629"/>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9" d="100"/>
          <a:sy n="49" d="100"/>
        </p:scale>
        <p:origin x="-127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85E1E5-A3F8-47DB-96A0-A19FD0A84604}" type="datetimeFigureOut">
              <a:rPr kumimoji="1" lang="ja-JP" altLang="en-US" smtClean="0"/>
              <a:t>2011/7/21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8E7682-2B84-47CF-BFCD-700E2BB6AF64}" type="slidenum">
              <a:rPr kumimoji="1" lang="ja-JP" altLang="en-US" smtClean="0"/>
              <a:t>‹#›</a:t>
            </a:fld>
            <a:endParaRPr kumimoji="1" lang="ja-JP" altLang="en-US"/>
          </a:p>
        </p:txBody>
      </p:sp>
    </p:spTree>
    <p:extLst>
      <p:ext uri="{BB962C8B-B14F-4D97-AF65-F5344CB8AC3E}">
        <p14:creationId xmlns:p14="http://schemas.microsoft.com/office/powerpoint/2010/main" val="172404731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A8E7682-2B84-47CF-BFCD-700E2BB6AF64}" type="slidenum">
              <a:rPr kumimoji="1" lang="ja-JP" altLang="en-US" smtClean="0"/>
              <a:t>1</a:t>
            </a:fld>
            <a:endParaRPr kumimoji="1" lang="ja-JP" altLang="en-US" dirty="0"/>
          </a:p>
        </p:txBody>
      </p:sp>
    </p:spTree>
    <p:extLst>
      <p:ext uri="{BB962C8B-B14F-4D97-AF65-F5344CB8AC3E}">
        <p14:creationId xmlns:p14="http://schemas.microsoft.com/office/powerpoint/2010/main" val="4057854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A8E7682-2B84-47CF-BFCD-700E2BB6AF64}" type="slidenum">
              <a:rPr kumimoji="1" lang="ja-JP" altLang="en-US" smtClean="0"/>
              <a:t>15</a:t>
            </a:fld>
            <a:endParaRPr kumimoji="1" lang="ja-JP" altLang="en-US"/>
          </a:p>
        </p:txBody>
      </p:sp>
    </p:spTree>
    <p:extLst>
      <p:ext uri="{BB962C8B-B14F-4D97-AF65-F5344CB8AC3E}">
        <p14:creationId xmlns:p14="http://schemas.microsoft.com/office/powerpoint/2010/main" val="554383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657602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4239589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2454623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1367108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1565141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1964464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827677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1483501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610340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1427716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092C51F-910A-4E47-9750-A179AEB13D86}" type="datetimeFigureOut">
              <a:rPr kumimoji="1" lang="ja-JP" altLang="en-US" smtClean="0"/>
              <a:t>2011/7/21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1242224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92C51F-910A-4E47-9750-A179AEB13D86}" type="datetimeFigureOut">
              <a:rPr kumimoji="1" lang="ja-JP" altLang="en-US" smtClean="0"/>
              <a:t>2011/7/21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EB085-E3DA-4F6F-8DFA-B116739D77ED}" type="slidenum">
              <a:rPr kumimoji="1" lang="ja-JP" altLang="en-US" smtClean="0"/>
              <a:t>‹#›</a:t>
            </a:fld>
            <a:endParaRPr kumimoji="1" lang="ja-JP" altLang="en-US"/>
          </a:p>
        </p:txBody>
      </p:sp>
    </p:spTree>
    <p:extLst>
      <p:ext uri="{BB962C8B-B14F-4D97-AF65-F5344CB8AC3E}">
        <p14:creationId xmlns:p14="http://schemas.microsoft.com/office/powerpoint/2010/main" val="20865562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Q &amp;A for the questions from CFS of April 29,2011</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S. Fukuda</a:t>
            </a:r>
          </a:p>
          <a:p>
            <a:r>
              <a:rPr lang="en-US" altLang="ja-JP" dirty="0" smtClean="0"/>
              <a:t>KEK</a:t>
            </a:r>
          </a:p>
          <a:p>
            <a:endParaRPr kumimoji="1" lang="ja-JP" altLang="en-US" dirty="0"/>
          </a:p>
        </p:txBody>
      </p:sp>
    </p:spTree>
    <p:extLst>
      <p:ext uri="{BB962C8B-B14F-4D97-AF65-F5344CB8AC3E}">
        <p14:creationId xmlns:p14="http://schemas.microsoft.com/office/powerpoint/2010/main" val="1630748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rmAutofit fontScale="90000"/>
          </a:bodyPr>
          <a:lstStyle/>
          <a:p>
            <a:r>
              <a:rPr kumimoji="1" lang="en-US" altLang="ja-JP" dirty="0" smtClean="0"/>
              <a:t>Power Increase Requirement(1)</a:t>
            </a:r>
            <a:endParaRPr kumimoji="1" lang="ja-JP" altLang="en-US" dirty="0"/>
          </a:p>
        </p:txBody>
      </p:sp>
      <p:sp>
        <p:nvSpPr>
          <p:cNvPr id="3" name="コンテンツ プレースホルダー 2"/>
          <p:cNvSpPr>
            <a:spLocks noGrp="1"/>
          </p:cNvSpPr>
          <p:nvPr>
            <p:ph idx="1"/>
          </p:nvPr>
        </p:nvSpPr>
        <p:spPr>
          <a:xfrm>
            <a:off x="457200" y="1052736"/>
            <a:ext cx="8229600" cy="5073427"/>
          </a:xfrm>
        </p:spPr>
        <p:txBody>
          <a:bodyPr>
            <a:normAutofit/>
          </a:bodyPr>
          <a:lstStyle/>
          <a:p>
            <a:r>
              <a:rPr kumimoji="1" lang="en-US" altLang="ja-JP" sz="1600" dirty="0" smtClean="0"/>
              <a:t>At </a:t>
            </a:r>
            <a:r>
              <a:rPr kumimoji="1" lang="en-US" altLang="ja-JP" sz="1600" dirty="0" smtClean="0">
                <a:solidFill>
                  <a:schemeClr val="accent5">
                    <a:lumMod val="75000"/>
                  </a:schemeClr>
                </a:solidFill>
              </a:rPr>
              <a:t>BAW-2 held in SLAC in Jan. 18-22,2011</a:t>
            </a:r>
            <a:r>
              <a:rPr kumimoji="1" lang="en-US" altLang="ja-JP" sz="1600" dirty="0" smtClean="0"/>
              <a:t>, SB2009 and low energy 10Hz operation were discussed and we required to increase the power to match to the cavity condition to accelerate 4.5mA in DRFS. </a:t>
            </a:r>
            <a:r>
              <a:rPr kumimoji="1" lang="en-US" altLang="ja-JP" sz="1600" dirty="0" smtClean="0">
                <a:solidFill>
                  <a:srgbClr val="DC1629"/>
                </a:solidFill>
              </a:rPr>
              <a:t>Mainly this situation is come from the requirement of pulse width expansion.</a:t>
            </a:r>
          </a:p>
          <a:p>
            <a:r>
              <a:rPr lang="en-US" altLang="ja-JP" sz="1600" dirty="0" smtClean="0"/>
              <a:t>At the same time, accepting the cavity gradient variation of 31.5MV+-20% was discussed. This also resulted in the increase of power requirement. In this case, cavity sorting on 5 group gradient was proposed in DRFS to balance the power between cavities fed by the same klystron. Due to the </a:t>
            </a:r>
            <a:r>
              <a:rPr lang="en-US" altLang="ja-JP" sz="1600" dirty="0" err="1" smtClean="0"/>
              <a:t>Ql</a:t>
            </a:r>
            <a:r>
              <a:rPr lang="en-US" altLang="ja-JP" sz="1600" dirty="0" smtClean="0"/>
              <a:t> mismatch, it I s necessary to prolong pulse width  and  peak power increase.</a:t>
            </a:r>
          </a:p>
          <a:p>
            <a:r>
              <a:rPr kumimoji="1" lang="en-US" altLang="ja-JP" sz="1600" dirty="0" smtClean="0"/>
              <a:t>In full energy scheme: For units for maximum power requirement,</a:t>
            </a:r>
          </a:p>
          <a:p>
            <a:pPr marL="571500" lvl="1" indent="-171450"/>
            <a:r>
              <a:rPr lang="en-US" altLang="ja-JP" sz="1400" dirty="0" smtClean="0"/>
              <a:t>Gradient of 31.5MV, 9mA, 5Hz, then </a:t>
            </a:r>
            <a:r>
              <a:rPr lang="en-US" altLang="ja-JP" sz="1400" dirty="0" smtClean="0">
                <a:solidFill>
                  <a:schemeClr val="accent5">
                    <a:lumMod val="75000"/>
                  </a:schemeClr>
                </a:solidFill>
              </a:rPr>
              <a:t>pulse width of 1.565ms (Original)  </a:t>
            </a:r>
          </a:p>
          <a:p>
            <a:pPr marL="1543050" lvl="3" indent="-285750">
              <a:buFont typeface="Wingdings"/>
              <a:buChar char="à"/>
            </a:pPr>
            <a:r>
              <a:rPr lang="en-US" altLang="ja-JP" sz="1400" dirty="0" smtClean="0">
                <a:sym typeface="Wingdings" pitchFamily="2" charset="2"/>
              </a:rPr>
              <a:t>Highest gradient group =31.5*120%, 9mA, 5Hz, then </a:t>
            </a:r>
            <a:r>
              <a:rPr lang="en-US" altLang="ja-JP" sz="1400" dirty="0" smtClean="0">
                <a:solidFill>
                  <a:schemeClr val="accent5">
                    <a:lumMod val="75000"/>
                  </a:schemeClr>
                </a:solidFill>
                <a:sym typeface="Wingdings" pitchFamily="2" charset="2"/>
              </a:rPr>
              <a:t>pulse width of </a:t>
            </a:r>
            <a:r>
              <a:rPr lang="en-US" altLang="ja-JP" sz="1400" dirty="0" smtClean="0">
                <a:solidFill>
                  <a:srgbClr val="C00000"/>
                </a:solidFill>
                <a:sym typeface="Wingdings" pitchFamily="2" charset="2"/>
              </a:rPr>
              <a:t>1.8ms</a:t>
            </a:r>
            <a:r>
              <a:rPr lang="en-US" altLang="ja-JP" sz="1400" dirty="0" smtClean="0">
                <a:solidFill>
                  <a:schemeClr val="accent5">
                    <a:lumMod val="75000"/>
                  </a:schemeClr>
                </a:solidFill>
                <a:sym typeface="Wingdings" pitchFamily="2" charset="2"/>
              </a:rPr>
              <a:t> </a:t>
            </a:r>
          </a:p>
          <a:p>
            <a:pPr marL="1543050" lvl="3" indent="-285750">
              <a:buFont typeface="Wingdings"/>
              <a:buChar char="à"/>
            </a:pPr>
            <a:r>
              <a:rPr kumimoji="1" lang="en-US" altLang="ja-JP" sz="1400" dirty="0" smtClean="0">
                <a:solidFill>
                  <a:schemeClr val="accent5">
                    <a:lumMod val="75000"/>
                  </a:schemeClr>
                </a:solidFill>
                <a:sym typeface="Wingdings" pitchFamily="2" charset="2"/>
              </a:rPr>
              <a:t>Required klystron power </a:t>
            </a:r>
            <a:r>
              <a:rPr kumimoji="1" lang="en-US" altLang="ja-JP" sz="1400" dirty="0" smtClean="0">
                <a:solidFill>
                  <a:srgbClr val="C00000"/>
                </a:solidFill>
                <a:sym typeface="Wingdings" pitchFamily="2" charset="2"/>
              </a:rPr>
              <a:t>850kW </a:t>
            </a:r>
            <a:r>
              <a:rPr kumimoji="1" lang="en-US" altLang="ja-JP" sz="1400" dirty="0" smtClean="0">
                <a:solidFill>
                  <a:schemeClr val="accent5">
                    <a:lumMod val="75000"/>
                  </a:schemeClr>
                </a:solidFill>
                <a:sym typeface="Wingdings" pitchFamily="2" charset="2"/>
              </a:rPr>
              <a:t>(13% overhead) and</a:t>
            </a:r>
            <a:r>
              <a:rPr kumimoji="1" lang="en-US" altLang="ja-JP" sz="1400" dirty="0" smtClean="0">
                <a:solidFill>
                  <a:srgbClr val="C00000"/>
                </a:solidFill>
                <a:sym typeface="Wingdings" pitchFamily="2" charset="2"/>
              </a:rPr>
              <a:t> required power increase of 27%</a:t>
            </a:r>
          </a:p>
          <a:p>
            <a:r>
              <a:rPr lang="en-US" altLang="ja-JP" sz="1600" dirty="0" smtClean="0">
                <a:sym typeface="Wingdings" pitchFamily="2" charset="2"/>
              </a:rPr>
              <a:t>In SB2009 and 10 Hz operation:</a:t>
            </a:r>
          </a:p>
          <a:p>
            <a:pPr marL="571500" lvl="1" indent="-171450"/>
            <a:r>
              <a:rPr lang="en-US" altLang="ja-JP" sz="1400" dirty="0" smtClean="0"/>
              <a:t>Gradient of 31.5MV, 9mA, 5Hz, then </a:t>
            </a:r>
            <a:r>
              <a:rPr lang="en-US" altLang="ja-JP" sz="1400" dirty="0" smtClean="0">
                <a:solidFill>
                  <a:schemeClr val="accent5">
                    <a:lumMod val="75000"/>
                  </a:schemeClr>
                </a:solidFill>
              </a:rPr>
              <a:t>pulse width of 1.565ms  (Original) </a:t>
            </a:r>
          </a:p>
          <a:p>
            <a:pPr marL="1543050" lvl="3" indent="-285750">
              <a:buFont typeface="Wingdings"/>
              <a:buChar char="à"/>
            </a:pPr>
            <a:r>
              <a:rPr lang="en-US" altLang="ja-JP" sz="1400" dirty="0" smtClean="0">
                <a:sym typeface="Wingdings" pitchFamily="2" charset="2"/>
              </a:rPr>
              <a:t>Highest gradient group =31.5*120%, 4.5mA, 5Hz, then </a:t>
            </a:r>
            <a:r>
              <a:rPr lang="en-US" altLang="ja-JP" sz="1400" dirty="0" smtClean="0">
                <a:solidFill>
                  <a:schemeClr val="accent5">
                    <a:lumMod val="75000"/>
                  </a:schemeClr>
                </a:solidFill>
                <a:sym typeface="Wingdings" pitchFamily="2" charset="2"/>
              </a:rPr>
              <a:t>pulse width of </a:t>
            </a:r>
            <a:r>
              <a:rPr lang="en-US" altLang="ja-JP" sz="1400" dirty="0" smtClean="0">
                <a:solidFill>
                  <a:srgbClr val="C00000"/>
                </a:solidFill>
                <a:sym typeface="Wingdings" pitchFamily="2" charset="2"/>
              </a:rPr>
              <a:t>2.3ms</a:t>
            </a:r>
            <a:r>
              <a:rPr lang="en-US" altLang="ja-JP" sz="1400" dirty="0" smtClean="0">
                <a:solidFill>
                  <a:schemeClr val="accent5">
                    <a:lumMod val="75000"/>
                  </a:schemeClr>
                </a:solidFill>
                <a:sym typeface="Wingdings" pitchFamily="2" charset="2"/>
              </a:rPr>
              <a:t> </a:t>
            </a:r>
          </a:p>
          <a:p>
            <a:pPr marL="1543050" lvl="3" indent="-285750">
              <a:buFont typeface="Wingdings"/>
              <a:buChar char="à"/>
            </a:pPr>
            <a:r>
              <a:rPr lang="en-US" altLang="ja-JP" sz="1400" dirty="0">
                <a:solidFill>
                  <a:schemeClr val="accent5">
                    <a:lumMod val="75000"/>
                  </a:schemeClr>
                </a:solidFill>
                <a:sym typeface="Wingdings" pitchFamily="2" charset="2"/>
              </a:rPr>
              <a:t>Required klystron power </a:t>
            </a:r>
            <a:r>
              <a:rPr lang="en-US" altLang="ja-JP" sz="1400" dirty="0">
                <a:solidFill>
                  <a:srgbClr val="C00000"/>
                </a:solidFill>
                <a:sym typeface="Wingdings" pitchFamily="2" charset="2"/>
              </a:rPr>
              <a:t>850kW </a:t>
            </a:r>
            <a:r>
              <a:rPr lang="en-US" altLang="ja-JP" sz="1400" dirty="0">
                <a:solidFill>
                  <a:schemeClr val="accent5">
                    <a:lumMod val="75000"/>
                  </a:schemeClr>
                </a:solidFill>
                <a:sym typeface="Wingdings" pitchFamily="2" charset="2"/>
              </a:rPr>
              <a:t>(13% overhead) and</a:t>
            </a:r>
            <a:r>
              <a:rPr lang="en-US" altLang="ja-JP" sz="1400" dirty="0">
                <a:solidFill>
                  <a:srgbClr val="C00000"/>
                </a:solidFill>
                <a:sym typeface="Wingdings" pitchFamily="2" charset="2"/>
              </a:rPr>
              <a:t> required power increase of </a:t>
            </a:r>
            <a:r>
              <a:rPr lang="en-US" altLang="ja-JP" sz="1400" dirty="0" smtClean="0">
                <a:solidFill>
                  <a:srgbClr val="C00000"/>
                </a:solidFill>
                <a:sym typeface="Wingdings" pitchFamily="2" charset="2"/>
              </a:rPr>
              <a:t>44%</a:t>
            </a:r>
          </a:p>
          <a:p>
            <a:pPr marL="685800" lvl="1"/>
            <a:r>
              <a:rPr lang="en-US" altLang="ja-JP" sz="1400" dirty="0" smtClean="0">
                <a:solidFill>
                  <a:schemeClr val="accent5">
                    <a:lumMod val="75000"/>
                  </a:schemeClr>
                </a:solidFill>
                <a:sym typeface="Wingdings" pitchFamily="2" charset="2"/>
              </a:rPr>
              <a:t>RF sources used in this operation are kept used in full energy operation. New </a:t>
            </a:r>
            <a:r>
              <a:rPr lang="en-US" altLang="ja-JP" sz="1400" dirty="0" err="1" smtClean="0">
                <a:solidFill>
                  <a:schemeClr val="accent5">
                    <a:lumMod val="75000"/>
                  </a:schemeClr>
                </a:solidFill>
                <a:sym typeface="Wingdings" pitchFamily="2" charset="2"/>
              </a:rPr>
              <a:t>rf</a:t>
            </a:r>
            <a:r>
              <a:rPr lang="en-US" altLang="ja-JP" sz="1400" dirty="0" smtClean="0">
                <a:solidFill>
                  <a:schemeClr val="accent5">
                    <a:lumMod val="75000"/>
                  </a:schemeClr>
                </a:solidFill>
                <a:sym typeface="Wingdings" pitchFamily="2" charset="2"/>
              </a:rPr>
              <a:t> sources have a capability mentioned above.</a:t>
            </a:r>
          </a:p>
          <a:p>
            <a:pPr marL="0" indent="0">
              <a:buNone/>
            </a:pPr>
            <a:endParaRPr lang="en-US" altLang="ja-JP" sz="1600" dirty="0" smtClean="0">
              <a:solidFill>
                <a:schemeClr val="accent5">
                  <a:lumMod val="75000"/>
                </a:schemeClr>
              </a:solidFill>
              <a:sym typeface="Wingdings" pitchFamily="2" charset="2"/>
            </a:endParaRPr>
          </a:p>
        </p:txBody>
      </p:sp>
    </p:spTree>
    <p:extLst>
      <p:ext uri="{BB962C8B-B14F-4D97-AF65-F5344CB8AC3E}">
        <p14:creationId xmlns:p14="http://schemas.microsoft.com/office/powerpoint/2010/main" val="1682080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sz="2800" dirty="0" smtClean="0"/>
              <a:t>3 operation mode (Low Energy 10Hz, SB2009 and Full scheme) and DRFS Layout</a:t>
            </a:r>
            <a:endParaRPr kumimoji="1" lang="ja-JP" altLang="en-US" sz="2800" dirty="0"/>
          </a:p>
        </p:txBody>
      </p:sp>
      <p:sp>
        <p:nvSpPr>
          <p:cNvPr id="3" name="コンテンツ プレースホルダー 2"/>
          <p:cNvSpPr>
            <a:spLocks noGrp="1"/>
          </p:cNvSpPr>
          <p:nvPr>
            <p:ph idx="1"/>
          </p:nvPr>
        </p:nvSpPr>
        <p:spPr>
          <a:xfrm>
            <a:off x="7017281" y="1484785"/>
            <a:ext cx="1947207" cy="1723270"/>
          </a:xfrm>
          <a:ln>
            <a:solidFill>
              <a:schemeClr val="tx1"/>
            </a:solidFill>
          </a:ln>
        </p:spPr>
        <p:txBody>
          <a:bodyPr>
            <a:normAutofit lnSpcReduction="10000"/>
          </a:bodyPr>
          <a:lstStyle/>
          <a:p>
            <a:r>
              <a:rPr lang="en-US" altLang="ja-JP" sz="1200" dirty="0" smtClean="0"/>
              <a:t>All units have a capability of 2.3ms pulse width, 10Hz.</a:t>
            </a:r>
          </a:p>
          <a:p>
            <a:r>
              <a:rPr lang="en-US" altLang="ja-JP" sz="1200" dirty="0" smtClean="0"/>
              <a:t>Facility requires 144% power capability. </a:t>
            </a:r>
          </a:p>
          <a:p>
            <a:r>
              <a:rPr lang="en-US" altLang="ja-JP" sz="1200" dirty="0" smtClean="0"/>
              <a:t>Numbers of active klystrons are 50% to 70% depending on the sorted </a:t>
            </a:r>
            <a:r>
              <a:rPr lang="en-US" altLang="ja-JP" sz="1200" dirty="0" err="1" smtClean="0"/>
              <a:t>kly</a:t>
            </a:r>
            <a:r>
              <a:rPr lang="en-US" altLang="ja-JP" sz="1200" dirty="0" smtClean="0"/>
              <a:t>. group.</a:t>
            </a:r>
            <a:endParaRPr lang="en-US" altLang="ja-JP" sz="1400" dirty="0" smtClean="0"/>
          </a:p>
          <a:p>
            <a:endParaRPr kumimoji="1" lang="ja-JP" altLang="en-US" sz="14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00594"/>
            <a:ext cx="621665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323528" y="1431262"/>
            <a:ext cx="5209375" cy="369332"/>
          </a:xfrm>
          <a:prstGeom prst="rect">
            <a:avLst/>
          </a:prstGeom>
          <a:noFill/>
        </p:spPr>
        <p:txBody>
          <a:bodyPr wrap="none" rtlCol="0">
            <a:spAutoFit/>
          </a:bodyPr>
          <a:lstStyle/>
          <a:p>
            <a:r>
              <a:rPr kumimoji="1" lang="en-US" altLang="ja-JP" dirty="0" smtClean="0"/>
              <a:t>(1) </a:t>
            </a:r>
            <a:r>
              <a:rPr kumimoji="1" lang="en-US" altLang="ja-JP" dirty="0" smtClean="0">
                <a:solidFill>
                  <a:srgbClr val="C00000"/>
                </a:solidFill>
              </a:rPr>
              <a:t>Low energy 10Hz operation: 250GeV, 4.5mA, 10Hz</a:t>
            </a:r>
            <a:endParaRPr kumimoji="1" lang="ja-JP" altLang="en-US" dirty="0">
              <a:solidFill>
                <a:srgbClr val="C00000"/>
              </a:solidFill>
            </a:endParaRPr>
          </a:p>
        </p:txBody>
      </p:sp>
      <p:sp>
        <p:nvSpPr>
          <p:cNvPr id="5" name="正方形/長方形 4"/>
          <p:cNvSpPr/>
          <p:nvPr/>
        </p:nvSpPr>
        <p:spPr>
          <a:xfrm>
            <a:off x="351725" y="3289501"/>
            <a:ext cx="5904656" cy="369332"/>
          </a:xfrm>
          <a:prstGeom prst="rect">
            <a:avLst/>
          </a:prstGeom>
        </p:spPr>
        <p:txBody>
          <a:bodyPr wrap="square">
            <a:spAutoFit/>
          </a:bodyPr>
          <a:lstStyle/>
          <a:p>
            <a:r>
              <a:rPr lang="en-US" altLang="ja-JP" dirty="0" smtClean="0"/>
              <a:t>(2) </a:t>
            </a:r>
            <a:r>
              <a:rPr lang="en-US" altLang="ja-JP" dirty="0" smtClean="0">
                <a:solidFill>
                  <a:srgbClr val="C00000"/>
                </a:solidFill>
              </a:rPr>
              <a:t>Reduced bunch </a:t>
            </a:r>
            <a:r>
              <a:rPr lang="en-US" altLang="ja-JP" dirty="0">
                <a:solidFill>
                  <a:srgbClr val="C00000"/>
                </a:solidFill>
              </a:rPr>
              <a:t>operation: </a:t>
            </a:r>
            <a:r>
              <a:rPr lang="en-US" altLang="ja-JP" dirty="0" smtClean="0">
                <a:solidFill>
                  <a:srgbClr val="C00000"/>
                </a:solidFill>
              </a:rPr>
              <a:t>500GeV</a:t>
            </a:r>
            <a:r>
              <a:rPr lang="en-US" altLang="ja-JP" dirty="0">
                <a:solidFill>
                  <a:srgbClr val="C00000"/>
                </a:solidFill>
              </a:rPr>
              <a:t>, 4.5mA, </a:t>
            </a:r>
            <a:r>
              <a:rPr lang="en-US" altLang="ja-JP" dirty="0" smtClean="0">
                <a:solidFill>
                  <a:srgbClr val="C00000"/>
                </a:solidFill>
              </a:rPr>
              <a:t>5Hz</a:t>
            </a:r>
            <a:endParaRPr lang="ja-JP" altLang="en-US" dirty="0">
              <a:solidFill>
                <a:srgbClr val="C00000"/>
              </a:solidFill>
            </a:endParaRPr>
          </a:p>
        </p:txBody>
      </p:sp>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2495" b="692"/>
          <a:stretch/>
        </p:blipFill>
        <p:spPr bwMode="auto">
          <a:xfrm>
            <a:off x="726374" y="3651794"/>
            <a:ext cx="5530007"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正方形/長方形 5"/>
          <p:cNvSpPr/>
          <p:nvPr/>
        </p:nvSpPr>
        <p:spPr>
          <a:xfrm>
            <a:off x="395536" y="4859868"/>
            <a:ext cx="6048672" cy="369332"/>
          </a:xfrm>
          <a:prstGeom prst="rect">
            <a:avLst/>
          </a:prstGeom>
        </p:spPr>
        <p:txBody>
          <a:bodyPr wrap="square">
            <a:spAutoFit/>
          </a:bodyPr>
          <a:lstStyle/>
          <a:p>
            <a:r>
              <a:rPr lang="en-US" altLang="ja-JP" dirty="0" smtClean="0"/>
              <a:t>(3) </a:t>
            </a:r>
            <a:r>
              <a:rPr lang="en-US" altLang="ja-JP" dirty="0" smtClean="0">
                <a:solidFill>
                  <a:srgbClr val="C00000"/>
                </a:solidFill>
              </a:rPr>
              <a:t>Full energy operation: 500GeV, 9mA, 5Hz</a:t>
            </a:r>
            <a:endParaRPr lang="ja-JP" altLang="en-US" dirty="0">
              <a:solidFill>
                <a:srgbClr val="C00000"/>
              </a:solidFill>
            </a:endParaRPr>
          </a:p>
        </p:txBody>
      </p:sp>
      <p:pic>
        <p:nvPicPr>
          <p:cNvPr id="614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t="7985" b="-119"/>
          <a:stretch/>
        </p:blipFill>
        <p:spPr bwMode="auto">
          <a:xfrm>
            <a:off x="832721" y="5191324"/>
            <a:ext cx="5174302" cy="1269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左カーブ矢印 6"/>
          <p:cNvSpPr/>
          <p:nvPr/>
        </p:nvSpPr>
        <p:spPr>
          <a:xfrm>
            <a:off x="6077366" y="2888776"/>
            <a:ext cx="348066" cy="121615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ボックス 7"/>
          <p:cNvSpPr txBox="1"/>
          <p:nvPr/>
        </p:nvSpPr>
        <p:spPr>
          <a:xfrm>
            <a:off x="5486461" y="4993991"/>
            <a:ext cx="1486497" cy="369332"/>
          </a:xfrm>
          <a:prstGeom prst="rect">
            <a:avLst/>
          </a:prstGeom>
          <a:noFill/>
        </p:spPr>
        <p:txBody>
          <a:bodyPr wrap="none" rtlCol="0">
            <a:spAutoFit/>
          </a:bodyPr>
          <a:lstStyle/>
          <a:p>
            <a:r>
              <a:rPr kumimoji="1" lang="en-US" altLang="ja-JP" dirty="0" smtClean="0"/>
              <a:t>Increase units</a:t>
            </a:r>
            <a:endParaRPr kumimoji="1" lang="ja-JP" altLang="en-US" dirty="0"/>
          </a:p>
        </p:txBody>
      </p:sp>
      <p:sp>
        <p:nvSpPr>
          <p:cNvPr id="12" name="左カーブ矢印 11"/>
          <p:cNvSpPr/>
          <p:nvPr/>
        </p:nvSpPr>
        <p:spPr>
          <a:xfrm>
            <a:off x="6060715" y="4385915"/>
            <a:ext cx="348066" cy="121615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正方形/長方形 8"/>
          <p:cNvSpPr/>
          <p:nvPr/>
        </p:nvSpPr>
        <p:spPr>
          <a:xfrm>
            <a:off x="5760996" y="3496852"/>
            <a:ext cx="1217000" cy="369332"/>
          </a:xfrm>
          <a:prstGeom prst="rect">
            <a:avLst/>
          </a:prstGeom>
        </p:spPr>
        <p:txBody>
          <a:bodyPr wrap="none">
            <a:spAutoFit/>
          </a:bodyPr>
          <a:lstStyle/>
          <a:p>
            <a:r>
              <a:rPr lang="en-US" altLang="ja-JP" dirty="0" smtClean="0"/>
              <a:t>Same </a:t>
            </a:r>
            <a:r>
              <a:rPr lang="en-US" altLang="ja-JP" dirty="0"/>
              <a:t>units</a:t>
            </a:r>
            <a:endParaRPr lang="ja-JP" altLang="en-US" dirty="0"/>
          </a:p>
        </p:txBody>
      </p:sp>
      <p:sp>
        <p:nvSpPr>
          <p:cNvPr id="10" name="正方形/長方形 9"/>
          <p:cNvSpPr/>
          <p:nvPr/>
        </p:nvSpPr>
        <p:spPr>
          <a:xfrm>
            <a:off x="7017280" y="3260339"/>
            <a:ext cx="1947208" cy="1569660"/>
          </a:xfrm>
          <a:prstGeom prst="rect">
            <a:avLst/>
          </a:prstGeom>
          <a:noFill/>
          <a:ln>
            <a:solidFill>
              <a:schemeClr val="tx1"/>
            </a:solidFill>
          </a:ln>
        </p:spPr>
        <p:txBody>
          <a:bodyPr wrap="square">
            <a:spAutoFit/>
          </a:bodyPr>
          <a:lstStyle/>
          <a:p>
            <a:pPr marL="171450" indent="-171450">
              <a:buFont typeface="Arial" pitchFamily="34" charset="0"/>
              <a:buChar char="•"/>
            </a:pPr>
            <a:r>
              <a:rPr lang="en-US" altLang="ja-JP" sz="1200" dirty="0" smtClean="0"/>
              <a:t>     All units have a  </a:t>
            </a:r>
          </a:p>
          <a:p>
            <a:r>
              <a:rPr lang="en-US" altLang="ja-JP" sz="1200" dirty="0"/>
              <a:t> </a:t>
            </a:r>
            <a:r>
              <a:rPr lang="en-US" altLang="ja-JP" sz="1200" dirty="0" smtClean="0"/>
              <a:t>         capability of 2.3ms </a:t>
            </a:r>
          </a:p>
          <a:p>
            <a:r>
              <a:rPr lang="en-US" altLang="ja-JP" sz="1200" dirty="0"/>
              <a:t> </a:t>
            </a:r>
            <a:r>
              <a:rPr lang="en-US" altLang="ja-JP" sz="1200" dirty="0" smtClean="0"/>
              <a:t>         pulse width, 5Hz.</a:t>
            </a:r>
          </a:p>
          <a:p>
            <a:pPr marL="171450" indent="-171450">
              <a:buFont typeface="Arial" pitchFamily="34" charset="0"/>
              <a:buChar char="•"/>
            </a:pPr>
            <a:r>
              <a:rPr lang="en-US" altLang="ja-JP" sz="1200" dirty="0" smtClean="0"/>
              <a:t>     Facility requires 144%</a:t>
            </a:r>
          </a:p>
          <a:p>
            <a:r>
              <a:rPr lang="en-US" altLang="ja-JP" sz="1200" dirty="0"/>
              <a:t> </a:t>
            </a:r>
            <a:r>
              <a:rPr lang="en-US" altLang="ja-JP" sz="1200" dirty="0" smtClean="0"/>
              <a:t>         power capability. </a:t>
            </a:r>
          </a:p>
          <a:p>
            <a:pPr marL="171450" indent="-171450">
              <a:buFont typeface="Arial" pitchFamily="34" charset="0"/>
              <a:buChar char="•"/>
            </a:pPr>
            <a:r>
              <a:rPr lang="en-US" altLang="ja-JP" sz="1200" dirty="0" smtClean="0"/>
              <a:t>     Numbers of active </a:t>
            </a:r>
          </a:p>
          <a:p>
            <a:r>
              <a:rPr lang="en-US" altLang="ja-JP" sz="1200" dirty="0"/>
              <a:t> </a:t>
            </a:r>
            <a:r>
              <a:rPr lang="en-US" altLang="ja-JP" sz="1200" dirty="0" smtClean="0"/>
              <a:t>         klystrons are same in </a:t>
            </a:r>
          </a:p>
          <a:p>
            <a:r>
              <a:rPr lang="en-US" altLang="ja-JP" sz="1200" dirty="0" smtClean="0"/>
              <a:t>          sorted </a:t>
            </a:r>
            <a:r>
              <a:rPr lang="en-US" altLang="ja-JP" sz="1200" dirty="0" err="1" smtClean="0"/>
              <a:t>kly</a:t>
            </a:r>
            <a:r>
              <a:rPr lang="en-US" altLang="ja-JP" sz="1200" dirty="0" smtClean="0"/>
              <a:t>. group.</a:t>
            </a:r>
            <a:endParaRPr lang="ja-JP" altLang="en-US" sz="2000" dirty="0"/>
          </a:p>
        </p:txBody>
      </p:sp>
      <p:sp>
        <p:nvSpPr>
          <p:cNvPr id="11" name="正方形/長方形 10"/>
          <p:cNvSpPr/>
          <p:nvPr/>
        </p:nvSpPr>
        <p:spPr>
          <a:xfrm>
            <a:off x="7017280" y="5044534"/>
            <a:ext cx="1947208" cy="1384995"/>
          </a:xfrm>
          <a:prstGeom prst="rect">
            <a:avLst/>
          </a:prstGeom>
          <a:ln>
            <a:solidFill>
              <a:schemeClr val="tx1"/>
            </a:solidFill>
          </a:ln>
        </p:spPr>
        <p:txBody>
          <a:bodyPr wrap="square">
            <a:spAutoFit/>
          </a:bodyPr>
          <a:lstStyle/>
          <a:p>
            <a:pPr marL="171450" indent="-171450">
              <a:buFont typeface="Arial" pitchFamily="34" charset="0"/>
              <a:buChar char="•"/>
            </a:pPr>
            <a:r>
              <a:rPr lang="en-US" altLang="ja-JP" sz="1200" dirty="0" smtClean="0"/>
              <a:t>     Old units have same </a:t>
            </a:r>
          </a:p>
          <a:p>
            <a:r>
              <a:rPr lang="en-US" altLang="ja-JP" sz="1200" dirty="0"/>
              <a:t> </a:t>
            </a:r>
            <a:r>
              <a:rPr lang="en-US" altLang="ja-JP" sz="1200" dirty="0" smtClean="0"/>
              <a:t>         capability, and new  </a:t>
            </a:r>
          </a:p>
          <a:p>
            <a:r>
              <a:rPr lang="en-US" altLang="ja-JP" sz="1200" dirty="0"/>
              <a:t> </a:t>
            </a:r>
            <a:r>
              <a:rPr lang="en-US" altLang="ja-JP" sz="1200" dirty="0" smtClean="0"/>
              <a:t>         units with 1.8ms pulse </a:t>
            </a:r>
          </a:p>
          <a:p>
            <a:r>
              <a:rPr lang="en-US" altLang="ja-JP" sz="1200" dirty="0"/>
              <a:t> </a:t>
            </a:r>
            <a:r>
              <a:rPr lang="en-US" altLang="ja-JP" sz="1200" dirty="0" smtClean="0"/>
              <a:t>         width.</a:t>
            </a:r>
          </a:p>
          <a:p>
            <a:pPr marL="171450" indent="-171450">
              <a:buFont typeface="Arial" pitchFamily="34" charset="0"/>
              <a:buChar char="•"/>
            </a:pPr>
            <a:r>
              <a:rPr lang="en-US" altLang="ja-JP" sz="1200" dirty="0" smtClean="0"/>
              <a:t>     Facility for new units </a:t>
            </a:r>
          </a:p>
          <a:p>
            <a:r>
              <a:rPr lang="en-US" altLang="ja-JP" sz="1200" dirty="0"/>
              <a:t> </a:t>
            </a:r>
            <a:r>
              <a:rPr lang="en-US" altLang="ja-JP" sz="1200" dirty="0" smtClean="0"/>
              <a:t>         requires 113%</a:t>
            </a:r>
          </a:p>
          <a:p>
            <a:r>
              <a:rPr lang="en-US" altLang="ja-JP" sz="1200" dirty="0" smtClean="0"/>
              <a:t>          power capability. </a:t>
            </a:r>
          </a:p>
        </p:txBody>
      </p:sp>
      <p:cxnSp>
        <p:nvCxnSpPr>
          <p:cNvPr id="16" name="直線矢印コネクタ 15"/>
          <p:cNvCxnSpPr>
            <a:stCxn id="4" idx="3"/>
          </p:cNvCxnSpPr>
          <p:nvPr/>
        </p:nvCxnSpPr>
        <p:spPr>
          <a:xfrm>
            <a:off x="5532903" y="1615928"/>
            <a:ext cx="1440055" cy="0"/>
          </a:xfrm>
          <a:prstGeom prst="straightConnector1">
            <a:avLst/>
          </a:prstGeom>
          <a:ln w="15875">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5509681" y="3474167"/>
            <a:ext cx="1440055" cy="0"/>
          </a:xfrm>
          <a:prstGeom prst="straightConnector1">
            <a:avLst/>
          </a:prstGeom>
          <a:ln w="15875">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4788024" y="5034441"/>
            <a:ext cx="2138492" cy="0"/>
          </a:xfrm>
          <a:prstGeom prst="straightConnector1">
            <a:avLst/>
          </a:prstGeom>
          <a:ln w="15875">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53667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rmAutofit fontScale="90000"/>
          </a:bodyPr>
          <a:lstStyle/>
          <a:p>
            <a:r>
              <a:rPr kumimoji="1" lang="en-US" altLang="ja-JP" dirty="0" smtClean="0"/>
              <a:t>Power Increase Requirement(2)</a:t>
            </a:r>
            <a:endParaRPr kumimoji="1" lang="ja-JP" altLang="en-US" dirty="0"/>
          </a:p>
        </p:txBody>
      </p:sp>
      <p:sp>
        <p:nvSpPr>
          <p:cNvPr id="3" name="コンテンツ プレースホルダー 2"/>
          <p:cNvSpPr>
            <a:spLocks noGrp="1"/>
          </p:cNvSpPr>
          <p:nvPr>
            <p:ph idx="1"/>
          </p:nvPr>
        </p:nvSpPr>
        <p:spPr>
          <a:xfrm>
            <a:off x="457200" y="1052737"/>
            <a:ext cx="8229600" cy="1856604"/>
          </a:xfrm>
        </p:spPr>
        <p:txBody>
          <a:bodyPr>
            <a:normAutofit fontScale="85000" lnSpcReduction="10000"/>
          </a:bodyPr>
          <a:lstStyle/>
          <a:p>
            <a:r>
              <a:rPr kumimoji="1" lang="en-US" altLang="ja-JP" sz="1600" dirty="0" smtClean="0"/>
              <a:t>Low power operation: Reduced power operation</a:t>
            </a:r>
          </a:p>
          <a:p>
            <a:pPr lvl="1"/>
            <a:r>
              <a:rPr kumimoji="1" lang="en-US" altLang="ja-JP" sz="1600" dirty="0" smtClean="0"/>
              <a:t>HLRF manufactures maximum rating DC P/S, MA modulator and DRFS klystrons, which are available to peak power of 850kW and pulse width of 2.3ms for the low power reduced bunch operation and low energy 10 Hz operation. </a:t>
            </a:r>
            <a:r>
              <a:rPr lang="en-US" altLang="ja-JP" sz="1600" dirty="0" smtClean="0"/>
              <a:t> </a:t>
            </a:r>
            <a:r>
              <a:rPr lang="en-US" altLang="ja-JP" sz="1600" dirty="0">
                <a:solidFill>
                  <a:srgbClr val="C00000"/>
                </a:solidFill>
              </a:rPr>
              <a:t>CFS Facility introduces the facility with maximum rating </a:t>
            </a:r>
            <a:r>
              <a:rPr lang="en-US" altLang="ja-JP" sz="1600" dirty="0" smtClean="0">
                <a:solidFill>
                  <a:srgbClr val="C00000"/>
                </a:solidFill>
              </a:rPr>
              <a:t>power, both for electricity and cooling </a:t>
            </a:r>
            <a:r>
              <a:rPr lang="en-US" altLang="ja-JP" sz="1200" dirty="0" smtClean="0">
                <a:solidFill>
                  <a:srgbClr val="C00000"/>
                </a:solidFill>
              </a:rPr>
              <a:t>. </a:t>
            </a:r>
          </a:p>
          <a:p>
            <a:pPr lvl="1"/>
            <a:r>
              <a:rPr kumimoji="1" lang="en-US" altLang="ja-JP" sz="1600" dirty="0" smtClean="0"/>
              <a:t>Heat loss in the HLRF unit are different depending on the cavity gradient sorting group and shown in later.</a:t>
            </a:r>
          </a:p>
          <a:p>
            <a:pPr lvl="1"/>
            <a:r>
              <a:rPr lang="en-US" altLang="ja-JP" sz="1600" dirty="0" smtClean="0"/>
              <a:t>Average power of total system is same as power of median sorted group in reduced bunch operation.</a:t>
            </a:r>
            <a:endParaRPr kumimoji="1" lang="en-US" altLang="ja-JP" sz="1600" dirty="0" smtClean="0"/>
          </a:p>
          <a:p>
            <a:pPr lvl="1"/>
            <a:endParaRPr kumimoji="1" lang="en-US" altLang="ja-JP" sz="1600" dirty="0" smtClean="0"/>
          </a:p>
          <a:p>
            <a:pPr marL="0" indent="0">
              <a:buNone/>
            </a:pPr>
            <a:endParaRPr lang="en-US" altLang="ja-JP" sz="1600" dirty="0" smtClean="0">
              <a:solidFill>
                <a:schemeClr val="accent5">
                  <a:lumMod val="75000"/>
                </a:schemeClr>
              </a:solidFill>
              <a:sym typeface="Wingdings" pitchFamily="2" charset="2"/>
            </a:endParaRPr>
          </a:p>
        </p:txBody>
      </p:sp>
      <p:grpSp>
        <p:nvGrpSpPr>
          <p:cNvPr id="6" name="グループ化 5"/>
          <p:cNvGrpSpPr/>
          <p:nvPr/>
        </p:nvGrpSpPr>
        <p:grpSpPr>
          <a:xfrm>
            <a:off x="1547664" y="2898250"/>
            <a:ext cx="6192687" cy="1777876"/>
            <a:chOff x="1619672" y="2708920"/>
            <a:chExt cx="6192687" cy="199390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708920"/>
              <a:ext cx="6192687" cy="199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正方形/長方形 4"/>
            <p:cNvSpPr/>
            <p:nvPr/>
          </p:nvSpPr>
          <p:spPr>
            <a:xfrm>
              <a:off x="1763688" y="2708920"/>
              <a:ext cx="792088"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7" name="正方形/長方形 6"/>
          <p:cNvSpPr/>
          <p:nvPr/>
        </p:nvSpPr>
        <p:spPr>
          <a:xfrm>
            <a:off x="467544" y="4702820"/>
            <a:ext cx="7848872" cy="1415772"/>
          </a:xfrm>
          <a:prstGeom prst="rect">
            <a:avLst/>
          </a:prstGeom>
        </p:spPr>
        <p:txBody>
          <a:bodyPr wrap="square">
            <a:spAutoFit/>
          </a:bodyPr>
          <a:lstStyle/>
          <a:p>
            <a:pPr marL="285750" indent="-285750">
              <a:buFont typeface="Arial" pitchFamily="34" charset="0"/>
              <a:buChar char="•"/>
            </a:pPr>
            <a:r>
              <a:rPr lang="en-US" altLang="ja-JP" sz="1400" dirty="0" smtClean="0"/>
              <a:t>In Full Energy operation:</a:t>
            </a:r>
            <a:endParaRPr lang="en-US" altLang="ja-JP" sz="1400" dirty="0"/>
          </a:p>
          <a:p>
            <a:pPr lvl="1"/>
            <a:r>
              <a:rPr lang="en-US" altLang="ja-JP" sz="1400" dirty="0" smtClean="0"/>
              <a:t>Units which were used in low energy 10Hz operation and reduced bunch operation are kept using in full energy operation.</a:t>
            </a:r>
            <a:r>
              <a:rPr lang="ja-JP" altLang="en-US" sz="1400" dirty="0" smtClean="0"/>
              <a:t>　</a:t>
            </a:r>
            <a:r>
              <a:rPr lang="en-US" altLang="ja-JP" sz="1400" dirty="0" smtClean="0"/>
              <a:t>Though their capabilities are large, they are used in shorter pulse width of 1.8ms. Newly installed HLRF components are manufactured to operate with 1.8ms pulse width for the cost consideration.</a:t>
            </a:r>
            <a:endParaRPr lang="en-US" altLang="ja-JP" sz="1400" dirty="0"/>
          </a:p>
          <a:p>
            <a:pPr lvl="1"/>
            <a:endParaRPr lang="en-US" altLang="ja-JP" sz="1600" dirty="0"/>
          </a:p>
        </p:txBody>
      </p:sp>
    </p:spTree>
    <p:extLst>
      <p:ext uri="{BB962C8B-B14F-4D97-AF65-F5344CB8AC3E}">
        <p14:creationId xmlns:p14="http://schemas.microsoft.com/office/powerpoint/2010/main" val="30180102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90066"/>
          </a:xfrm>
        </p:spPr>
        <p:txBody>
          <a:bodyPr>
            <a:normAutofit fontScale="90000"/>
          </a:bodyPr>
          <a:lstStyle/>
          <a:p>
            <a:r>
              <a:rPr kumimoji="1" lang="en-US" altLang="ja-JP" dirty="0" smtClean="0"/>
              <a:t>Reinforcement of HLRF Unit</a:t>
            </a:r>
            <a:endParaRPr kumimoji="1" lang="ja-JP" altLang="en-US"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268760"/>
            <a:ext cx="7780412" cy="532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コンテンツ プレースホルダー 3"/>
          <p:cNvSpPr>
            <a:spLocks noGrp="1"/>
          </p:cNvSpPr>
          <p:nvPr>
            <p:ph idx="1"/>
          </p:nvPr>
        </p:nvSpPr>
        <p:spPr>
          <a:xfrm>
            <a:off x="467544" y="908721"/>
            <a:ext cx="8229600" cy="576064"/>
          </a:xfrm>
        </p:spPr>
        <p:txBody>
          <a:bodyPr>
            <a:normAutofit lnSpcReduction="10000"/>
          </a:bodyPr>
          <a:lstStyle/>
          <a:p>
            <a:r>
              <a:rPr kumimoji="1" lang="en-US" altLang="ja-JP" dirty="0" smtClean="0"/>
              <a:t>Specification of maximum rating unit</a:t>
            </a:r>
            <a:endParaRPr kumimoji="1" lang="ja-JP" altLang="en-US" dirty="0"/>
          </a:p>
        </p:txBody>
      </p:sp>
    </p:spTree>
    <p:extLst>
      <p:ext uri="{BB962C8B-B14F-4D97-AF65-F5344CB8AC3E}">
        <p14:creationId xmlns:p14="http://schemas.microsoft.com/office/powerpoint/2010/main" val="25652109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18058"/>
          </a:xfrm>
        </p:spPr>
        <p:txBody>
          <a:bodyPr>
            <a:normAutofit fontScale="90000"/>
          </a:bodyPr>
          <a:lstStyle/>
          <a:p>
            <a:r>
              <a:rPr kumimoji="1" lang="en-US" altLang="ja-JP" dirty="0" smtClean="0"/>
              <a:t>Power table for full energy scheme</a:t>
            </a:r>
            <a:endParaRPr kumimoji="1" lang="ja-JP" altLang="en-US" dirty="0"/>
          </a:p>
        </p:txBody>
      </p:sp>
      <p:pic>
        <p:nvPicPr>
          <p:cNvPr id="921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764704"/>
            <a:ext cx="7272808" cy="9942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71672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55576" y="-3411760"/>
            <a:ext cx="7416824" cy="10139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54856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fontScale="90000"/>
          </a:bodyPr>
          <a:lstStyle/>
          <a:p>
            <a:r>
              <a:rPr kumimoji="1" lang="en-US" altLang="ja-JP" dirty="0" smtClean="0"/>
              <a:t>Power Table of Full Energy Case</a:t>
            </a:r>
            <a:endParaRPr kumimoji="1" lang="ja-JP" altLang="en-US" dirty="0"/>
          </a:p>
        </p:txBody>
      </p:sp>
      <p:sp>
        <p:nvSpPr>
          <p:cNvPr id="3" name="コンテンツ プレースホルダー 2"/>
          <p:cNvSpPr>
            <a:spLocks noGrp="1"/>
          </p:cNvSpPr>
          <p:nvPr>
            <p:ph idx="1"/>
          </p:nvPr>
        </p:nvSpPr>
        <p:spPr>
          <a:xfrm>
            <a:off x="457200" y="1196752"/>
            <a:ext cx="8229600" cy="4929411"/>
          </a:xfrm>
        </p:spPr>
        <p:txBody>
          <a:bodyPr>
            <a:normAutofit/>
          </a:bodyPr>
          <a:lstStyle/>
          <a:p>
            <a:r>
              <a:rPr kumimoji="1" lang="en-US" altLang="ja-JP" sz="1800" dirty="0" smtClean="0"/>
              <a:t>Data of Power table about DRFS is revised. New table includes the effect of cavity gradient variation. For each group of sorting, power data is different, but averaging all group is same as median group. Pulse width is increased to 1.8ms and output power from klystron is increased to 850kW.</a:t>
            </a:r>
          </a:p>
          <a:p>
            <a:r>
              <a:rPr lang="en-US" altLang="ja-JP" sz="1800" dirty="0" smtClean="0"/>
              <a:t>RF </a:t>
            </a:r>
            <a:r>
              <a:rPr kumimoji="1" lang="en-US" altLang="ja-JP" sz="1800" dirty="0" smtClean="0"/>
              <a:t>Load heat table increases considering imperfect mismatching of cavity.</a:t>
            </a:r>
          </a:p>
          <a:p>
            <a:r>
              <a:rPr lang="en-US" altLang="ja-JP" sz="1800" dirty="0" smtClean="0"/>
              <a:t>Collector loss power is calculated in the case of efficiency of 5% lower and then it increases.</a:t>
            </a:r>
            <a:r>
              <a:rPr kumimoji="1" lang="en-US" altLang="ja-JP" sz="1800" dirty="0" smtClean="0"/>
              <a:t> </a:t>
            </a:r>
          </a:p>
          <a:p>
            <a:r>
              <a:rPr kumimoji="1" lang="en-US" altLang="ja-JP" dirty="0" smtClean="0"/>
              <a:t>Interpretation using average</a:t>
            </a:r>
          </a:p>
          <a:p>
            <a:pPr lvl="1"/>
            <a:r>
              <a:rPr lang="en-US" altLang="ja-JP" sz="1600" i="1" dirty="0" smtClean="0"/>
              <a:t>Total Heat Load = 194.3 KW per RF</a:t>
            </a:r>
            <a:endParaRPr lang="ja-JP" altLang="ja-JP" sz="1600" dirty="0" smtClean="0"/>
          </a:p>
          <a:p>
            <a:pPr lvl="1"/>
            <a:r>
              <a:rPr lang="en-US" altLang="ja-JP" sz="1600" i="1" dirty="0" smtClean="0"/>
              <a:t>Heat from Racks =11.65/RF</a:t>
            </a:r>
            <a:endParaRPr lang="ja-JP" altLang="ja-JP" sz="1600" dirty="0" smtClean="0"/>
          </a:p>
          <a:p>
            <a:pPr lvl="1"/>
            <a:r>
              <a:rPr lang="en-US" altLang="ja-JP" sz="1600" i="1" dirty="0" smtClean="0"/>
              <a:t>Beam Power = 37 .12KW / RF</a:t>
            </a:r>
            <a:endParaRPr lang="ja-JP" altLang="ja-JP" sz="1600" dirty="0" smtClean="0"/>
          </a:p>
          <a:p>
            <a:pPr lvl="1"/>
            <a:r>
              <a:rPr lang="en-US" altLang="ja-JP" sz="1600" i="1" dirty="0" smtClean="0"/>
              <a:t>Total RF Power per RF (excluding Racks)~ 219.78 KW No of RF =560 (RDR) + 24 (RTML gave to ML during SB2009) = 584 So Total Plug Power = 219.78 x 584 = 128.3 MW</a:t>
            </a:r>
            <a:endParaRPr lang="ja-JP" altLang="ja-JP" sz="1600" dirty="0" smtClean="0"/>
          </a:p>
          <a:p>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6194686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fontScale="90000"/>
          </a:bodyPr>
          <a:lstStyle/>
          <a:p>
            <a:r>
              <a:rPr kumimoji="1" lang="en-US" altLang="ja-JP" dirty="0" smtClean="0"/>
              <a:t>Power Table of Full Energy Case</a:t>
            </a:r>
            <a:endParaRPr kumimoji="1" lang="ja-JP" altLang="en-US" dirty="0"/>
          </a:p>
        </p:txBody>
      </p:sp>
      <p:sp>
        <p:nvSpPr>
          <p:cNvPr id="3" name="コンテンツ プレースホルダー 2"/>
          <p:cNvSpPr>
            <a:spLocks noGrp="1"/>
          </p:cNvSpPr>
          <p:nvPr>
            <p:ph idx="1"/>
          </p:nvPr>
        </p:nvSpPr>
        <p:spPr>
          <a:xfrm>
            <a:off x="457200" y="1196752"/>
            <a:ext cx="8229600" cy="4929411"/>
          </a:xfrm>
        </p:spPr>
        <p:txBody>
          <a:bodyPr>
            <a:normAutofit/>
          </a:bodyPr>
          <a:lstStyle/>
          <a:p>
            <a:r>
              <a:rPr kumimoji="1" lang="en-US" altLang="ja-JP" sz="1800" dirty="0" smtClean="0"/>
              <a:t>Data of Power table about DRFS is revised. New table includes the effect of cavity gradient variation. For each group of sorting, power data is different, but averaging all group is same as median group. Pulse width is increased to 1.8ms and output power from klystron is increased to 850kW.</a:t>
            </a:r>
          </a:p>
          <a:p>
            <a:r>
              <a:rPr lang="en-US" altLang="ja-JP" sz="1800" dirty="0" smtClean="0"/>
              <a:t>RF </a:t>
            </a:r>
            <a:r>
              <a:rPr kumimoji="1" lang="en-US" altLang="ja-JP" sz="1800" dirty="0" smtClean="0"/>
              <a:t>Load heat table increases considering imperfect mismatching of cavity.</a:t>
            </a:r>
          </a:p>
          <a:p>
            <a:r>
              <a:rPr lang="en-US" altLang="ja-JP" sz="1800" dirty="0" smtClean="0"/>
              <a:t>Collector loss power is calculated in the case of efficiency of 5% lower and then it increases.</a:t>
            </a:r>
            <a:r>
              <a:rPr kumimoji="1" lang="en-US" altLang="ja-JP" sz="1800" dirty="0" smtClean="0"/>
              <a:t> </a:t>
            </a:r>
          </a:p>
          <a:p>
            <a:r>
              <a:rPr kumimoji="1" lang="en-US" altLang="ja-JP" dirty="0" smtClean="0"/>
              <a:t>Interpretation using average</a:t>
            </a:r>
          </a:p>
          <a:p>
            <a:pPr lvl="1"/>
            <a:r>
              <a:rPr lang="en-US" altLang="ja-JP" sz="1600" i="1" dirty="0" smtClean="0"/>
              <a:t>Total Heat Load = 194.3 KW per RF</a:t>
            </a:r>
            <a:endParaRPr lang="ja-JP" altLang="ja-JP" sz="1600" dirty="0" smtClean="0"/>
          </a:p>
          <a:p>
            <a:pPr lvl="1"/>
            <a:r>
              <a:rPr lang="en-US" altLang="ja-JP" sz="1600" i="1" dirty="0" smtClean="0"/>
              <a:t>Heat from Racks =11.65/RF</a:t>
            </a:r>
            <a:endParaRPr lang="ja-JP" altLang="ja-JP" sz="1600" dirty="0" smtClean="0"/>
          </a:p>
          <a:p>
            <a:pPr lvl="1"/>
            <a:r>
              <a:rPr lang="en-US" altLang="ja-JP" sz="1600" i="1" dirty="0" smtClean="0"/>
              <a:t>Beam Power = 37 .12KW / RF</a:t>
            </a:r>
            <a:endParaRPr lang="ja-JP" altLang="ja-JP" sz="1600" dirty="0" smtClean="0"/>
          </a:p>
          <a:p>
            <a:pPr lvl="1"/>
            <a:r>
              <a:rPr lang="en-US" altLang="ja-JP" sz="1600" i="1" dirty="0" smtClean="0"/>
              <a:t>Total RF Power per RF (excluding Racks)~ 219.78 KW No of RF =560 (RDR) + 24 (RTML gave to ML during SB2009) = 584 So Total Plug Power = 219.78 x 584 = 128.3 MW</a:t>
            </a:r>
            <a:endParaRPr lang="ja-JP" altLang="ja-JP" sz="1600" dirty="0" smtClean="0"/>
          </a:p>
          <a:p>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6807502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18058"/>
          </a:xfrm>
        </p:spPr>
        <p:txBody>
          <a:bodyPr>
            <a:normAutofit fontScale="90000"/>
          </a:bodyPr>
          <a:lstStyle/>
          <a:p>
            <a:r>
              <a:rPr kumimoji="1" lang="en-US" altLang="ja-JP" sz="3200" dirty="0" smtClean="0"/>
              <a:t>Power table for reduced bunch operation</a:t>
            </a:r>
            <a:endParaRPr kumimoji="1" lang="ja-JP" altLang="en-US" sz="32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124" y="764704"/>
            <a:ext cx="8048695" cy="11041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31191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779912"/>
            <a:ext cx="8031203" cy="11017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950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4082"/>
          </a:xfrm>
        </p:spPr>
        <p:txBody>
          <a:bodyPr>
            <a:normAutofit fontScale="90000"/>
          </a:bodyPr>
          <a:lstStyle/>
          <a:p>
            <a:r>
              <a:rPr kumimoji="1" lang="en-US" altLang="ja-JP" dirty="0" smtClean="0"/>
              <a:t>Current Status of DRFS</a:t>
            </a:r>
            <a:endParaRPr kumimoji="1" lang="ja-JP" altLang="en-US" dirty="0"/>
          </a:p>
        </p:txBody>
      </p:sp>
      <p:sp>
        <p:nvSpPr>
          <p:cNvPr id="3" name="コンテンツ プレースホルダー 2"/>
          <p:cNvSpPr>
            <a:spLocks noGrp="1"/>
          </p:cNvSpPr>
          <p:nvPr>
            <p:ph idx="1"/>
          </p:nvPr>
        </p:nvSpPr>
        <p:spPr>
          <a:xfrm>
            <a:off x="380424" y="1124744"/>
            <a:ext cx="8229600" cy="892696"/>
          </a:xfrm>
        </p:spPr>
        <p:txBody>
          <a:bodyPr>
            <a:normAutofit lnSpcReduction="10000"/>
          </a:bodyPr>
          <a:lstStyle/>
          <a:p>
            <a:r>
              <a:rPr kumimoji="1" lang="en-US" altLang="ja-JP" sz="1800" dirty="0" smtClean="0"/>
              <a:t>Based on Japanese CFS Tunnel Plan, new configuration of DRFS was presented at SCRF meeting in June 1, 2011. This is based on the NATM method of tunnel excavation and Japanese mountain cite employs this configuration. </a:t>
            </a:r>
            <a:endParaRPr kumimoji="1" lang="ja-JP" altLang="en-US" sz="1800" dirty="0"/>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4920021" y="1897296"/>
            <a:ext cx="2690118" cy="1819148"/>
          </a:xfrm>
          <a:prstGeom prst="rect">
            <a:avLst/>
          </a:prstGeom>
          <a:noFill/>
          <a:ln/>
        </p:spPr>
      </p:pic>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115616" y="2060848"/>
            <a:ext cx="2824560" cy="1655596"/>
          </a:xfrm>
          <a:prstGeom prst="rect">
            <a:avLst/>
          </a:prstGeom>
          <a:noFill/>
          <a:ln/>
        </p:spPr>
      </p:pic>
      <p:sp>
        <p:nvSpPr>
          <p:cNvPr id="6" name="正方形/長方形 5"/>
          <p:cNvSpPr/>
          <p:nvPr/>
        </p:nvSpPr>
        <p:spPr>
          <a:xfrm>
            <a:off x="539552" y="3789040"/>
            <a:ext cx="8064896" cy="2585323"/>
          </a:xfrm>
          <a:prstGeom prst="rect">
            <a:avLst/>
          </a:prstGeom>
        </p:spPr>
        <p:txBody>
          <a:bodyPr wrap="square">
            <a:spAutoFit/>
          </a:bodyPr>
          <a:lstStyle/>
          <a:p>
            <a:r>
              <a:rPr lang="en-US" altLang="ja-JP" dirty="0" smtClean="0"/>
              <a:t>In this configuration, there are lots of advantageous features for DRFS; radiation problem, maintainability and availability, possible revision of redundancy and so on.</a:t>
            </a:r>
          </a:p>
          <a:p>
            <a:r>
              <a:rPr lang="en-US" altLang="ja-JP" dirty="0" smtClean="0"/>
              <a:t>For the CFS view points, there are lots of advantageous features comparing to previous 5.7m dia. single tunnel plan. Therefore we are now designing DRFS based on this new scheme. </a:t>
            </a:r>
          </a:p>
          <a:p>
            <a:r>
              <a:rPr lang="en-US" altLang="ja-JP" dirty="0" smtClean="0"/>
              <a:t>On the other hand, for the world-wide consideration of DRFS, previous 5.7m dia. single tunnel configuration has an important role and for Q &amp;A of DRFS, we try to answer questions based on the previous 5.7m dia. single tunnel plan.</a:t>
            </a:r>
          </a:p>
          <a:p>
            <a:endParaRPr lang="ja-JP" altLang="en-US" dirty="0"/>
          </a:p>
        </p:txBody>
      </p:sp>
    </p:spTree>
    <p:extLst>
      <p:ext uri="{BB962C8B-B14F-4D97-AF65-F5344CB8AC3E}">
        <p14:creationId xmlns:p14="http://schemas.microsoft.com/office/powerpoint/2010/main" val="1697786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a:bodyPr>
          <a:lstStyle/>
          <a:p>
            <a:r>
              <a:rPr kumimoji="1" lang="en-US" altLang="ja-JP" sz="3600" dirty="0" smtClean="0"/>
              <a:t>Power Table of Reduced Bunch Operation</a:t>
            </a:r>
            <a:endParaRPr kumimoji="1" lang="ja-JP" altLang="en-US" sz="3600" dirty="0"/>
          </a:p>
        </p:txBody>
      </p:sp>
      <p:sp>
        <p:nvSpPr>
          <p:cNvPr id="3" name="コンテンツ プレースホルダー 2"/>
          <p:cNvSpPr>
            <a:spLocks noGrp="1"/>
          </p:cNvSpPr>
          <p:nvPr>
            <p:ph idx="1"/>
          </p:nvPr>
        </p:nvSpPr>
        <p:spPr>
          <a:xfrm>
            <a:off x="457200" y="1196752"/>
            <a:ext cx="8229600" cy="4929411"/>
          </a:xfrm>
        </p:spPr>
        <p:txBody>
          <a:bodyPr>
            <a:normAutofit/>
          </a:bodyPr>
          <a:lstStyle/>
          <a:p>
            <a:r>
              <a:rPr kumimoji="1" lang="en-US" altLang="ja-JP" sz="1800" dirty="0" smtClean="0"/>
              <a:t>Data of Power table about reduced bunch operation is revised based on BAW-2. New table includes the effect of cavity gradient variation. For each group of sorting, power data is different, but averaging all group is same as median group. Pulse width is increased to 2.3ms and output power from klystron is increased to 850kW.</a:t>
            </a:r>
          </a:p>
          <a:p>
            <a:r>
              <a:rPr lang="en-US" altLang="ja-JP" sz="1800" dirty="0" smtClean="0"/>
              <a:t>RF </a:t>
            </a:r>
            <a:r>
              <a:rPr kumimoji="1" lang="en-US" altLang="ja-JP" sz="1800" dirty="0" smtClean="0"/>
              <a:t>Load heat table increases considering imperfect mismatching of cavity.</a:t>
            </a:r>
          </a:p>
          <a:p>
            <a:r>
              <a:rPr lang="en-US" altLang="ja-JP" sz="1800" dirty="0" smtClean="0"/>
              <a:t>Collector loss power is calculated in the case of efficiency of 5% lower and then it increases.</a:t>
            </a:r>
            <a:r>
              <a:rPr kumimoji="1" lang="en-US" altLang="ja-JP" sz="1800" dirty="0" smtClean="0"/>
              <a:t> </a:t>
            </a:r>
          </a:p>
          <a:p>
            <a:r>
              <a:rPr kumimoji="1" lang="en-US" altLang="ja-JP" dirty="0" smtClean="0"/>
              <a:t>Interpretation using average</a:t>
            </a:r>
          </a:p>
          <a:p>
            <a:pPr lvl="1"/>
            <a:r>
              <a:rPr lang="en-US" altLang="ja-JP" sz="1600" i="1" dirty="0" smtClean="0"/>
              <a:t>Total Heat Load = 169.82 KW per RF</a:t>
            </a:r>
            <a:endParaRPr lang="ja-JP" altLang="ja-JP" sz="1600" dirty="0" smtClean="0"/>
          </a:p>
          <a:p>
            <a:pPr lvl="1"/>
            <a:r>
              <a:rPr lang="en-US" altLang="ja-JP" sz="1600" i="1" dirty="0" smtClean="0"/>
              <a:t>Heat from Racks =11.65/RF</a:t>
            </a:r>
            <a:endParaRPr lang="ja-JP" altLang="ja-JP" sz="1600" dirty="0" smtClean="0"/>
          </a:p>
          <a:p>
            <a:pPr lvl="1"/>
            <a:r>
              <a:rPr lang="en-US" altLang="ja-JP" sz="1600" i="1" dirty="0" smtClean="0"/>
              <a:t>Beam Power = 18.86KW / RF</a:t>
            </a:r>
            <a:endParaRPr lang="ja-JP" altLang="ja-JP" sz="1600" dirty="0" smtClean="0"/>
          </a:p>
          <a:p>
            <a:pPr lvl="1"/>
            <a:r>
              <a:rPr lang="en-US" altLang="ja-JP" sz="1600" i="1" dirty="0" smtClean="0"/>
              <a:t>Total RF Power per RF (excluding Racks)~ 177.04 KW No of RF =560 (RDR) + 24 (RTML gave to ML during SB2009) = 584 So Total Plug Power = 177.04 x 584 = 103.3 MW</a:t>
            </a:r>
            <a:endParaRPr lang="ja-JP" altLang="ja-JP" sz="1600" dirty="0" smtClean="0"/>
          </a:p>
          <a:p>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28362932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4082"/>
          </a:xfrm>
        </p:spPr>
        <p:txBody>
          <a:bodyPr>
            <a:normAutofit fontScale="90000"/>
          </a:bodyPr>
          <a:lstStyle/>
          <a:p>
            <a:r>
              <a:rPr kumimoji="1" lang="en-US" altLang="ja-JP" dirty="0" smtClean="0"/>
              <a:t>Low Energy 10 Hz Operation</a:t>
            </a:r>
            <a:endParaRPr kumimoji="1" lang="ja-JP" altLang="en-US" dirty="0"/>
          </a:p>
        </p:txBody>
      </p:sp>
      <p:sp>
        <p:nvSpPr>
          <p:cNvPr id="3" name="コンテンツ プレースホルダー 2"/>
          <p:cNvSpPr>
            <a:spLocks noGrp="1"/>
          </p:cNvSpPr>
          <p:nvPr>
            <p:ph idx="1"/>
          </p:nvPr>
        </p:nvSpPr>
        <p:spPr>
          <a:xfrm>
            <a:off x="395536" y="1049450"/>
            <a:ext cx="8303369" cy="4857403"/>
          </a:xfrm>
        </p:spPr>
        <p:txBody>
          <a:bodyPr/>
          <a:lstStyle/>
          <a:p>
            <a:r>
              <a:rPr kumimoji="1" lang="en-US" altLang="ja-JP" sz="1600" dirty="0" smtClean="0"/>
              <a:t>Complicated operation is required</a:t>
            </a:r>
            <a:r>
              <a:rPr kumimoji="1" lang="en-US" altLang="ja-JP" dirty="0" smtClean="0"/>
              <a:t>. </a:t>
            </a:r>
            <a:r>
              <a:rPr kumimoji="1" lang="en-US" altLang="ja-JP" sz="1600" dirty="0" smtClean="0"/>
              <a:t>Active number of klystrons are different among the sorted group of cavity gradient. Acceleration of 150 </a:t>
            </a:r>
            <a:r>
              <a:rPr kumimoji="1" lang="en-US" altLang="ja-JP" sz="1600" dirty="0" err="1" smtClean="0"/>
              <a:t>GeV</a:t>
            </a:r>
            <a:r>
              <a:rPr kumimoji="1" lang="en-US" altLang="ja-JP" sz="1600" dirty="0" smtClean="0"/>
              <a:t> electron which produces positron and 125 </a:t>
            </a:r>
            <a:r>
              <a:rPr kumimoji="1" lang="en-US" altLang="ja-JP" sz="1600" dirty="0" err="1" smtClean="0"/>
              <a:t>GeV</a:t>
            </a:r>
            <a:r>
              <a:rPr kumimoji="1" lang="en-US" altLang="ja-JP" sz="1600" dirty="0" smtClean="0"/>
              <a:t> electron is different and pulse-to-pulse power handling is required. Another mode is possible and it is worth value to compare the passible </a:t>
            </a:r>
            <a:r>
              <a:rPr kumimoji="1" lang="en-US" altLang="ja-JP" sz="1600" dirty="0" err="1" smtClean="0"/>
              <a:t>shceme</a:t>
            </a:r>
            <a:r>
              <a:rPr kumimoji="1" lang="en-US" altLang="ja-JP" sz="1600" dirty="0" smtClean="0"/>
              <a:t>.</a:t>
            </a:r>
            <a:endParaRPr kumimoji="1" lang="ja-JP" altLang="en-US" sz="1600"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2268" y="2492896"/>
            <a:ext cx="5737374" cy="197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2268" y="4581128"/>
            <a:ext cx="5610599" cy="2032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21661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Layout of DRFS in 5.7m Single Tunnel</a:t>
            </a:r>
            <a:endParaRPr kumimoji="1" lang="ja-JP" altLang="en-US" dirty="0"/>
          </a:p>
        </p:txBody>
      </p:sp>
      <p:sp>
        <p:nvSpPr>
          <p:cNvPr id="3" name="コンテンツ プレースホルダー 2"/>
          <p:cNvSpPr>
            <a:spLocks noGrp="1"/>
          </p:cNvSpPr>
          <p:nvPr>
            <p:ph idx="1"/>
          </p:nvPr>
        </p:nvSpPr>
        <p:spPr/>
        <p:txBody>
          <a:bodyPr/>
          <a:lstStyle/>
          <a:p>
            <a:r>
              <a:rPr kumimoji="1" lang="en-US" altLang="ja-JP" sz="2000" dirty="0" smtClean="0"/>
              <a:t>I believe Auto-cad data had already been sent by Miyahara before and basically almost same as before.</a:t>
            </a:r>
          </a:p>
          <a:p>
            <a:r>
              <a:rPr lang="en-US" altLang="ja-JP" sz="2000" dirty="0" smtClean="0"/>
              <a:t>Today I just show you 2-D PDF data, because layout comprises of lots of drawings.</a:t>
            </a:r>
          </a:p>
          <a:p>
            <a:r>
              <a:rPr lang="en-US" altLang="ja-JP" sz="2000" dirty="0" smtClean="0"/>
              <a:t>If you couldn’t read Auto-cad </a:t>
            </a:r>
          </a:p>
          <a:p>
            <a:pPr marL="0" indent="0">
              <a:buNone/>
            </a:pPr>
            <a:r>
              <a:rPr lang="en-US" altLang="ja-JP" sz="2000" dirty="0"/>
              <a:t> </a:t>
            </a:r>
            <a:r>
              <a:rPr lang="en-US" altLang="ja-JP" sz="2000" dirty="0" smtClean="0"/>
              <a:t>     drawing, we are ready to send  </a:t>
            </a:r>
          </a:p>
          <a:p>
            <a:pPr marL="0" indent="0">
              <a:buNone/>
            </a:pPr>
            <a:r>
              <a:rPr lang="en-US" altLang="ja-JP" sz="2000" dirty="0"/>
              <a:t> </a:t>
            </a:r>
            <a:r>
              <a:rPr lang="en-US" altLang="ja-JP" sz="2000" dirty="0" smtClean="0"/>
              <a:t>    them again or 2-d DWG file.</a:t>
            </a:r>
          </a:p>
          <a:p>
            <a:r>
              <a:rPr lang="en-US" altLang="ja-JP" sz="2000" dirty="0" smtClean="0"/>
              <a:t>Today I show </a:t>
            </a:r>
            <a:r>
              <a:rPr lang="en-US" altLang="ja-JP" sz="2000" dirty="0" err="1" smtClean="0"/>
              <a:t>yu</a:t>
            </a:r>
            <a:r>
              <a:rPr lang="en-US" altLang="ja-JP" sz="2000" dirty="0" smtClean="0"/>
              <a:t> 2-D PDF data </a:t>
            </a:r>
          </a:p>
          <a:p>
            <a:pPr marL="0" indent="0">
              <a:buNone/>
            </a:pPr>
            <a:r>
              <a:rPr lang="en-US" altLang="ja-JP" sz="2000" dirty="0"/>
              <a:t> </a:t>
            </a:r>
            <a:r>
              <a:rPr lang="en-US" altLang="ja-JP" sz="2000" dirty="0" smtClean="0"/>
              <a:t>    to explain you the DRFS.</a:t>
            </a:r>
          </a:p>
          <a:p>
            <a:pPr marL="0" indent="0">
              <a:buNone/>
            </a:pPr>
            <a:endParaRPr lang="en-US" altLang="ja-JP" sz="2000" dirty="0"/>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11960" y="2708920"/>
            <a:ext cx="4844996" cy="3280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70018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90066"/>
          </a:xfrm>
        </p:spPr>
        <p:txBody>
          <a:bodyPr>
            <a:normAutofit fontScale="90000"/>
          </a:bodyPr>
          <a:lstStyle/>
          <a:p>
            <a:r>
              <a:rPr kumimoji="1" lang="en-US" altLang="ja-JP" dirty="0" smtClean="0"/>
              <a:t>Layout 1/3</a:t>
            </a:r>
            <a:br>
              <a:rPr kumimoji="1" lang="en-US" altLang="ja-JP" dirty="0" smtClean="0"/>
            </a:br>
            <a:endParaRPr kumimoji="1" lang="ja-JP" altLang="en-US" dirty="0"/>
          </a:p>
        </p:txBody>
      </p:sp>
      <p:pic>
        <p:nvPicPr>
          <p:cNvPr id="1434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3802" r="3802"/>
          <a:stretch/>
        </p:blipFill>
        <p:spPr bwMode="auto">
          <a:xfrm>
            <a:off x="-144001" y="451455"/>
            <a:ext cx="8581211" cy="2761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068960"/>
            <a:ext cx="8113683"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1539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90066"/>
          </a:xfrm>
        </p:spPr>
        <p:txBody>
          <a:bodyPr>
            <a:normAutofit fontScale="90000"/>
          </a:bodyPr>
          <a:lstStyle/>
          <a:p>
            <a:r>
              <a:rPr kumimoji="1" lang="en-US" altLang="ja-JP" dirty="0" smtClean="0"/>
              <a:t>Layout 2/3</a:t>
            </a:r>
            <a:br>
              <a:rPr kumimoji="1" lang="en-US" altLang="ja-JP" dirty="0" smtClean="0"/>
            </a:br>
            <a:endParaRPr kumimoji="1" lang="ja-JP" altLang="en-US" dirty="0"/>
          </a:p>
        </p:txBody>
      </p:sp>
      <p:pic>
        <p:nvPicPr>
          <p:cNvPr id="15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245" y="3212976"/>
            <a:ext cx="8973755"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6"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2735" r="3515"/>
          <a:stretch/>
        </p:blipFill>
        <p:spPr bwMode="auto">
          <a:xfrm>
            <a:off x="-756592" y="547963"/>
            <a:ext cx="9144000" cy="258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58148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Layout </a:t>
            </a:r>
            <a:r>
              <a:rPr lang="en-US" altLang="ja-JP" dirty="0" smtClean="0"/>
              <a:t>3/3</a:t>
            </a:r>
            <a:r>
              <a:rPr lang="en-US" altLang="ja-JP" dirty="0"/>
              <a:t/>
            </a:r>
            <a:br>
              <a:rPr lang="en-US" altLang="ja-JP" dirty="0"/>
            </a:br>
            <a:endParaRPr kumimoji="1" lang="ja-JP" altLang="en-US" dirty="0"/>
          </a:p>
        </p:txBody>
      </p:sp>
      <p:sp>
        <p:nvSpPr>
          <p:cNvPr id="3" name="コンテンツ プレースホルダー 2"/>
          <p:cNvSpPr>
            <a:spLocks noGrp="1"/>
          </p:cNvSpPr>
          <p:nvPr>
            <p:ph idx="1"/>
          </p:nvPr>
        </p:nvSpPr>
        <p:spPr/>
        <p:txBody>
          <a:bodyPr/>
          <a:lstStyle/>
          <a:p>
            <a:endParaRPr kumimoji="1" lang="ja-JP" alt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899" y="854254"/>
            <a:ext cx="8081069" cy="2787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99" y="3641575"/>
            <a:ext cx="8040390" cy="3005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16481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Layout of Power Supply</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96752"/>
            <a:ext cx="9150350" cy="543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0416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rmAutofit/>
          </a:bodyPr>
          <a:lstStyle/>
          <a:p>
            <a:r>
              <a:rPr kumimoji="1" lang="en-US" altLang="ja-JP" sz="2800" dirty="0" smtClean="0"/>
              <a:t>Previous 5.7m dia. Single tunnel plan</a:t>
            </a:r>
            <a:endParaRPr kumimoji="1" lang="ja-JP" altLang="en-US" sz="2800" dirty="0"/>
          </a:p>
        </p:txBody>
      </p:sp>
      <p:sp>
        <p:nvSpPr>
          <p:cNvPr id="3" name="コンテンツ プレースホルダー 2"/>
          <p:cNvSpPr>
            <a:spLocks noGrp="1"/>
          </p:cNvSpPr>
          <p:nvPr>
            <p:ph idx="1"/>
          </p:nvPr>
        </p:nvSpPr>
        <p:spPr>
          <a:xfrm>
            <a:off x="611560" y="859157"/>
            <a:ext cx="8280920" cy="2804676"/>
          </a:xfrm>
        </p:spPr>
        <p:txBody>
          <a:bodyPr>
            <a:normAutofit/>
          </a:bodyPr>
          <a:lstStyle/>
          <a:p>
            <a:r>
              <a:rPr kumimoji="1" lang="en-US" altLang="ja-JP" sz="1800" dirty="0" smtClean="0"/>
              <a:t>Single tunnel plan of 5.7m diameter in which cryomodule is on the floor is based on the presentation in </a:t>
            </a:r>
            <a:r>
              <a:rPr kumimoji="1" lang="en-US" altLang="ja-JP" sz="1800" dirty="0" smtClean="0">
                <a:solidFill>
                  <a:srgbClr val="3333CC"/>
                </a:solidFill>
              </a:rPr>
              <a:t>BAW1 in Tsukuba in Sep. 8 2010</a:t>
            </a:r>
            <a:r>
              <a:rPr kumimoji="1" lang="en-US" altLang="ja-JP" sz="1800" dirty="0" smtClean="0"/>
              <a:t>. Alcove for local electricity is eliminated and each P/S accepts 6.6kV directly and changes to 420V. Low voltage line is generated locally. Radiation shield is changed to wall-like and height limitation in P/S room disappeared. Parts of klystrons are installed in bunch to make the maintenance space and consequently PDS became more complicated.  </a:t>
            </a:r>
          </a:p>
          <a:p>
            <a:r>
              <a:rPr kumimoji="1" lang="en-US" altLang="ja-JP" sz="1800" dirty="0" smtClean="0"/>
              <a:t>Due to the acceptance of cavity field variation, average power increased. In order to consist to SB2009 and low energy scheme, </a:t>
            </a:r>
            <a:r>
              <a:rPr lang="en-US" altLang="ja-JP" sz="1800" dirty="0" smtClean="0"/>
              <a:t>Average power increased due to the longer pulse width in </a:t>
            </a:r>
            <a:r>
              <a:rPr lang="en-US" altLang="ja-JP" sz="1800" dirty="0" smtClean="0">
                <a:solidFill>
                  <a:srgbClr val="3333CC"/>
                </a:solidFill>
              </a:rPr>
              <a:t>BAW2 </a:t>
            </a:r>
            <a:r>
              <a:rPr lang="en-US" altLang="ja-JP" sz="1800" dirty="0">
                <a:solidFill>
                  <a:srgbClr val="3333CC"/>
                </a:solidFill>
              </a:rPr>
              <a:t>in Tsukuba in </a:t>
            </a:r>
            <a:r>
              <a:rPr lang="en-US" altLang="ja-JP" sz="1800" dirty="0" smtClean="0">
                <a:solidFill>
                  <a:srgbClr val="3333CC"/>
                </a:solidFill>
              </a:rPr>
              <a:t>Jan. 18 2011</a:t>
            </a:r>
            <a:r>
              <a:rPr lang="en-US" altLang="ja-JP" sz="1800" dirty="0" smtClean="0"/>
              <a:t>. </a:t>
            </a:r>
            <a:endParaRPr kumimoji="1" lang="ja-JP" altLang="en-US" sz="1800"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112" y="4011195"/>
            <a:ext cx="2730897" cy="2366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8817" y="3501008"/>
            <a:ext cx="3143126" cy="2163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6300192" y="3937038"/>
            <a:ext cx="2428280" cy="1673616"/>
          </a:xfrm>
          <a:prstGeom prst="rect">
            <a:avLst/>
          </a:prstGeom>
          <a:noFill/>
          <a:scene3d>
            <a:camera prst="orthographicFront">
              <a:rot lat="0" lon="10800000" rev="0"/>
            </a:camera>
            <a:lightRig rig="threePt" dir="t"/>
          </a:scene3d>
        </p:spPr>
      </p:pic>
      <p:sp>
        <p:nvSpPr>
          <p:cNvPr id="4" name="正方形/長方形 3"/>
          <p:cNvSpPr/>
          <p:nvPr/>
        </p:nvSpPr>
        <p:spPr>
          <a:xfrm>
            <a:off x="484815" y="3494926"/>
            <a:ext cx="1566904" cy="369332"/>
          </a:xfrm>
          <a:prstGeom prst="rect">
            <a:avLst/>
          </a:prstGeom>
        </p:spPr>
        <p:txBody>
          <a:bodyPr wrap="none">
            <a:spAutoFit/>
          </a:bodyPr>
          <a:lstStyle/>
          <a:p>
            <a:pPr fontAlgn="base">
              <a:spcBef>
                <a:spcPct val="50000"/>
              </a:spcBef>
            </a:pPr>
            <a:r>
              <a:rPr lang="en-US" altLang="ja-JP" b="1" i="1" dirty="0">
                <a:solidFill>
                  <a:srgbClr val="000066"/>
                </a:solidFill>
                <a:ea typeface="ＭＳ Ｐゴシック" charset="-128"/>
              </a:rPr>
              <a:t>Air Ventilation</a:t>
            </a:r>
          </a:p>
        </p:txBody>
      </p:sp>
      <p:sp>
        <p:nvSpPr>
          <p:cNvPr id="8" name="Line 15"/>
          <p:cNvSpPr>
            <a:spLocks noChangeShapeType="1"/>
          </p:cNvSpPr>
          <p:nvPr/>
        </p:nvSpPr>
        <p:spPr bwMode="auto">
          <a:xfrm>
            <a:off x="1475656" y="3789040"/>
            <a:ext cx="504056" cy="648072"/>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sp>
        <p:nvSpPr>
          <p:cNvPr id="5" name="正方形/長方形 4"/>
          <p:cNvSpPr/>
          <p:nvPr/>
        </p:nvSpPr>
        <p:spPr>
          <a:xfrm>
            <a:off x="2638519" y="6013546"/>
            <a:ext cx="1554593" cy="369332"/>
          </a:xfrm>
          <a:prstGeom prst="rect">
            <a:avLst/>
          </a:prstGeom>
        </p:spPr>
        <p:txBody>
          <a:bodyPr wrap="none">
            <a:spAutoFit/>
          </a:bodyPr>
          <a:lstStyle/>
          <a:p>
            <a:pPr fontAlgn="base">
              <a:spcBef>
                <a:spcPct val="50000"/>
              </a:spcBef>
            </a:pPr>
            <a:r>
              <a:rPr lang="en-US" altLang="ja-JP" b="1" i="1" dirty="0">
                <a:solidFill>
                  <a:srgbClr val="000066"/>
                </a:solidFill>
                <a:ea typeface="ＭＳ Ｐゴシック" charset="-128"/>
              </a:rPr>
              <a:t>Cooling Water</a:t>
            </a:r>
          </a:p>
        </p:txBody>
      </p:sp>
      <p:sp>
        <p:nvSpPr>
          <p:cNvPr id="10" name="Line 16"/>
          <p:cNvSpPr>
            <a:spLocks noChangeShapeType="1"/>
          </p:cNvSpPr>
          <p:nvPr/>
        </p:nvSpPr>
        <p:spPr bwMode="auto">
          <a:xfrm flipH="1" flipV="1">
            <a:off x="2051719" y="5741122"/>
            <a:ext cx="567428" cy="432484"/>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sp>
        <p:nvSpPr>
          <p:cNvPr id="7" name="正方形/長方形 6"/>
          <p:cNvSpPr/>
          <p:nvPr/>
        </p:nvSpPr>
        <p:spPr>
          <a:xfrm>
            <a:off x="2195736" y="3521333"/>
            <a:ext cx="1745991" cy="369332"/>
          </a:xfrm>
          <a:prstGeom prst="rect">
            <a:avLst/>
          </a:prstGeom>
        </p:spPr>
        <p:txBody>
          <a:bodyPr wrap="none">
            <a:spAutoFit/>
          </a:bodyPr>
          <a:lstStyle/>
          <a:p>
            <a:pPr fontAlgn="base">
              <a:spcBef>
                <a:spcPct val="50000"/>
              </a:spcBef>
            </a:pPr>
            <a:r>
              <a:rPr lang="en-US" altLang="ja-JP" b="1" i="1" dirty="0" smtClean="0">
                <a:solidFill>
                  <a:srgbClr val="000066"/>
                </a:solidFill>
                <a:ea typeface="ＭＳ Ｐゴシック" charset="-128"/>
              </a:rPr>
              <a:t>Radiation Shield</a:t>
            </a:r>
            <a:endParaRPr lang="en-US" altLang="ja-JP" b="1" i="1" dirty="0">
              <a:solidFill>
                <a:srgbClr val="000066"/>
              </a:solidFill>
              <a:ea typeface="ＭＳ Ｐゴシック" charset="-128"/>
            </a:endParaRPr>
          </a:p>
        </p:txBody>
      </p:sp>
      <p:sp>
        <p:nvSpPr>
          <p:cNvPr id="12" name="Line 16"/>
          <p:cNvSpPr>
            <a:spLocks noChangeShapeType="1"/>
          </p:cNvSpPr>
          <p:nvPr/>
        </p:nvSpPr>
        <p:spPr bwMode="auto">
          <a:xfrm flipH="1">
            <a:off x="2012598" y="3890666"/>
            <a:ext cx="831210" cy="781526"/>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sp>
        <p:nvSpPr>
          <p:cNvPr id="9" name="正方形/長方形 8"/>
          <p:cNvSpPr/>
          <p:nvPr/>
        </p:nvSpPr>
        <p:spPr>
          <a:xfrm>
            <a:off x="6012160" y="5741122"/>
            <a:ext cx="2772426" cy="369332"/>
          </a:xfrm>
          <a:prstGeom prst="rect">
            <a:avLst/>
          </a:prstGeom>
        </p:spPr>
        <p:txBody>
          <a:bodyPr wrap="none">
            <a:spAutoFit/>
          </a:bodyPr>
          <a:lstStyle/>
          <a:p>
            <a:pPr fontAlgn="base">
              <a:spcBef>
                <a:spcPct val="50000"/>
              </a:spcBef>
            </a:pPr>
            <a:r>
              <a:rPr lang="en-US" altLang="ja-JP" b="1" i="1" dirty="0" smtClean="0">
                <a:solidFill>
                  <a:srgbClr val="000066"/>
                </a:solidFill>
                <a:ea typeface="ＭＳ Ｐゴシック" charset="-128"/>
              </a:rPr>
              <a:t>Bunched klystrons and PDS</a:t>
            </a:r>
            <a:endParaRPr lang="en-US" altLang="ja-JP" b="1" i="1" dirty="0">
              <a:solidFill>
                <a:srgbClr val="000066"/>
              </a:solidFill>
              <a:ea typeface="ＭＳ Ｐゴシック" charset="-128"/>
            </a:endParaRPr>
          </a:p>
        </p:txBody>
      </p:sp>
    </p:spTree>
    <p:extLst>
      <p:ext uri="{BB962C8B-B14F-4D97-AF65-F5344CB8AC3E}">
        <p14:creationId xmlns:p14="http://schemas.microsoft.com/office/powerpoint/2010/main" val="1682651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fontScale="90000"/>
          </a:bodyPr>
          <a:lstStyle/>
          <a:p>
            <a:r>
              <a:rPr kumimoji="1" lang="en-US" altLang="ja-JP" dirty="0" smtClean="0"/>
              <a:t>Electricity </a:t>
            </a:r>
            <a:r>
              <a:rPr kumimoji="1" lang="en-US" altLang="ja-JP" dirty="0" smtClean="0"/>
              <a:t>Distribution</a:t>
            </a:r>
            <a:r>
              <a:rPr lang="en-US" altLang="ja-JP" dirty="0" smtClean="0"/>
              <a:t>(Q1)</a:t>
            </a:r>
            <a:endParaRPr kumimoji="1" lang="ja-JP" altLang="en-US" dirty="0"/>
          </a:p>
        </p:txBody>
      </p:sp>
      <p:sp>
        <p:nvSpPr>
          <p:cNvPr id="3" name="コンテンツ プレースホルダー 2"/>
          <p:cNvSpPr>
            <a:spLocks noGrp="1"/>
          </p:cNvSpPr>
          <p:nvPr>
            <p:ph idx="1"/>
          </p:nvPr>
        </p:nvSpPr>
        <p:spPr>
          <a:xfrm>
            <a:off x="457200" y="1052737"/>
            <a:ext cx="3610744" cy="3600399"/>
          </a:xfrm>
        </p:spPr>
        <p:txBody>
          <a:bodyPr>
            <a:normAutofit fontScale="85000" lnSpcReduction="20000"/>
          </a:bodyPr>
          <a:lstStyle/>
          <a:p>
            <a:r>
              <a:rPr lang="en-US" altLang="ja-JP" sz="1700" dirty="0" smtClean="0"/>
              <a:t>(Q):What </a:t>
            </a:r>
            <a:r>
              <a:rPr lang="en-US" altLang="ja-JP" sz="1700" dirty="0"/>
              <a:t>is the interface point between the DRFS equipment for one RF unit and the CFS electrical distribution system</a:t>
            </a:r>
            <a:r>
              <a:rPr lang="en-US" altLang="ja-JP" sz="1700" dirty="0" smtClean="0"/>
              <a:t>.</a:t>
            </a:r>
          </a:p>
          <a:p>
            <a:pPr lvl="1"/>
            <a:r>
              <a:rPr lang="en-US" altLang="ja-JP" sz="1700" dirty="0" smtClean="0">
                <a:solidFill>
                  <a:schemeClr val="accent2">
                    <a:lumMod val="75000"/>
                  </a:schemeClr>
                </a:solidFill>
              </a:rPr>
              <a:t>(A):Yes</a:t>
            </a:r>
            <a:r>
              <a:rPr lang="en-US" altLang="ja-JP" sz="1700" dirty="0">
                <a:solidFill>
                  <a:schemeClr val="accent2">
                    <a:lumMod val="75000"/>
                  </a:schemeClr>
                </a:solidFill>
              </a:rPr>
              <a:t>, comparing with RDR layout, in DRFS scheme we eliminated the alcoves of CFS electricity after the discussion with Atsushi and CFS group to save the cost. </a:t>
            </a:r>
            <a:r>
              <a:rPr lang="en-US" altLang="ja-JP" sz="1700" dirty="0" smtClean="0">
                <a:solidFill>
                  <a:schemeClr val="accent2">
                    <a:lumMod val="75000"/>
                  </a:schemeClr>
                </a:solidFill>
              </a:rPr>
              <a:t>(</a:t>
            </a:r>
            <a:r>
              <a:rPr lang="en-US" altLang="ja-JP" sz="1700" dirty="0" smtClean="0">
                <a:solidFill>
                  <a:srgbClr val="0070C0"/>
                </a:solidFill>
              </a:rPr>
              <a:t>KEK: CFS Review  June 10, 2010</a:t>
            </a:r>
            <a:r>
              <a:rPr lang="en-US" altLang="ja-JP" sz="1700" dirty="0" smtClean="0">
                <a:solidFill>
                  <a:schemeClr val="accent2">
                    <a:lumMod val="75000"/>
                  </a:schemeClr>
                </a:solidFill>
              </a:rPr>
              <a:t>)</a:t>
            </a:r>
            <a:endParaRPr lang="ja-JP" altLang="ja-JP" sz="1700" dirty="0" smtClean="0">
              <a:solidFill>
                <a:schemeClr val="accent2">
                  <a:lumMod val="75000"/>
                </a:schemeClr>
              </a:solidFill>
            </a:endParaRPr>
          </a:p>
          <a:p>
            <a:pPr marL="685800" lvl="1"/>
            <a:r>
              <a:rPr lang="en-US" altLang="ja-JP" sz="1700" dirty="0" smtClean="0">
                <a:solidFill>
                  <a:schemeClr val="accent2">
                    <a:lumMod val="75000"/>
                  </a:schemeClr>
                </a:solidFill>
              </a:rPr>
              <a:t>6.6 </a:t>
            </a:r>
            <a:r>
              <a:rPr lang="en-US" altLang="ja-JP" sz="1700" dirty="0">
                <a:solidFill>
                  <a:schemeClr val="accent2">
                    <a:lumMod val="75000"/>
                  </a:schemeClr>
                </a:solidFill>
              </a:rPr>
              <a:t>kV line is directly introduced to two VCBs of two power supplies (P/S) respectively. So electrical interface points is sub-electric center which has the transformers of 66kV to 6.6 kV in every </a:t>
            </a:r>
            <a:r>
              <a:rPr lang="en-US" altLang="ja-JP" sz="1700" dirty="0" smtClean="0">
                <a:solidFill>
                  <a:schemeClr val="accent2">
                    <a:lumMod val="75000"/>
                  </a:schemeClr>
                </a:solidFill>
              </a:rPr>
              <a:t>4.5km </a:t>
            </a:r>
            <a:r>
              <a:rPr lang="en-US" altLang="ja-JP" sz="1700" dirty="0">
                <a:solidFill>
                  <a:schemeClr val="accent2">
                    <a:lumMod val="75000"/>
                  </a:schemeClr>
                </a:solidFill>
              </a:rPr>
              <a:t>distance. </a:t>
            </a:r>
          </a:p>
          <a:p>
            <a:pPr marL="685800" lvl="1"/>
            <a:r>
              <a:rPr lang="en-US" altLang="ja-JP" sz="1700" dirty="0" smtClean="0">
                <a:solidFill>
                  <a:schemeClr val="accent2">
                    <a:lumMod val="75000"/>
                  </a:schemeClr>
                </a:solidFill>
              </a:rPr>
              <a:t>(A):In </a:t>
            </a:r>
            <a:r>
              <a:rPr lang="en-US" altLang="ja-JP" sz="1700" dirty="0">
                <a:solidFill>
                  <a:schemeClr val="accent2">
                    <a:lumMod val="75000"/>
                  </a:schemeClr>
                </a:solidFill>
              </a:rPr>
              <a:t>every front end of the electricity of P/S makes a low voltage line such as AC100V and AC200 V for the control and low voltage electricity</a:t>
            </a:r>
            <a:r>
              <a:rPr lang="en-US" altLang="ja-JP" sz="1700" dirty="0" smtClean="0">
                <a:solidFill>
                  <a:schemeClr val="accent2">
                    <a:lumMod val="75000"/>
                  </a:schemeClr>
                </a:solidFill>
              </a:rPr>
              <a:t>.</a:t>
            </a:r>
            <a:endParaRPr kumimoji="1" lang="ja-JP" alt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980728"/>
            <a:ext cx="1537147" cy="1955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2864265"/>
            <a:ext cx="3576162" cy="119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正方形/長方形 3"/>
          <p:cNvSpPr/>
          <p:nvPr/>
        </p:nvSpPr>
        <p:spPr>
          <a:xfrm>
            <a:off x="4572000" y="3429000"/>
            <a:ext cx="1080120" cy="216024"/>
          </a:xfrm>
          <a:prstGeom prst="rect">
            <a:avLst/>
          </a:prstGeom>
          <a:noFill/>
          <a:ln>
            <a:solidFill>
              <a:srgbClr val="DC1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正方形/長方形 6"/>
          <p:cNvSpPr/>
          <p:nvPr/>
        </p:nvSpPr>
        <p:spPr>
          <a:xfrm>
            <a:off x="6444208" y="3429000"/>
            <a:ext cx="1080120" cy="216024"/>
          </a:xfrm>
          <a:prstGeom prst="rect">
            <a:avLst/>
          </a:prstGeom>
          <a:noFill/>
          <a:ln>
            <a:solidFill>
              <a:srgbClr val="DC16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308304" y="1340768"/>
            <a:ext cx="1584176" cy="369332"/>
          </a:xfrm>
          <a:prstGeom prst="rect">
            <a:avLst/>
          </a:prstGeom>
          <a:noFill/>
        </p:spPr>
        <p:txBody>
          <a:bodyPr wrap="square" rtlCol="0">
            <a:spAutoFit/>
          </a:bodyPr>
          <a:lstStyle/>
          <a:p>
            <a:r>
              <a:rPr kumimoji="1" lang="en-US" altLang="ja-JP" dirty="0" smtClean="0"/>
              <a:t>Center:</a:t>
            </a:r>
            <a:r>
              <a:rPr lang="en-US" altLang="ja-JP" dirty="0" smtClean="0"/>
              <a:t>275kV</a:t>
            </a:r>
            <a:endParaRPr kumimoji="1" lang="ja-JP" altLang="en-US" dirty="0"/>
          </a:p>
        </p:txBody>
      </p:sp>
      <p:sp>
        <p:nvSpPr>
          <p:cNvPr id="9" name="正方形/長方形 8"/>
          <p:cNvSpPr/>
          <p:nvPr/>
        </p:nvSpPr>
        <p:spPr>
          <a:xfrm>
            <a:off x="7308304" y="2132856"/>
            <a:ext cx="1426994" cy="369332"/>
          </a:xfrm>
          <a:prstGeom prst="rect">
            <a:avLst/>
          </a:prstGeom>
        </p:spPr>
        <p:txBody>
          <a:bodyPr wrap="none">
            <a:spAutoFit/>
          </a:bodyPr>
          <a:lstStyle/>
          <a:p>
            <a:r>
              <a:rPr lang="en-US" altLang="ja-JP" dirty="0" smtClean="0"/>
              <a:t>275kV-&gt;66kV</a:t>
            </a:r>
            <a:endParaRPr lang="ja-JP" altLang="en-US" dirty="0"/>
          </a:p>
        </p:txBody>
      </p:sp>
      <p:sp>
        <p:nvSpPr>
          <p:cNvPr id="10" name="正方形/長方形 9"/>
          <p:cNvSpPr/>
          <p:nvPr/>
        </p:nvSpPr>
        <p:spPr>
          <a:xfrm>
            <a:off x="6228184" y="4057943"/>
            <a:ext cx="2592287" cy="646331"/>
          </a:xfrm>
          <a:prstGeom prst="rect">
            <a:avLst/>
          </a:prstGeom>
        </p:spPr>
        <p:txBody>
          <a:bodyPr wrap="square">
            <a:spAutoFit/>
          </a:bodyPr>
          <a:lstStyle/>
          <a:p>
            <a:r>
              <a:rPr lang="en-US" altLang="ja-JP" dirty="0" smtClean="0"/>
              <a:t>66kV-&gt;6.6kV  in each 4.5km apart</a:t>
            </a:r>
            <a:endParaRPr lang="ja-JP" altLang="en-US" dirty="0"/>
          </a:p>
        </p:txBody>
      </p:sp>
      <p:cxnSp>
        <p:nvCxnSpPr>
          <p:cNvPr id="12" name="直線矢印コネクタ 11"/>
          <p:cNvCxnSpPr/>
          <p:nvPr/>
        </p:nvCxnSpPr>
        <p:spPr>
          <a:xfrm>
            <a:off x="4716016" y="3537012"/>
            <a:ext cx="0" cy="972108"/>
          </a:xfrm>
          <a:prstGeom prst="straightConnector1">
            <a:avLst/>
          </a:prstGeom>
          <a:ln w="28575">
            <a:solidFill>
              <a:srgbClr val="DC1629"/>
            </a:solidFill>
            <a:tailEnd type="arrow"/>
          </a:ln>
        </p:spPr>
        <p:style>
          <a:lnRef idx="1">
            <a:schemeClr val="dk1"/>
          </a:lnRef>
          <a:fillRef idx="0">
            <a:schemeClr val="dk1"/>
          </a:fillRef>
          <a:effectRef idx="0">
            <a:schemeClr val="dk1"/>
          </a:effectRef>
          <a:fontRef idx="minor">
            <a:schemeClr val="tx1"/>
          </a:fontRef>
        </p:style>
      </p:cxnSp>
      <p:cxnSp>
        <p:nvCxnSpPr>
          <p:cNvPr id="15" name="直線矢印コネクタ 14"/>
          <p:cNvCxnSpPr/>
          <p:nvPr/>
        </p:nvCxnSpPr>
        <p:spPr>
          <a:xfrm>
            <a:off x="5076056" y="3543421"/>
            <a:ext cx="0" cy="468052"/>
          </a:xfrm>
          <a:prstGeom prst="straightConnector1">
            <a:avLst/>
          </a:prstGeom>
          <a:ln w="28575">
            <a:solidFill>
              <a:srgbClr val="DC1629"/>
            </a:solidFill>
            <a:tailEnd type="arrow"/>
          </a:ln>
        </p:spPr>
        <p:style>
          <a:lnRef idx="1">
            <a:schemeClr val="dk1"/>
          </a:lnRef>
          <a:fillRef idx="0">
            <a:schemeClr val="dk1"/>
          </a:fillRef>
          <a:effectRef idx="0">
            <a:schemeClr val="dk1"/>
          </a:effectRef>
          <a:fontRef idx="minor">
            <a:schemeClr val="tx1"/>
          </a:fontRef>
        </p:style>
      </p:cxnSp>
      <p:cxnSp>
        <p:nvCxnSpPr>
          <p:cNvPr id="16" name="直線矢印コネクタ 15"/>
          <p:cNvCxnSpPr/>
          <p:nvPr/>
        </p:nvCxnSpPr>
        <p:spPr>
          <a:xfrm>
            <a:off x="5436096" y="3543421"/>
            <a:ext cx="0" cy="468052"/>
          </a:xfrm>
          <a:prstGeom prst="straightConnector1">
            <a:avLst/>
          </a:prstGeom>
          <a:ln w="28575">
            <a:solidFill>
              <a:srgbClr val="DC1629"/>
            </a:solidFill>
            <a:tailEnd type="arrow"/>
          </a:ln>
        </p:spPr>
        <p:style>
          <a:lnRef idx="1">
            <a:schemeClr val="dk1"/>
          </a:lnRef>
          <a:fillRef idx="0">
            <a:schemeClr val="dk1"/>
          </a:fillRef>
          <a:effectRef idx="0">
            <a:schemeClr val="dk1"/>
          </a:effectRef>
          <a:fontRef idx="minor">
            <a:schemeClr val="tx1"/>
          </a:fontRef>
        </p:style>
      </p:cxnSp>
      <p:cxnSp>
        <p:nvCxnSpPr>
          <p:cNvPr id="17" name="直線矢印コネクタ 16"/>
          <p:cNvCxnSpPr/>
          <p:nvPr/>
        </p:nvCxnSpPr>
        <p:spPr>
          <a:xfrm>
            <a:off x="6660232" y="3543421"/>
            <a:ext cx="0" cy="468052"/>
          </a:xfrm>
          <a:prstGeom prst="straightConnector1">
            <a:avLst/>
          </a:prstGeom>
          <a:ln w="28575">
            <a:solidFill>
              <a:srgbClr val="DC1629"/>
            </a:solidFill>
            <a:tailEnd type="arrow"/>
          </a:ln>
        </p:spPr>
        <p:style>
          <a:lnRef idx="1">
            <a:schemeClr val="dk1"/>
          </a:lnRef>
          <a:fillRef idx="0">
            <a:schemeClr val="dk1"/>
          </a:fillRef>
          <a:effectRef idx="0">
            <a:schemeClr val="dk1"/>
          </a:effectRef>
          <a:fontRef idx="minor">
            <a:schemeClr val="tx1"/>
          </a:fontRef>
        </p:style>
      </p:cxnSp>
      <p:cxnSp>
        <p:nvCxnSpPr>
          <p:cNvPr id="18" name="直線矢印コネクタ 17"/>
          <p:cNvCxnSpPr/>
          <p:nvPr/>
        </p:nvCxnSpPr>
        <p:spPr>
          <a:xfrm>
            <a:off x="7020272" y="3543421"/>
            <a:ext cx="0" cy="468052"/>
          </a:xfrm>
          <a:prstGeom prst="straightConnector1">
            <a:avLst/>
          </a:prstGeom>
          <a:ln w="28575">
            <a:solidFill>
              <a:srgbClr val="DC1629"/>
            </a:solidFill>
            <a:tailEnd type="arrow"/>
          </a:ln>
        </p:spPr>
        <p:style>
          <a:lnRef idx="1">
            <a:schemeClr val="dk1"/>
          </a:lnRef>
          <a:fillRef idx="0">
            <a:schemeClr val="dk1"/>
          </a:fillRef>
          <a:effectRef idx="0">
            <a:schemeClr val="dk1"/>
          </a:effectRef>
          <a:fontRef idx="minor">
            <a:schemeClr val="tx1"/>
          </a:fontRef>
        </p:style>
      </p:cxnSp>
      <p:cxnSp>
        <p:nvCxnSpPr>
          <p:cNvPr id="19" name="直線矢印コネクタ 18"/>
          <p:cNvCxnSpPr/>
          <p:nvPr/>
        </p:nvCxnSpPr>
        <p:spPr>
          <a:xfrm>
            <a:off x="7380312" y="3543421"/>
            <a:ext cx="0" cy="468052"/>
          </a:xfrm>
          <a:prstGeom prst="straightConnector1">
            <a:avLst/>
          </a:prstGeom>
          <a:ln w="28575">
            <a:solidFill>
              <a:srgbClr val="DC1629"/>
            </a:solidFill>
            <a:tailEnd type="arrow"/>
          </a:ln>
        </p:spPr>
        <p:style>
          <a:lnRef idx="1">
            <a:schemeClr val="dk1"/>
          </a:lnRef>
          <a:fillRef idx="0">
            <a:schemeClr val="dk1"/>
          </a:fillRef>
          <a:effectRef idx="0">
            <a:schemeClr val="dk1"/>
          </a:effectRef>
          <a:fontRef idx="minor">
            <a:schemeClr val="tx1"/>
          </a:fontRef>
        </p:style>
      </p:cxnSp>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8003" y="4581128"/>
            <a:ext cx="2761865" cy="1704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78797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274638"/>
            <a:ext cx="8229600" cy="634082"/>
          </a:xfrm>
        </p:spPr>
        <p:txBody>
          <a:bodyPr>
            <a:normAutofit fontScale="90000"/>
          </a:bodyPr>
          <a:lstStyle/>
          <a:p>
            <a:r>
              <a:rPr kumimoji="1" lang="en-US" altLang="ja-JP" dirty="0" smtClean="0"/>
              <a:t>About the STB</a:t>
            </a:r>
            <a:r>
              <a:rPr lang="ja-JP" altLang="en-US" dirty="0"/>
              <a:t> </a:t>
            </a:r>
            <a:r>
              <a:rPr lang="en-US" altLang="ja-JP" dirty="0" smtClean="0"/>
              <a:t>P/S as </a:t>
            </a:r>
            <a:r>
              <a:rPr lang="en-US" altLang="ja-JP" dirty="0" smtClean="0"/>
              <a:t>redundancy(Q1) </a:t>
            </a:r>
            <a:endParaRPr kumimoji="1" lang="ja-JP" altLang="en-US" dirty="0"/>
          </a:p>
        </p:txBody>
      </p:sp>
      <p:sp>
        <p:nvSpPr>
          <p:cNvPr id="5" name="コンテンツ プレースホルダー 4"/>
          <p:cNvSpPr>
            <a:spLocks noGrp="1"/>
          </p:cNvSpPr>
          <p:nvPr>
            <p:ph idx="1"/>
          </p:nvPr>
        </p:nvSpPr>
        <p:spPr>
          <a:xfrm>
            <a:off x="457200" y="1052736"/>
            <a:ext cx="8229600" cy="5544616"/>
          </a:xfrm>
        </p:spPr>
        <p:txBody>
          <a:bodyPr>
            <a:normAutofit/>
          </a:bodyPr>
          <a:lstStyle/>
          <a:p>
            <a:r>
              <a:rPr lang="en-US" altLang="ja-JP" sz="1400" dirty="0" smtClean="0"/>
              <a:t>(Q); Our </a:t>
            </a:r>
            <a:r>
              <a:rPr lang="en-US" altLang="ja-JP" sz="1400" dirty="0"/>
              <a:t>understanding is that there are two modulators, both fully powered, to provide redundancy, for each RF unit (three </a:t>
            </a:r>
            <a:r>
              <a:rPr lang="en-US" altLang="ja-JP" sz="1400" dirty="0" err="1"/>
              <a:t>cryomodules</a:t>
            </a:r>
            <a:r>
              <a:rPr lang="en-US" altLang="ja-JP" sz="1400" dirty="0"/>
              <a:t>) and CFS electrical power is supplied to those two modulators only.  Is </a:t>
            </a:r>
            <a:r>
              <a:rPr lang="en-US" altLang="ja-JP" sz="1400" dirty="0" smtClean="0"/>
              <a:t>this </a:t>
            </a:r>
            <a:r>
              <a:rPr lang="en-US" altLang="ja-JP" sz="1400" dirty="0"/>
              <a:t>correct</a:t>
            </a:r>
            <a:r>
              <a:rPr lang="en-US" altLang="ja-JP" sz="1400" dirty="0" smtClean="0"/>
              <a:t>?</a:t>
            </a:r>
          </a:p>
          <a:p>
            <a:pPr lvl="1"/>
            <a:r>
              <a:rPr lang="en-US" altLang="ja-JP" sz="1400" dirty="0" smtClean="0">
                <a:solidFill>
                  <a:schemeClr val="accent2">
                    <a:lumMod val="75000"/>
                  </a:schemeClr>
                </a:solidFill>
              </a:rPr>
              <a:t>(A) ; 3 </a:t>
            </a:r>
            <a:r>
              <a:rPr lang="en-US" altLang="ja-JP" sz="1400" dirty="0">
                <a:solidFill>
                  <a:schemeClr val="accent2">
                    <a:lumMod val="75000"/>
                  </a:schemeClr>
                </a:solidFill>
              </a:rPr>
              <a:t>power-supplies for 2 RDR units (six </a:t>
            </a:r>
            <a:r>
              <a:rPr lang="en-US" altLang="ja-JP" sz="1400" dirty="0" err="1">
                <a:solidFill>
                  <a:schemeClr val="accent2">
                    <a:lumMod val="75000"/>
                  </a:schemeClr>
                </a:solidFill>
              </a:rPr>
              <a:t>cryomodules</a:t>
            </a:r>
            <a:r>
              <a:rPr lang="en-US" altLang="ja-JP" sz="1400" dirty="0">
                <a:solidFill>
                  <a:schemeClr val="accent2">
                    <a:lumMod val="75000"/>
                  </a:schemeClr>
                </a:solidFill>
              </a:rPr>
              <a:t> system) is the minimum </a:t>
            </a:r>
            <a:r>
              <a:rPr lang="en-US" altLang="ja-JP" sz="1400" dirty="0" err="1">
                <a:solidFill>
                  <a:schemeClr val="accent2">
                    <a:lumMod val="75000"/>
                  </a:schemeClr>
                </a:solidFill>
              </a:rPr>
              <a:t>uints</a:t>
            </a:r>
            <a:r>
              <a:rPr lang="en-US" altLang="ja-JP" sz="1400" dirty="0">
                <a:solidFill>
                  <a:schemeClr val="accent2">
                    <a:lumMod val="75000"/>
                  </a:schemeClr>
                </a:solidFill>
              </a:rPr>
              <a:t> of DRFS HLRF system. This is the latest redundancy scheme.  So in 2 RDR units (six </a:t>
            </a:r>
            <a:r>
              <a:rPr lang="en-US" altLang="ja-JP" sz="1400" dirty="0" err="1">
                <a:solidFill>
                  <a:schemeClr val="accent2">
                    <a:lumMod val="75000"/>
                  </a:schemeClr>
                </a:solidFill>
              </a:rPr>
              <a:t>cryomodules</a:t>
            </a:r>
            <a:r>
              <a:rPr lang="en-US" altLang="ja-JP" sz="1400" dirty="0">
                <a:solidFill>
                  <a:schemeClr val="accent2">
                    <a:lumMod val="75000"/>
                  </a:schemeClr>
                </a:solidFill>
              </a:rPr>
              <a:t> </a:t>
            </a:r>
            <a:r>
              <a:rPr lang="en-US" altLang="ja-JP" sz="1400" dirty="0" err="1">
                <a:solidFill>
                  <a:schemeClr val="accent2">
                    <a:lumMod val="75000"/>
                  </a:schemeClr>
                </a:solidFill>
              </a:rPr>
              <a:t>sytem</a:t>
            </a:r>
            <a:r>
              <a:rPr lang="en-US" altLang="ja-JP" sz="1400" dirty="0">
                <a:solidFill>
                  <a:schemeClr val="accent2">
                    <a:lumMod val="75000"/>
                  </a:schemeClr>
                </a:solidFill>
              </a:rPr>
              <a:t>), there are 2 hot P/S and 1 stand-by (STB) P/S.</a:t>
            </a:r>
            <a:endParaRPr kumimoji="1" lang="ja-JP" altLang="en-US" sz="1400" dirty="0">
              <a:solidFill>
                <a:schemeClr val="accent2">
                  <a:lumMod val="75000"/>
                </a:schemeClr>
              </a:solidFill>
            </a:endParaRPr>
          </a:p>
        </p:txBody>
      </p:sp>
      <p:grpSp>
        <p:nvGrpSpPr>
          <p:cNvPr id="8" name="グループ化 7"/>
          <p:cNvGrpSpPr/>
          <p:nvPr/>
        </p:nvGrpSpPr>
        <p:grpSpPr>
          <a:xfrm>
            <a:off x="971600" y="2712517"/>
            <a:ext cx="6629028" cy="1703834"/>
            <a:chOff x="971600" y="2624336"/>
            <a:chExt cx="7277100" cy="207645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852936"/>
              <a:ext cx="72771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アーチ 5"/>
            <p:cNvSpPr/>
            <p:nvPr/>
          </p:nvSpPr>
          <p:spPr>
            <a:xfrm>
              <a:off x="1657822" y="2624336"/>
              <a:ext cx="5904656" cy="457200"/>
            </a:xfrm>
            <a:prstGeom prst="blockArc">
              <a:avLst/>
            </a:prstGeom>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7" name="テキスト ボックス 6"/>
          <p:cNvSpPr txBox="1"/>
          <p:nvPr/>
        </p:nvSpPr>
        <p:spPr>
          <a:xfrm>
            <a:off x="3779912" y="2331082"/>
            <a:ext cx="1289135" cy="369332"/>
          </a:xfrm>
          <a:prstGeom prst="rect">
            <a:avLst/>
          </a:prstGeom>
          <a:noFill/>
        </p:spPr>
        <p:txBody>
          <a:bodyPr wrap="none" rtlCol="0">
            <a:spAutoFit/>
          </a:bodyPr>
          <a:lstStyle/>
          <a:p>
            <a:r>
              <a:rPr kumimoji="1" lang="en-US" altLang="ja-JP" dirty="0" smtClean="0"/>
              <a:t>2 RDR Units</a:t>
            </a:r>
            <a:endParaRPr kumimoji="1" lang="ja-JP" altLang="en-US" dirty="0"/>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4416351"/>
            <a:ext cx="3931456"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テキスト ボックス 8"/>
          <p:cNvSpPr txBox="1"/>
          <p:nvPr/>
        </p:nvSpPr>
        <p:spPr>
          <a:xfrm>
            <a:off x="5073141" y="5275801"/>
            <a:ext cx="3243837" cy="369332"/>
          </a:xfrm>
          <a:prstGeom prst="rect">
            <a:avLst/>
          </a:prstGeom>
          <a:noFill/>
        </p:spPr>
        <p:txBody>
          <a:bodyPr wrap="none" rtlCol="0">
            <a:spAutoFit/>
          </a:bodyPr>
          <a:lstStyle/>
          <a:p>
            <a:r>
              <a:rPr kumimoji="1" lang="en-US" altLang="ja-JP" dirty="0" smtClean="0"/>
              <a:t>Connection of hot P/S and loads </a:t>
            </a:r>
            <a:endParaRPr kumimoji="1" lang="ja-JP" altLang="en-US" dirty="0"/>
          </a:p>
        </p:txBody>
      </p:sp>
    </p:spTree>
    <p:extLst>
      <p:ext uri="{BB962C8B-B14F-4D97-AF65-F5344CB8AC3E}">
        <p14:creationId xmlns:p14="http://schemas.microsoft.com/office/powerpoint/2010/main" val="193943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a:bodyPr>
          <a:lstStyle/>
          <a:p>
            <a:r>
              <a:rPr kumimoji="1" lang="en-US" altLang="ja-JP" sz="3600" dirty="0" smtClean="0"/>
              <a:t>Switching from Failure one to STB </a:t>
            </a:r>
            <a:r>
              <a:rPr kumimoji="1" lang="en-US" altLang="ja-JP" sz="3600" dirty="0" smtClean="0"/>
              <a:t>unit(Q1)</a:t>
            </a:r>
            <a:endParaRPr kumimoji="1" lang="ja-JP" altLang="en-US" sz="3600" dirty="0"/>
          </a:p>
        </p:txBody>
      </p:sp>
      <p:sp>
        <p:nvSpPr>
          <p:cNvPr id="3" name="コンテンツ プレースホルダー 2"/>
          <p:cNvSpPr>
            <a:spLocks noGrp="1"/>
          </p:cNvSpPr>
          <p:nvPr>
            <p:ph idx="1"/>
          </p:nvPr>
        </p:nvSpPr>
        <p:spPr>
          <a:xfrm>
            <a:off x="457200" y="1124745"/>
            <a:ext cx="8229600" cy="1152128"/>
          </a:xfrm>
        </p:spPr>
        <p:txBody>
          <a:bodyPr>
            <a:normAutofit lnSpcReduction="10000"/>
          </a:bodyPr>
          <a:lstStyle/>
          <a:p>
            <a:r>
              <a:rPr lang="en-US" altLang="ja-JP" sz="1400" dirty="0" smtClean="0"/>
              <a:t>(A) ; This </a:t>
            </a:r>
            <a:r>
              <a:rPr lang="en-US" altLang="ja-JP" sz="1400" dirty="0"/>
              <a:t>1 STB unit is some sense hot, but some sense not hot. It is keep alive but it is not connected to the real load (DFRS klystrons) and not fully powered. (these loads are common for P/S and STB P/S). If P/S has a fault and STB P/S is necessary, once VCB is off and connection change from previous P/S to new (STB) P/S is performed in low voltage and then STB VCB is on and gradually up to the rated voltage. This is done because of real hot swappable turn on and off is difficult due to the HV relay’s specification.</a:t>
            </a:r>
            <a:endParaRPr kumimoji="1" lang="ja-JP" altLang="en-US" sz="14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276872"/>
            <a:ext cx="3272408" cy="1805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2236927"/>
            <a:ext cx="3379043" cy="1884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568" y="4509120"/>
            <a:ext cx="3401268" cy="1802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右矢印 3"/>
          <p:cNvSpPr/>
          <p:nvPr/>
        </p:nvSpPr>
        <p:spPr>
          <a:xfrm>
            <a:off x="3995936" y="3142318"/>
            <a:ext cx="491244"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右矢印 7"/>
          <p:cNvSpPr/>
          <p:nvPr/>
        </p:nvSpPr>
        <p:spPr>
          <a:xfrm rot="9221734">
            <a:off x="3781153" y="4230684"/>
            <a:ext cx="920811"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5796136" y="2348880"/>
            <a:ext cx="552459" cy="276999"/>
          </a:xfrm>
          <a:prstGeom prst="rect">
            <a:avLst/>
          </a:prstGeom>
          <a:noFill/>
        </p:spPr>
        <p:txBody>
          <a:bodyPr wrap="none" rtlCol="0">
            <a:spAutoFit/>
          </a:bodyPr>
          <a:lstStyle/>
          <a:p>
            <a:r>
              <a:rPr kumimoji="1" lang="en-US" altLang="ja-JP" sz="1200" dirty="0" smtClean="0"/>
              <a:t>Failed</a:t>
            </a:r>
            <a:endParaRPr kumimoji="1" lang="ja-JP" altLang="en-US" sz="1200" dirty="0"/>
          </a:p>
        </p:txBody>
      </p:sp>
      <p:sp>
        <p:nvSpPr>
          <p:cNvPr id="6" name="円/楕円 5"/>
          <p:cNvSpPr/>
          <p:nvPr/>
        </p:nvSpPr>
        <p:spPr>
          <a:xfrm>
            <a:off x="4877564" y="2459765"/>
            <a:ext cx="432048" cy="43756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4877564" y="3040305"/>
            <a:ext cx="432048" cy="4144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6261521" y="2704753"/>
            <a:ext cx="432048" cy="43756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971600" y="5229200"/>
            <a:ext cx="432048" cy="43756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2168178" y="5229199"/>
            <a:ext cx="432048" cy="43756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2771800" y="4869160"/>
            <a:ext cx="432048" cy="43756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4837323" y="5028479"/>
            <a:ext cx="3712491" cy="646331"/>
          </a:xfrm>
          <a:prstGeom prst="rect">
            <a:avLst/>
          </a:prstGeom>
          <a:noFill/>
        </p:spPr>
        <p:txBody>
          <a:bodyPr wrap="none" rtlCol="0">
            <a:spAutoFit/>
          </a:bodyPr>
          <a:lstStyle/>
          <a:p>
            <a:r>
              <a:rPr kumimoji="1" lang="en-US" altLang="ja-JP" dirty="0" smtClean="0"/>
              <a:t>This sequence is same for the case of </a:t>
            </a:r>
          </a:p>
          <a:p>
            <a:r>
              <a:rPr lang="en-US" altLang="ja-JP" dirty="0" smtClean="0"/>
              <a:t>MA modulator</a:t>
            </a:r>
            <a:endParaRPr kumimoji="1" lang="ja-JP" altLang="en-US" dirty="0"/>
          </a:p>
        </p:txBody>
      </p:sp>
    </p:spTree>
    <p:extLst>
      <p:ext uri="{BB962C8B-B14F-4D97-AF65-F5344CB8AC3E}">
        <p14:creationId xmlns:p14="http://schemas.microsoft.com/office/powerpoint/2010/main" val="4071624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Q2 &amp; Q3</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lvl="0"/>
            <a:r>
              <a:rPr lang="en-US" altLang="ja-JP" dirty="0" smtClean="0"/>
              <a:t>(Q2) Are </a:t>
            </a:r>
            <a:r>
              <a:rPr lang="en-US" altLang="ja-JP" dirty="0"/>
              <a:t>the DRFS electrical connections to the power system, for the main </a:t>
            </a:r>
            <a:r>
              <a:rPr lang="en-US" altLang="ja-JP" dirty="0" err="1"/>
              <a:t>linac</a:t>
            </a:r>
            <a:r>
              <a:rPr lang="en-US" altLang="ja-JP" dirty="0"/>
              <a:t>, identical for each RF unit</a:t>
            </a:r>
            <a:r>
              <a:rPr lang="en-US" altLang="ja-JP" dirty="0" smtClean="0"/>
              <a:t>?</a:t>
            </a:r>
          </a:p>
          <a:p>
            <a:pPr marL="0" lvl="0" indent="0">
              <a:buNone/>
            </a:pPr>
            <a:r>
              <a:rPr lang="en-US" altLang="ja-JP" dirty="0" smtClean="0"/>
              <a:t>   ------Identical for each 2 RDR units</a:t>
            </a:r>
          </a:p>
          <a:p>
            <a:pPr lvl="0"/>
            <a:r>
              <a:rPr kumimoji="1" lang="en-US" altLang="ja-JP" dirty="0" smtClean="0"/>
              <a:t>(Q3)</a:t>
            </a:r>
            <a:r>
              <a:rPr lang="en-US" altLang="ja-JP" dirty="0"/>
              <a:t> What is the load specification for each DRFS electrical connection at the modulators to the power system in Volts and KW?</a:t>
            </a:r>
            <a:endParaRPr lang="ja-JP" altLang="ja-JP" dirty="0"/>
          </a:p>
          <a:p>
            <a:pPr marL="0" indent="0">
              <a:buNone/>
            </a:pPr>
            <a:r>
              <a:rPr kumimoji="1" lang="en-US" altLang="ja-JP" dirty="0" smtClean="0"/>
              <a:t>    -----6.6kV, Heat table </a:t>
            </a:r>
            <a:r>
              <a:rPr kumimoji="1" lang="en-US" altLang="ja-JP" dirty="0" err="1" smtClean="0"/>
              <a:t>value+Beam</a:t>
            </a:r>
            <a:r>
              <a:rPr kumimoji="1" lang="en-US" altLang="ja-JP" dirty="0" smtClean="0"/>
              <a:t> power(kW)</a:t>
            </a:r>
          </a:p>
          <a:p>
            <a:pPr marL="0" indent="0">
              <a:buNone/>
            </a:pPr>
            <a:r>
              <a:rPr lang="en-US" altLang="ja-JP" dirty="0"/>
              <a:t> </a:t>
            </a:r>
            <a:r>
              <a:rPr lang="en-US" altLang="ja-JP" dirty="0" smtClean="0"/>
              <a:t>          see power table</a:t>
            </a:r>
            <a:endParaRPr kumimoji="1" lang="ja-JP" altLang="en-US" dirty="0"/>
          </a:p>
        </p:txBody>
      </p:sp>
    </p:spTree>
    <p:extLst>
      <p:ext uri="{BB962C8B-B14F-4D97-AF65-F5344CB8AC3E}">
        <p14:creationId xmlns:p14="http://schemas.microsoft.com/office/powerpoint/2010/main" val="34304144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Q4</a:t>
            </a:r>
            <a:endParaRPr kumimoji="1" lang="ja-JP" altLang="en-US" dirty="0"/>
          </a:p>
        </p:txBody>
      </p:sp>
      <p:sp>
        <p:nvSpPr>
          <p:cNvPr id="3" name="コンテンツ プレースホルダー 2"/>
          <p:cNvSpPr>
            <a:spLocks noGrp="1"/>
          </p:cNvSpPr>
          <p:nvPr>
            <p:ph idx="1"/>
          </p:nvPr>
        </p:nvSpPr>
        <p:spPr/>
        <p:txBody>
          <a:bodyPr/>
          <a:lstStyle/>
          <a:p>
            <a:pPr lvl="0"/>
            <a:r>
              <a:rPr kumimoji="1" lang="en-US" altLang="ja-JP" dirty="0" smtClean="0"/>
              <a:t>(Q4)</a:t>
            </a:r>
            <a:r>
              <a:rPr lang="en-US" altLang="ja-JP" dirty="0"/>
              <a:t> Do any of the electrical connections require special consideration such as Uninterruptable Power Supply, standby power, isolation transformer or special grounding?</a:t>
            </a:r>
            <a:endParaRPr lang="ja-JP" altLang="ja-JP" dirty="0"/>
          </a:p>
          <a:p>
            <a:r>
              <a:rPr kumimoji="1" lang="en-US" altLang="ja-JP" dirty="0" smtClean="0"/>
              <a:t>---No</a:t>
            </a:r>
            <a:endParaRPr kumimoji="1" lang="ja-JP" altLang="en-US" dirty="0"/>
          </a:p>
        </p:txBody>
      </p:sp>
    </p:spTree>
    <p:extLst>
      <p:ext uri="{BB962C8B-B14F-4D97-AF65-F5344CB8AC3E}">
        <p14:creationId xmlns:p14="http://schemas.microsoft.com/office/powerpoint/2010/main" val="8176714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274042"/>
          </a:xfrm>
        </p:spPr>
        <p:txBody>
          <a:bodyPr>
            <a:normAutofit fontScale="90000"/>
          </a:bodyPr>
          <a:lstStyle/>
          <a:p>
            <a:r>
              <a:rPr kumimoji="1" lang="en-US" altLang="ja-JP" dirty="0" smtClean="0"/>
              <a:t>Heat Loss of </a:t>
            </a:r>
            <a:r>
              <a:rPr lang="en-US" altLang="ja-JP" dirty="0"/>
              <a:t>STB </a:t>
            </a:r>
            <a:r>
              <a:rPr lang="en-US" altLang="ja-JP" dirty="0" smtClean="0"/>
              <a:t>Unit(Q1) </a:t>
            </a:r>
            <a:endParaRPr kumimoji="1" lang="ja-JP" alt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0794" y="2128264"/>
            <a:ext cx="7069318"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0794" y="812423"/>
            <a:ext cx="6799718" cy="1280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179512" y="1916832"/>
            <a:ext cx="2273571" cy="1477328"/>
          </a:xfrm>
          <a:prstGeom prst="rect">
            <a:avLst/>
          </a:prstGeom>
          <a:noFill/>
        </p:spPr>
        <p:txBody>
          <a:bodyPr wrap="none" rtlCol="0">
            <a:spAutoFit/>
          </a:bodyPr>
          <a:lstStyle/>
          <a:p>
            <a:r>
              <a:rPr kumimoji="1" lang="en-US" altLang="ja-JP" dirty="0" smtClean="0"/>
              <a:t>Heat Loads of STB </a:t>
            </a:r>
          </a:p>
          <a:p>
            <a:r>
              <a:rPr lang="en-US" altLang="ja-JP" dirty="0" smtClean="0"/>
              <a:t>Modules are included </a:t>
            </a:r>
          </a:p>
          <a:p>
            <a:r>
              <a:rPr lang="en-US" altLang="ja-JP" dirty="0" smtClean="0"/>
              <a:t>In the previous table</a:t>
            </a:r>
            <a:r>
              <a:rPr lang="ja-JP" altLang="en-US" dirty="0" smtClean="0"/>
              <a:t>　</a:t>
            </a:r>
            <a:endParaRPr lang="en-US" altLang="ja-JP" dirty="0" smtClean="0"/>
          </a:p>
          <a:p>
            <a:r>
              <a:rPr lang="en-US" altLang="ja-JP" dirty="0" smtClean="0"/>
              <a:t>Indicated by spare or </a:t>
            </a:r>
          </a:p>
          <a:p>
            <a:r>
              <a:rPr lang="en-US" altLang="ja-JP" dirty="0" smtClean="0"/>
              <a:t>Back-up. </a:t>
            </a:r>
            <a:endParaRPr kumimoji="1" lang="ja-JP" altLang="en-US" dirty="0"/>
          </a:p>
        </p:txBody>
      </p:sp>
      <p:sp>
        <p:nvSpPr>
          <p:cNvPr id="8" name="円/楕円 7"/>
          <p:cNvSpPr/>
          <p:nvPr/>
        </p:nvSpPr>
        <p:spPr>
          <a:xfrm>
            <a:off x="3995936" y="2780928"/>
            <a:ext cx="288032" cy="30632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p:nvSpPr>
        <p:spPr>
          <a:xfrm>
            <a:off x="4050172" y="2533839"/>
            <a:ext cx="288032" cy="30632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4148336" y="2933328"/>
            <a:ext cx="288032" cy="306323"/>
          </a:xfrm>
          <a:prstGeom prst="ellips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3992485" y="3206471"/>
            <a:ext cx="288032" cy="306323"/>
          </a:xfrm>
          <a:prstGeom prst="ellips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4018800" y="3803185"/>
            <a:ext cx="288032" cy="306323"/>
          </a:xfrm>
          <a:prstGeom prst="ellips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487796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4759</TotalTime>
  <Words>2040</Words>
  <Application>Microsoft Office PowerPoint</Application>
  <PresentationFormat>画面に合わせる (4:3)</PresentationFormat>
  <Paragraphs>138</Paragraphs>
  <Slides>26</Slides>
  <Notes>2</Notes>
  <HiddenSlides>0</HiddenSlides>
  <MMClips>0</MMClips>
  <ScaleCrop>false</ScaleCrop>
  <HeadingPairs>
    <vt:vector size="4" baseType="variant">
      <vt:variant>
        <vt:lpstr>テーマ</vt:lpstr>
      </vt:variant>
      <vt:variant>
        <vt:i4>1</vt:i4>
      </vt:variant>
      <vt:variant>
        <vt:lpstr>スライド タイトル</vt:lpstr>
      </vt:variant>
      <vt:variant>
        <vt:i4>26</vt:i4>
      </vt:variant>
    </vt:vector>
  </HeadingPairs>
  <TitlesOfParts>
    <vt:vector size="27" baseType="lpstr">
      <vt:lpstr>Office ​​テーマ</vt:lpstr>
      <vt:lpstr>Q &amp;A for the questions from CFS of April 29,2011</vt:lpstr>
      <vt:lpstr>Current Status of DRFS</vt:lpstr>
      <vt:lpstr>Previous 5.7m dia. Single tunnel plan</vt:lpstr>
      <vt:lpstr>Electricity Distribution(Q1)</vt:lpstr>
      <vt:lpstr>About the STB P/S as redundancy(Q1) </vt:lpstr>
      <vt:lpstr>Switching from Failure one to STB unit(Q1)</vt:lpstr>
      <vt:lpstr>Q2 &amp; Q3</vt:lpstr>
      <vt:lpstr>Q4</vt:lpstr>
      <vt:lpstr>Heat Loss of STB Unit(Q1) </vt:lpstr>
      <vt:lpstr>Power Increase Requirement(1)</vt:lpstr>
      <vt:lpstr>3 operation mode (Low Energy 10Hz, SB2009 and Full scheme) and DRFS Layout</vt:lpstr>
      <vt:lpstr>Power Increase Requirement(2)</vt:lpstr>
      <vt:lpstr>Reinforcement of HLRF Unit</vt:lpstr>
      <vt:lpstr>Power table for full energy scheme</vt:lpstr>
      <vt:lpstr>PowerPoint プレゼンテーション</vt:lpstr>
      <vt:lpstr>Power Table of Full Energy Case</vt:lpstr>
      <vt:lpstr>Power Table of Full Energy Case</vt:lpstr>
      <vt:lpstr>Power table for reduced bunch operation</vt:lpstr>
      <vt:lpstr>PowerPoint プレゼンテーション</vt:lpstr>
      <vt:lpstr>Power Table of Reduced Bunch Operation</vt:lpstr>
      <vt:lpstr>Low Energy 10 Hz Operation</vt:lpstr>
      <vt:lpstr>Layout of DRFS in 5.7m Single Tunnel</vt:lpstr>
      <vt:lpstr>Layout 1/3 </vt:lpstr>
      <vt:lpstr>Layout 2/3 </vt:lpstr>
      <vt:lpstr>Layout 3/3 </vt:lpstr>
      <vt:lpstr>Layout of Power Supply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About the STB P/S as redundancy</dc:title>
  <dc:creator>sfukuda</dc:creator>
  <cp:lastModifiedBy>sfukuda</cp:lastModifiedBy>
  <cp:revision>52</cp:revision>
  <dcterms:created xsi:type="dcterms:W3CDTF">2011-07-19T01:51:57Z</dcterms:created>
  <dcterms:modified xsi:type="dcterms:W3CDTF">2011-07-22T10:26:27Z</dcterms:modified>
</cp:coreProperties>
</file>