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60" r:id="rId1"/>
  </p:sldMasterIdLst>
  <p:notesMasterIdLst>
    <p:notesMasterId r:id="rId7"/>
  </p:notesMasterIdLst>
  <p:sldIdLst>
    <p:sldId id="285" r:id="rId2"/>
    <p:sldId id="286" r:id="rId3"/>
    <p:sldId id="287" r:id="rId4"/>
    <p:sldId id="288" r:id="rId5"/>
    <p:sldId id="289" r:id="rId6"/>
  </p:sldIdLst>
  <p:sldSz cx="9144000" cy="6858000" type="screen4x3"/>
  <p:notesSz cx="6858000" cy="9945688"/>
  <p:embeddedFontLst>
    <p:embeddedFont>
      <p:font typeface="Calibri" pitchFamily="34" charset="0"/>
      <p:regular r:id="rId8"/>
      <p:bold r:id="rId9"/>
      <p:italic r:id="rId10"/>
      <p:boldItalic r:id="rId11"/>
    </p:embeddedFont>
    <p:embeddedFont>
      <p:font typeface="Arial Unicode MS" pitchFamily="50" charset="-128"/>
      <p:regular r:id="rId12"/>
    </p:embeddedFont>
    <p:embeddedFont>
      <p:font typeface="Comic Sans MS" pitchFamily="66" charset="0"/>
      <p:regular r:id="rId13"/>
      <p:bold r:id="rId14"/>
    </p:embeddedFont>
  </p:embeddedFontLst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  <a:srgbClr val="00FF00"/>
    <a:srgbClr val="FF3399"/>
    <a:srgbClr val="0000CC"/>
    <a:srgbClr val="23346C"/>
    <a:srgbClr val="C9DA2B"/>
    <a:srgbClr val="8094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72" autoAdjust="0"/>
    <p:restoredTop sz="96075" autoAdjust="0"/>
  </p:normalViewPr>
  <p:slideViewPr>
    <p:cSldViewPr>
      <p:cViewPr>
        <p:scale>
          <a:sx n="70" d="100"/>
          <a:sy n="70" d="100"/>
        </p:scale>
        <p:origin x="-1338" y="-1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font" Target="fonts/font6.fntdata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font" Target="fonts/font5.fntdata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font" Target="fonts/font7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71800" cy="497285"/>
          </a:xfrm>
          <a:prstGeom prst="rect">
            <a:avLst/>
          </a:prstGeom>
        </p:spPr>
        <p:txBody>
          <a:bodyPr vert="horz" lIns="91760" tIns="45880" rIns="91760" bIns="458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285"/>
          </a:xfrm>
          <a:prstGeom prst="rect">
            <a:avLst/>
          </a:prstGeom>
        </p:spPr>
        <p:txBody>
          <a:bodyPr vert="horz" lIns="91760" tIns="45880" rIns="91760" bIns="45880" rtlCol="0"/>
          <a:lstStyle>
            <a:lvl1pPr algn="r">
              <a:defRPr sz="1200"/>
            </a:lvl1pPr>
          </a:lstStyle>
          <a:p>
            <a:fld id="{3C5EFD36-57B3-40FB-99A4-7E2476A8C3A2}" type="datetimeFigureOut">
              <a:rPr kumimoji="1" lang="ja-JP" altLang="en-US" smtClean="0"/>
              <a:pPr/>
              <a:t>2011/7/29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3638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760" tIns="45880" rIns="91760" bIns="4588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1" y="4724203"/>
            <a:ext cx="5486400" cy="4475559"/>
          </a:xfrm>
          <a:prstGeom prst="rect">
            <a:avLst/>
          </a:prstGeom>
        </p:spPr>
        <p:txBody>
          <a:bodyPr vert="horz" lIns="91760" tIns="45880" rIns="91760" bIns="4588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1" y="9446678"/>
            <a:ext cx="2971800" cy="497285"/>
          </a:xfrm>
          <a:prstGeom prst="rect">
            <a:avLst/>
          </a:prstGeom>
        </p:spPr>
        <p:txBody>
          <a:bodyPr vert="horz" lIns="91760" tIns="45880" rIns="91760" bIns="458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7285"/>
          </a:xfrm>
          <a:prstGeom prst="rect">
            <a:avLst/>
          </a:prstGeom>
        </p:spPr>
        <p:txBody>
          <a:bodyPr vert="horz" lIns="91760" tIns="45880" rIns="91760" bIns="45880" rtlCol="0" anchor="b"/>
          <a:lstStyle>
            <a:lvl1pPr algn="r">
              <a:defRPr sz="1200"/>
            </a:lvl1pPr>
          </a:lstStyle>
          <a:p>
            <a:fld id="{7D1DEA5D-CF83-4A34-B285-6F8EEA98513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20483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371600"/>
            <a:ext cx="7772400" cy="1143000"/>
          </a:xfrm>
        </p:spPr>
        <p:txBody>
          <a:bodyPr/>
          <a:lstStyle>
            <a:lvl1pPr>
              <a:defRPr sz="480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altLang="ja-JP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124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ja-JP" altLang="en-US" smtClean="0"/>
              <a:t>マスター サブタイトルの書式設定</a:t>
            </a:r>
            <a:endParaRPr lang="en-US" altLang="ja-JP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157565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Akiya Miyamoto, Software CTG meeting</a:t>
            </a:r>
            <a:endParaRPr lang="ja-JP" altLang="en-US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00100" y="214290"/>
            <a:ext cx="7691470" cy="606425"/>
          </a:xfrm>
        </p:spPr>
        <p:txBody>
          <a:bodyPr/>
          <a:lstStyle>
            <a:lvl1pPr>
              <a:defRPr>
                <a:solidFill>
                  <a:srgbClr val="23346C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  <a:lvl2pPr>
              <a:buSzPct val="90000"/>
              <a:buFont typeface="Wingdings" pitchFamily="2" charset="2"/>
              <a:buChar char="u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2pPr>
            <a:lvl3pPr>
              <a:buFont typeface="Wingdings" pitchFamily="2" charset="2"/>
              <a:buChar char="l"/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3pPr>
            <a:lvl4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4pPr>
            <a:lvl5pPr>
              <a:defRPr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BA713040-02FD-4B24-B735-CF7B9AB68790}" type="slidenum">
              <a:rPr lang="en-US" altLang="ja-JP"/>
              <a:pPr/>
              <a:t>‹#›</a:t>
            </a:fld>
            <a:endParaRPr lang="en-US" altLang="ja-JP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2011/8/1</a:t>
            </a:r>
            <a:endParaRPr lang="ja-JP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71538" y="214290"/>
            <a:ext cx="7620032" cy="606425"/>
          </a:xfrm>
        </p:spPr>
        <p:txBody>
          <a:bodyPr/>
          <a:lstStyle>
            <a:lvl1pPr>
              <a:defRPr>
                <a:solidFill>
                  <a:srgbClr val="23346C"/>
                </a:solidFill>
                <a:latin typeface="+mn-lt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68281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fld id="{BA713040-02FD-4B24-B735-CF7B9AB68790}" type="slidenum">
              <a:rPr lang="en-US" altLang="ja-JP"/>
              <a:pPr/>
              <a:t>‹#›</a:t>
            </a:fld>
            <a:endParaRPr lang="en-US" altLang="ja-JP" dirty="0"/>
          </a:p>
        </p:txBody>
      </p:sp>
      <p:sp>
        <p:nvSpPr>
          <p:cNvPr id="6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2011/8/1</a:t>
            </a:r>
            <a:endParaRPr lang="ja-JP" altLang="en-US" dirty="0"/>
          </a:p>
        </p:txBody>
      </p:sp>
      <p:sp>
        <p:nvSpPr>
          <p:cNvPr id="7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157565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Akiya Miyamoto, Software CTG meeting</a:t>
            </a:r>
            <a:endParaRPr lang="ja-JP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2984"/>
            <a:ext cx="8482042" cy="5257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マスターテキストの書式設定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第</a:t>
            </a:r>
            <a:r>
              <a:rPr lang="en-US" altLang="ja-JP" dirty="0" smtClean="0"/>
              <a:t>3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3"/>
            <a:r>
              <a:rPr lang="ja-JP" altLang="en-US" dirty="0" smtClean="0"/>
              <a:t>第</a:t>
            </a:r>
            <a:r>
              <a:rPr lang="en-US" altLang="ja-JP" dirty="0" smtClean="0"/>
              <a:t>4</a:t>
            </a:r>
            <a:r>
              <a:rPr lang="ja-JP" altLang="en-US" dirty="0" smtClean="0"/>
              <a:t>レベル</a:t>
            </a:r>
            <a:endParaRPr lang="en-US" altLang="ja-JP" dirty="0" smtClean="0"/>
          </a:p>
          <a:p>
            <a:pPr lvl="4"/>
            <a:r>
              <a:rPr lang="ja-JP" altLang="en-US" dirty="0" smtClean="0"/>
              <a:t>第</a:t>
            </a:r>
            <a:r>
              <a:rPr lang="en-US" altLang="ja-JP" dirty="0" smtClean="0"/>
              <a:t>5</a:t>
            </a:r>
            <a:r>
              <a:rPr lang="ja-JP" altLang="en-US" dirty="0" smtClean="0"/>
              <a:t>レベル</a:t>
            </a:r>
            <a:endParaRPr lang="en-US" altLang="ja-JP" dirty="0" smtClean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7158" y="214290"/>
            <a:ext cx="8334412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altLang="ja-JP" dirty="0" smtClean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77050" y="6591300"/>
            <a:ext cx="1905000" cy="17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fld id="{BA713040-02FD-4B24-B735-CF7B9AB68790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2"/>
          </p:nvPr>
        </p:nvSpPr>
        <p:spPr>
          <a:xfrm>
            <a:off x="285720" y="6572266"/>
            <a:ext cx="2500330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smtClean="0"/>
              <a:t>2011/8/1</a:t>
            </a:r>
            <a:endParaRPr lang="ja-JP" altLang="en-US" dirty="0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3"/>
          </p:nvPr>
        </p:nvSpPr>
        <p:spPr>
          <a:xfrm>
            <a:off x="3200384" y="6572272"/>
            <a:ext cx="3229003" cy="2206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8094D6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defRPr>
            </a:lvl1pPr>
          </a:lstStyle>
          <a:p>
            <a:r>
              <a:rPr lang="en-US" altLang="ja-JP" smtClean="0"/>
              <a:t>Akiya Miyamoto, Software CTG meeting</a:t>
            </a:r>
            <a:endParaRPr lang="ja-JP" altLang="en-US" dirty="0"/>
          </a:p>
        </p:txBody>
      </p:sp>
      <p:cxnSp>
        <p:nvCxnSpPr>
          <p:cNvPr id="14" name="直線コネクタ 13"/>
          <p:cNvCxnSpPr/>
          <p:nvPr/>
        </p:nvCxnSpPr>
        <p:spPr bwMode="auto">
          <a:xfrm>
            <a:off x="304744" y="6499224"/>
            <a:ext cx="8501122" cy="1588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直線コネクタ 15"/>
          <p:cNvCxnSpPr/>
          <p:nvPr/>
        </p:nvCxnSpPr>
        <p:spPr bwMode="auto">
          <a:xfrm>
            <a:off x="285720" y="928670"/>
            <a:ext cx="8515380" cy="36530"/>
          </a:xfrm>
          <a:prstGeom prst="line">
            <a:avLst/>
          </a:prstGeom>
          <a:noFill/>
          <a:ln w="57150" cap="flat" cmpd="sng" algn="ctr">
            <a:solidFill>
              <a:srgbClr val="8094D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1" r:id="rId2"/>
    <p:sldLayoutId id="2147483664" r:id="rId3"/>
    <p:sldLayoutId id="2147483665" r:id="rId4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3600">
          <a:solidFill>
            <a:schemeClr val="tx2"/>
          </a:solidFill>
          <a:latin typeface="Comic Sans MS" pitchFamily="66" charset="0"/>
          <a:ea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n"/>
        <a:defRPr kumimoji="1" sz="20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u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SzPct val="90000"/>
        <a:buFont typeface="Wingdings" pitchFamily="2" charset="2"/>
        <a:buChar char="l"/>
        <a:defRPr kumimoji="1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Char char="–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23346C"/>
        </a:buClr>
        <a:buFont typeface="Wingdings" pitchFamily="2" charset="2"/>
        <a:buChar char="V"/>
        <a:defRPr kumimoji="1" sz="1600">
          <a:solidFill>
            <a:srgbClr val="23346C"/>
          </a:solidFill>
          <a:latin typeface="Arial Unicode MS" pitchFamily="50" charset="-128"/>
          <a:ea typeface="Arial Unicode MS" pitchFamily="50" charset="-128"/>
          <a:cs typeface="Arial Unicode MS" pitchFamily="50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6699"/>
        </a:buClr>
        <a:buFont typeface="Wingdings" pitchFamily="2" charset="2"/>
        <a:buChar char="V"/>
        <a:defRPr kumimoji="1"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GRID directory for DBD sample productions</a:t>
            </a:r>
            <a:br>
              <a:rPr kumimoji="1" lang="en-US" altLang="ja-JP" dirty="0" smtClean="0"/>
            </a:br>
            <a:r>
              <a:rPr lang="en-US" altLang="ja-JP" dirty="0" smtClean="0"/>
              <a:t>(Draft)</a:t>
            </a:r>
            <a:endParaRPr kumimoji="1" lang="ja-JP" altLang="en-US" dirty="0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1403648" y="3573016"/>
            <a:ext cx="6400800" cy="1752600"/>
          </a:xfrm>
        </p:spPr>
        <p:txBody>
          <a:bodyPr/>
          <a:lstStyle/>
          <a:p>
            <a:r>
              <a:rPr kumimoji="1" lang="en-US" altLang="ja-JP" dirty="0" err="1" smtClean="0"/>
              <a:t>Akiya</a:t>
            </a:r>
            <a:r>
              <a:rPr kumimoji="1" lang="en-US" altLang="ja-JP" dirty="0" smtClean="0"/>
              <a:t> Miyamoto</a:t>
            </a:r>
          </a:p>
          <a:p>
            <a:r>
              <a:rPr lang="en-US" altLang="ja-JP" dirty="0" smtClean="0"/>
              <a:t>KEK</a:t>
            </a:r>
            <a:endParaRPr kumimoji="1" lang="en-US" altLang="ja-JP" dirty="0" smtClean="0"/>
          </a:p>
          <a:p>
            <a:r>
              <a:rPr lang="en-US" altLang="ja-JP" dirty="0" smtClean="0"/>
              <a:t>1-August-2011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999531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Common directory</a:t>
            </a:r>
            <a:endParaRPr kumimoji="1" lang="ja-JP" alt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ILD and </a:t>
            </a:r>
            <a:r>
              <a:rPr lang="en-US" altLang="ja-JP" dirty="0" err="1" smtClean="0"/>
              <a:t>SiD</a:t>
            </a:r>
            <a:r>
              <a:rPr lang="en-US" altLang="ja-JP" dirty="0" smtClean="0"/>
              <a:t> will put DBD samples on ILC VO GRID</a:t>
            </a:r>
          </a:p>
          <a:p>
            <a:endParaRPr lang="en-US" altLang="ja-JP" dirty="0"/>
          </a:p>
          <a:p>
            <a:r>
              <a:rPr lang="en-US" altLang="ja-JP" dirty="0" smtClean="0"/>
              <a:t>Let’s use LCG GRID catalog for ILC-VO to store file information</a:t>
            </a:r>
          </a:p>
          <a:p>
            <a:endParaRPr lang="en-US" altLang="ja-JP" dirty="0"/>
          </a:p>
          <a:p>
            <a:r>
              <a:rPr lang="en-US" altLang="ja-JP" dirty="0" smtClean="0"/>
              <a:t>For keep uniformity between </a:t>
            </a:r>
            <a:r>
              <a:rPr lang="en-US" altLang="ja-JP" dirty="0" err="1" smtClean="0"/>
              <a:t>SiD</a:t>
            </a:r>
            <a:r>
              <a:rPr lang="en-US" altLang="ja-JP" dirty="0" smtClean="0"/>
              <a:t> and ILD, common directory structure is desirable.</a:t>
            </a:r>
          </a:p>
          <a:p>
            <a:endParaRPr lang="en-US" altLang="ja-JP" dirty="0" smtClean="0"/>
          </a:p>
          <a:p>
            <a:r>
              <a:rPr lang="en-US" altLang="ja-JP" dirty="0" smtClean="0"/>
              <a:t>Proposal (principle)</a:t>
            </a:r>
          </a:p>
          <a:p>
            <a:pPr lvl="1"/>
            <a:r>
              <a:rPr lang="en-US" altLang="ja-JP" dirty="0" smtClean="0"/>
              <a:t>Two top directories, </a:t>
            </a:r>
            <a:r>
              <a:rPr lang="en-US" altLang="ja-JP" dirty="0" smtClean="0">
                <a:solidFill>
                  <a:srgbClr val="FF0000"/>
                </a:solidFill>
              </a:rPr>
              <a:t>/grid/</a:t>
            </a:r>
            <a:r>
              <a:rPr lang="en-US" altLang="ja-JP" dirty="0" err="1" smtClean="0">
                <a:solidFill>
                  <a:srgbClr val="FF0000"/>
                </a:solidFill>
              </a:rPr>
              <a:t>ilc</a:t>
            </a:r>
            <a:r>
              <a:rPr lang="en-US" altLang="ja-JP" dirty="0" smtClean="0">
                <a:solidFill>
                  <a:srgbClr val="FF0000"/>
                </a:solidFill>
              </a:rPr>
              <a:t>/</a:t>
            </a:r>
            <a:r>
              <a:rPr lang="en-US" altLang="ja-JP" dirty="0" err="1" smtClean="0">
                <a:solidFill>
                  <a:srgbClr val="FF0000"/>
                </a:solidFill>
              </a:rPr>
              <a:t>dbd</a:t>
            </a:r>
            <a:r>
              <a:rPr lang="en-US" altLang="ja-JP" dirty="0" smtClean="0">
                <a:solidFill>
                  <a:srgbClr val="FF0000"/>
                </a:solidFill>
              </a:rPr>
              <a:t> </a:t>
            </a:r>
            <a:r>
              <a:rPr lang="en-US" altLang="ja-JP" dirty="0" smtClean="0"/>
              <a:t>for store sample data and </a:t>
            </a:r>
            <a:r>
              <a:rPr lang="en-US" altLang="ja-JP" dirty="0" smtClean="0">
                <a:solidFill>
                  <a:srgbClr val="FF0000"/>
                </a:solidFill>
              </a:rPr>
              <a:t>/grid/</a:t>
            </a:r>
            <a:r>
              <a:rPr lang="en-US" altLang="ja-JP" dirty="0" err="1" smtClean="0">
                <a:solidFill>
                  <a:srgbClr val="FF0000"/>
                </a:solidFill>
              </a:rPr>
              <a:t>ilc</a:t>
            </a:r>
            <a:r>
              <a:rPr lang="en-US" altLang="ja-JP" dirty="0" smtClean="0">
                <a:solidFill>
                  <a:srgbClr val="FF0000"/>
                </a:solidFill>
              </a:rPr>
              <a:t>/</a:t>
            </a:r>
            <a:r>
              <a:rPr lang="en-US" altLang="ja-JP" dirty="0" err="1" smtClean="0">
                <a:solidFill>
                  <a:srgbClr val="FF0000"/>
                </a:solidFill>
              </a:rPr>
              <a:t>dbd_log</a:t>
            </a:r>
            <a:r>
              <a:rPr lang="en-US" altLang="ja-JP" dirty="0" smtClean="0">
                <a:solidFill>
                  <a:srgbClr val="FF0000"/>
                </a:solidFill>
              </a:rPr>
              <a:t> </a:t>
            </a:r>
            <a:r>
              <a:rPr lang="en-US" altLang="ja-JP" dirty="0" smtClean="0"/>
              <a:t>for small files which may be not suitable for tape system.</a:t>
            </a:r>
          </a:p>
          <a:p>
            <a:pPr lvl="1"/>
            <a:r>
              <a:rPr lang="en-US" altLang="ja-JP" dirty="0" smtClean="0"/>
              <a:t>below </a:t>
            </a:r>
            <a:r>
              <a:rPr lang="en-US" altLang="ja-JP" dirty="0" err="1" smtClean="0"/>
              <a:t>dbd</a:t>
            </a:r>
            <a:r>
              <a:rPr lang="en-US" altLang="ja-JP" dirty="0" smtClean="0"/>
              <a:t>/ and </a:t>
            </a:r>
            <a:r>
              <a:rPr lang="en-US" altLang="ja-JP" dirty="0" err="1" smtClean="0"/>
              <a:t>dbd_log</a:t>
            </a:r>
            <a:r>
              <a:rPr lang="en-US" altLang="ja-JP" dirty="0" smtClean="0"/>
              <a:t>/, we have </a:t>
            </a:r>
            <a:r>
              <a:rPr lang="en-US" altLang="ja-JP" dirty="0" smtClean="0">
                <a:solidFill>
                  <a:srgbClr val="FF0000"/>
                </a:solidFill>
              </a:rPr>
              <a:t>generated/</a:t>
            </a:r>
            <a:r>
              <a:rPr lang="en-US" altLang="ja-JP" dirty="0" smtClean="0"/>
              <a:t>, </a:t>
            </a:r>
            <a:r>
              <a:rPr lang="en-US" altLang="ja-JP" dirty="0" err="1" smtClean="0">
                <a:solidFill>
                  <a:srgbClr val="FF0000"/>
                </a:solidFill>
              </a:rPr>
              <a:t>ild</a:t>
            </a:r>
            <a:r>
              <a:rPr lang="en-US" altLang="ja-JP" dirty="0" smtClean="0">
                <a:solidFill>
                  <a:srgbClr val="FF0000"/>
                </a:solidFill>
              </a:rPr>
              <a:t>/</a:t>
            </a:r>
            <a:r>
              <a:rPr lang="en-US" altLang="ja-JP" dirty="0" smtClean="0"/>
              <a:t>, </a:t>
            </a:r>
            <a:r>
              <a:rPr lang="en-US" altLang="ja-JP" dirty="0" err="1" smtClean="0">
                <a:solidFill>
                  <a:srgbClr val="FF0000"/>
                </a:solidFill>
              </a:rPr>
              <a:t>sid</a:t>
            </a:r>
            <a:r>
              <a:rPr lang="en-US" altLang="ja-JP" dirty="0" smtClean="0">
                <a:solidFill>
                  <a:srgbClr val="FF0000"/>
                </a:solidFill>
              </a:rPr>
              <a:t>/</a:t>
            </a:r>
            <a:r>
              <a:rPr lang="en-US" altLang="ja-JP" dirty="0" smtClean="0"/>
              <a:t>.  generated/  is to store generator samples.  ILD and </a:t>
            </a:r>
            <a:r>
              <a:rPr lang="en-US" altLang="ja-JP" dirty="0" err="1" smtClean="0"/>
              <a:t>SiD</a:t>
            </a:r>
            <a:r>
              <a:rPr lang="en-US" altLang="ja-JP" dirty="0" smtClean="0"/>
              <a:t> define the structure of </a:t>
            </a:r>
            <a:r>
              <a:rPr lang="en-US" altLang="ja-JP" dirty="0" err="1" smtClean="0"/>
              <a:t>ild</a:t>
            </a:r>
            <a:r>
              <a:rPr lang="en-US" altLang="ja-JP" dirty="0" smtClean="0"/>
              <a:t>/ and </a:t>
            </a:r>
            <a:r>
              <a:rPr lang="en-US" altLang="ja-JP" dirty="0" err="1" smtClean="0"/>
              <a:t>sid</a:t>
            </a:r>
            <a:r>
              <a:rPr lang="en-US" altLang="ja-JP" dirty="0" smtClean="0"/>
              <a:t>/, respectively.</a:t>
            </a:r>
          </a:p>
          <a:p>
            <a:pPr lvl="1"/>
            <a:r>
              <a:rPr lang="en-US" altLang="ja-JP" dirty="0" smtClean="0"/>
              <a:t>structures below </a:t>
            </a:r>
            <a:r>
              <a:rPr lang="en-US" altLang="ja-JP" dirty="0" err="1" smtClean="0"/>
              <a:t>dbd</a:t>
            </a:r>
            <a:r>
              <a:rPr lang="en-US" altLang="ja-JP" dirty="0" smtClean="0"/>
              <a:t>/ and </a:t>
            </a:r>
            <a:r>
              <a:rPr lang="en-US" altLang="ja-JP" dirty="0" err="1" smtClean="0"/>
              <a:t>dbd_log</a:t>
            </a:r>
            <a:r>
              <a:rPr lang="en-US" altLang="ja-JP" dirty="0" smtClean="0"/>
              <a:t>/ should be same, so that a log file corresponding to a data file can be identified easily.</a:t>
            </a:r>
          </a:p>
          <a:p>
            <a:pPr lvl="1"/>
            <a:endParaRPr lang="en-US" altLang="ja-JP" dirty="0"/>
          </a:p>
          <a:p>
            <a:endParaRPr lang="en-US" altLang="ja-JP" dirty="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2011/8/1</a:t>
            </a:r>
            <a:endParaRPr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Akiya Miyamoto, Software CTG meeting</a:t>
            </a:r>
            <a:endParaRPr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2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12930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A </a:t>
            </a:r>
            <a:r>
              <a:rPr lang="en-US" altLang="ja-JP" dirty="0" smtClean="0"/>
              <a:t>directory structure (draft)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3</a:t>
            </a:fld>
            <a:endParaRPr lang="en-US" altLang="ja-JP"/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2011/8/1</a:t>
            </a:r>
            <a:endParaRPr lang="ja-JP" altLang="en-US" dirty="0"/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Akiya Miyamoto, Software CTG meeting</a:t>
            </a:r>
            <a:endParaRPr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67544" y="1412776"/>
            <a:ext cx="626469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/grid/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ilc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dbd</a:t>
            </a:r>
            <a:endParaRPr kumimoji="1" lang="en-US" altLang="ja-JP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               /generated</a:t>
            </a:r>
          </a:p>
          <a:p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               /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ild</a:t>
            </a:r>
            <a:endParaRPr lang="en-US" altLang="ja-JP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               /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sid</a:t>
            </a:r>
            <a:endParaRPr lang="en-US" altLang="ja-JP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/grid/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ilc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dbd_log</a:t>
            </a:r>
            <a:endParaRPr lang="en-US" altLang="ja-JP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	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   /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generated</a:t>
            </a:r>
          </a:p>
          <a:p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             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   /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ild</a:t>
            </a:r>
            <a:endParaRPr lang="en-US" altLang="ja-JP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             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   /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sid</a:t>
            </a:r>
            <a:endParaRPr lang="en-US" altLang="ja-JP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		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078072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Directories in generator (example)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4</a:t>
            </a:fld>
            <a:endParaRPr lang="en-US" altLang="ja-JP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2011/8/1</a:t>
            </a:r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Akiya Miyamoto, Software CTG meeting</a:t>
            </a:r>
            <a:endParaRPr lang="ja-JP" altLang="en-US" dirty="0"/>
          </a:p>
        </p:txBody>
      </p:sp>
      <p:grpSp>
        <p:nvGrpSpPr>
          <p:cNvPr id="30" name="グループ化 29"/>
          <p:cNvGrpSpPr/>
          <p:nvPr/>
        </p:nvGrpSpPr>
        <p:grpSpPr>
          <a:xfrm>
            <a:off x="283371" y="2180073"/>
            <a:ext cx="8136904" cy="3416320"/>
            <a:chOff x="323528" y="1484784"/>
            <a:chExt cx="8136904" cy="3416320"/>
          </a:xfrm>
        </p:grpSpPr>
        <p:sp>
          <p:nvSpPr>
            <p:cNvPr id="6" name="正方形/長方形 5"/>
            <p:cNvSpPr/>
            <p:nvPr/>
          </p:nvSpPr>
          <p:spPr>
            <a:xfrm>
              <a:off x="323528" y="1484784"/>
              <a:ext cx="8136904" cy="34163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ja-JP" dirty="0" smtClean="0">
                  <a:solidFill>
                    <a:srgbClr val="23346C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/grid/</a:t>
              </a:r>
              <a:r>
                <a:rPr lang="en-US" altLang="ja-JP" dirty="0" err="1" smtClean="0">
                  <a:solidFill>
                    <a:srgbClr val="23346C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ilc</a:t>
              </a:r>
              <a:r>
                <a:rPr lang="en-US" altLang="ja-JP" dirty="0" smtClean="0">
                  <a:solidFill>
                    <a:srgbClr val="23346C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/</a:t>
              </a:r>
              <a:r>
                <a:rPr lang="en-US" altLang="ja-JP" dirty="0" err="1" smtClean="0">
                  <a:solidFill>
                    <a:srgbClr val="23346C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dbd</a:t>
              </a:r>
              <a:r>
                <a:rPr lang="en-US" altLang="ja-JP" dirty="0" smtClean="0">
                  <a:solidFill>
                    <a:srgbClr val="23346C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/generated/</a:t>
              </a:r>
            </a:p>
            <a:p>
              <a:r>
                <a:rPr lang="en-US" altLang="ja-JP" dirty="0" smtClean="0">
                  <a:solidFill>
                    <a:srgbClr val="23346C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		       1000_wTF/</a:t>
              </a:r>
              <a:r>
                <a:rPr lang="en-US" altLang="ja-JP" dirty="0" err="1" smtClean="0">
                  <a:solidFill>
                    <a:srgbClr val="23346C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sm_whizard</a:t>
              </a:r>
              <a:r>
                <a:rPr lang="en-US" altLang="ja-JP" dirty="0" smtClean="0">
                  <a:solidFill>
                    <a:srgbClr val="23346C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/w000000_01.stdhep</a:t>
              </a:r>
            </a:p>
            <a:p>
              <a:r>
                <a:rPr lang="en-US" altLang="ja-JP" dirty="0">
                  <a:solidFill>
                    <a:srgbClr val="23346C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 </a:t>
              </a:r>
              <a:r>
                <a:rPr lang="en-US" altLang="ja-JP" dirty="0" smtClean="0">
                  <a:solidFill>
                    <a:srgbClr val="23346C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                                                   /</a:t>
              </a:r>
              <a:r>
                <a:rPr lang="en-US" altLang="ja-JP" dirty="0" err="1" smtClean="0">
                  <a:solidFill>
                    <a:srgbClr val="23346C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sm_physsim</a:t>
              </a:r>
              <a:r>
                <a:rPr lang="en-US" altLang="ja-JP" dirty="0" smtClean="0">
                  <a:solidFill>
                    <a:srgbClr val="23346C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/p000000_01.stdhep</a:t>
              </a:r>
            </a:p>
            <a:p>
              <a:r>
                <a:rPr lang="en-US" altLang="ja-JP" dirty="0">
                  <a:solidFill>
                    <a:srgbClr val="23346C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	</a:t>
              </a:r>
              <a:r>
                <a:rPr lang="en-US" altLang="ja-JP" dirty="0" smtClean="0">
                  <a:solidFill>
                    <a:srgbClr val="23346C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		         /</a:t>
              </a:r>
              <a:r>
                <a:rPr lang="en-US" altLang="ja-JP" dirty="0" err="1" smtClean="0">
                  <a:solidFill>
                    <a:srgbClr val="23346C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susy</a:t>
              </a:r>
              <a:r>
                <a:rPr lang="en-US" altLang="ja-JP" dirty="0" smtClean="0">
                  <a:solidFill>
                    <a:srgbClr val="23346C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/</a:t>
              </a:r>
              <a:br>
                <a:rPr lang="en-US" altLang="ja-JP" dirty="0" smtClean="0">
                  <a:solidFill>
                    <a:srgbClr val="23346C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</a:br>
              <a:r>
                <a:rPr lang="en-US" altLang="ja-JP" dirty="0" smtClean="0">
                  <a:solidFill>
                    <a:srgbClr val="23346C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                                                    /pair/guinieapig.dat</a:t>
              </a:r>
            </a:p>
            <a:p>
              <a:r>
                <a:rPr lang="en-US" altLang="ja-JP" dirty="0">
                  <a:solidFill>
                    <a:srgbClr val="23346C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 </a:t>
              </a:r>
              <a:r>
                <a:rPr lang="en-US" altLang="ja-JP" dirty="0" smtClean="0">
                  <a:solidFill>
                    <a:srgbClr val="23346C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                                                   /</a:t>
              </a:r>
              <a:r>
                <a:rPr lang="en-US" altLang="ja-JP" dirty="0" err="1" smtClean="0">
                  <a:solidFill>
                    <a:srgbClr val="23346C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twophoton</a:t>
              </a:r>
              <a:r>
                <a:rPr lang="en-US" altLang="ja-JP" dirty="0" smtClean="0">
                  <a:solidFill>
                    <a:srgbClr val="23346C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/….</a:t>
              </a:r>
            </a:p>
            <a:p>
              <a:endPara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  <a:p>
              <a:r>
                <a:rPr lang="en-US" altLang="ja-JP" dirty="0">
                  <a:solidFill>
                    <a:srgbClr val="23346C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 </a:t>
              </a:r>
              <a:r>
                <a:rPr lang="en-US" altLang="ja-JP" dirty="0" smtClean="0">
                  <a:solidFill>
                    <a:srgbClr val="23346C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                                    500_wTF/</a:t>
              </a:r>
              <a:r>
                <a:rPr lang="en-US" altLang="ja-JP" dirty="0" err="1" smtClean="0">
                  <a:solidFill>
                    <a:srgbClr val="23346C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sm</a:t>
              </a:r>
              <a:r>
                <a:rPr lang="en-US" altLang="ja-JP" dirty="0" smtClean="0">
                  <a:solidFill>
                    <a:srgbClr val="23346C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/w00000_01.stdhep</a:t>
              </a:r>
            </a:p>
            <a:p>
              <a:endPara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  <a:p>
              <a:r>
                <a:rPr lang="en-US" altLang="ja-JP" dirty="0">
                  <a:solidFill>
                    <a:srgbClr val="23346C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 </a:t>
              </a:r>
              <a:r>
                <a:rPr lang="en-US" altLang="ja-JP" dirty="0" smtClean="0">
                  <a:solidFill>
                    <a:srgbClr val="23346C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                                    </a:t>
              </a:r>
              <a:r>
                <a:rPr lang="en-US" altLang="ja-JP" dirty="0" err="1" smtClean="0">
                  <a:solidFill>
                    <a:srgbClr val="23346C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single_particles</a:t>
              </a:r>
              <a:r>
                <a:rPr lang="en-US" altLang="ja-JP" dirty="0" smtClean="0">
                  <a:solidFill>
                    <a:srgbClr val="23346C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/</a:t>
              </a:r>
            </a:p>
            <a:p>
              <a:endPara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  <a:p>
              <a:r>
                <a:rPr lang="en-US" altLang="ja-JP" dirty="0">
                  <a:solidFill>
                    <a:srgbClr val="23346C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 </a:t>
              </a:r>
              <a:r>
                <a:rPr lang="en-US" altLang="ja-JP" dirty="0" smtClean="0">
                  <a:solidFill>
                    <a:srgbClr val="23346C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                                    </a:t>
              </a:r>
              <a:r>
                <a:rPr lang="en-US" altLang="ja-JP" dirty="0" err="1" smtClean="0">
                  <a:solidFill>
                    <a:srgbClr val="23346C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quark_jets</a:t>
              </a:r>
              <a:r>
                <a:rPr lang="en-US" altLang="ja-JP" dirty="0" smtClean="0">
                  <a:solidFill>
                    <a:srgbClr val="23346C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/</a:t>
              </a:r>
            </a:p>
          </p:txBody>
        </p:sp>
        <p:cxnSp>
          <p:nvCxnSpPr>
            <p:cNvPr id="11" name="直線コネクタ 10"/>
            <p:cNvCxnSpPr/>
            <p:nvPr/>
          </p:nvCxnSpPr>
          <p:spPr bwMode="auto">
            <a:xfrm flipH="1">
              <a:off x="1968339" y="1844824"/>
              <a:ext cx="11373" cy="2880320"/>
            </a:xfrm>
            <a:prstGeom prst="line">
              <a:avLst/>
            </a:prstGeom>
            <a:noFill/>
            <a:ln w="25400" cap="flat" cmpd="sng" algn="ctr">
              <a:solidFill>
                <a:schemeClr val="accent3">
                  <a:lumMod val="75000"/>
                </a:schemeClr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  <p:cxnSp>
          <p:nvCxnSpPr>
            <p:cNvPr id="13" name="直線矢印コネクタ 12"/>
            <p:cNvCxnSpPr/>
            <p:nvPr/>
          </p:nvCxnSpPr>
          <p:spPr bwMode="auto">
            <a:xfrm>
              <a:off x="1979712" y="1988840"/>
              <a:ext cx="648072" cy="0"/>
            </a:xfrm>
            <a:prstGeom prst="straightConnector1">
              <a:avLst/>
            </a:prstGeom>
            <a:noFill/>
            <a:ln w="25400" cap="flat" cmpd="sng" algn="ctr">
              <a:solidFill>
                <a:schemeClr val="accent3">
                  <a:lumMod val="7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5" name="直線矢印コネクタ 14"/>
            <p:cNvCxnSpPr/>
            <p:nvPr/>
          </p:nvCxnSpPr>
          <p:spPr bwMode="auto">
            <a:xfrm>
              <a:off x="1970613" y="4149080"/>
              <a:ext cx="648072" cy="0"/>
            </a:xfrm>
            <a:prstGeom prst="straightConnector1">
              <a:avLst/>
            </a:prstGeom>
            <a:noFill/>
            <a:ln w="25400" cap="flat" cmpd="sng" algn="ctr">
              <a:solidFill>
                <a:schemeClr val="accent3">
                  <a:lumMod val="7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6" name="直線矢印コネクタ 15"/>
            <p:cNvCxnSpPr/>
            <p:nvPr/>
          </p:nvCxnSpPr>
          <p:spPr bwMode="auto">
            <a:xfrm>
              <a:off x="1945144" y="4725144"/>
              <a:ext cx="648072" cy="0"/>
            </a:xfrm>
            <a:prstGeom prst="straightConnector1">
              <a:avLst/>
            </a:prstGeom>
            <a:noFill/>
            <a:ln w="25400" cap="flat" cmpd="sng" algn="ctr">
              <a:solidFill>
                <a:schemeClr val="accent3">
                  <a:lumMod val="7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7" name="直線コネクタ 16"/>
            <p:cNvCxnSpPr/>
            <p:nvPr/>
          </p:nvCxnSpPr>
          <p:spPr bwMode="auto">
            <a:xfrm>
              <a:off x="3131840" y="2132856"/>
              <a:ext cx="0" cy="936104"/>
            </a:xfrm>
            <a:prstGeom prst="line">
              <a:avLst/>
            </a:prstGeom>
            <a:noFill/>
            <a:ln w="25400" cap="flat" cmpd="sng" algn="ctr">
              <a:solidFill>
                <a:schemeClr val="accent3">
                  <a:lumMod val="75000"/>
                </a:schemeClr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  <p:cxnSp>
          <p:nvCxnSpPr>
            <p:cNvPr id="21" name="直線矢印コネクタ 20"/>
            <p:cNvCxnSpPr/>
            <p:nvPr/>
          </p:nvCxnSpPr>
          <p:spPr bwMode="auto">
            <a:xfrm>
              <a:off x="1968339" y="3573016"/>
              <a:ext cx="648072" cy="0"/>
            </a:xfrm>
            <a:prstGeom prst="straightConnector1">
              <a:avLst/>
            </a:prstGeom>
            <a:noFill/>
            <a:ln w="25400" cap="flat" cmpd="sng" algn="ctr">
              <a:solidFill>
                <a:schemeClr val="accent3">
                  <a:lumMod val="7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2" name="直線矢印コネクタ 21"/>
            <p:cNvCxnSpPr/>
            <p:nvPr/>
          </p:nvCxnSpPr>
          <p:spPr bwMode="auto">
            <a:xfrm flipV="1">
              <a:off x="3131840" y="2251881"/>
              <a:ext cx="361987" cy="14463"/>
            </a:xfrm>
            <a:prstGeom prst="straightConnector1">
              <a:avLst/>
            </a:prstGeom>
            <a:noFill/>
            <a:ln w="25400" cap="flat" cmpd="sng" algn="ctr">
              <a:solidFill>
                <a:schemeClr val="accent3">
                  <a:lumMod val="7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5" name="直線矢印コネクタ 24"/>
            <p:cNvCxnSpPr/>
            <p:nvPr/>
          </p:nvCxnSpPr>
          <p:spPr bwMode="auto">
            <a:xfrm flipV="1">
              <a:off x="3134114" y="2499816"/>
              <a:ext cx="361987" cy="14463"/>
            </a:xfrm>
            <a:prstGeom prst="straightConnector1">
              <a:avLst/>
            </a:prstGeom>
            <a:noFill/>
            <a:ln w="25400" cap="flat" cmpd="sng" algn="ctr">
              <a:solidFill>
                <a:schemeClr val="accent3">
                  <a:lumMod val="7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6" name="直線矢印コネクタ 25"/>
            <p:cNvCxnSpPr/>
            <p:nvPr/>
          </p:nvCxnSpPr>
          <p:spPr bwMode="auto">
            <a:xfrm flipV="1">
              <a:off x="3134115" y="2745475"/>
              <a:ext cx="361987" cy="14463"/>
            </a:xfrm>
            <a:prstGeom prst="straightConnector1">
              <a:avLst/>
            </a:prstGeom>
            <a:noFill/>
            <a:ln w="25400" cap="flat" cmpd="sng" algn="ctr">
              <a:solidFill>
                <a:schemeClr val="accent3">
                  <a:lumMod val="7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29" name="直線矢印コネクタ 28"/>
            <p:cNvCxnSpPr/>
            <p:nvPr/>
          </p:nvCxnSpPr>
          <p:spPr bwMode="auto">
            <a:xfrm flipV="1">
              <a:off x="3105521" y="3068960"/>
              <a:ext cx="361987" cy="14463"/>
            </a:xfrm>
            <a:prstGeom prst="straightConnector1">
              <a:avLst/>
            </a:prstGeom>
            <a:noFill/>
            <a:ln w="25400" cap="flat" cmpd="sng" algn="ctr">
              <a:solidFill>
                <a:schemeClr val="accent3">
                  <a:lumMod val="75000"/>
                </a:schemeClr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cxnSp>
        <p:nvCxnSpPr>
          <p:cNvPr id="33" name="直線矢印コネクタ 32"/>
          <p:cNvCxnSpPr/>
          <p:nvPr/>
        </p:nvCxnSpPr>
        <p:spPr bwMode="auto">
          <a:xfrm>
            <a:off x="4860032" y="1867251"/>
            <a:ext cx="720080" cy="0"/>
          </a:xfrm>
          <a:prstGeom prst="straightConnector1">
            <a:avLst/>
          </a:prstGeom>
          <a:noFill/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4" name="テキスト ボックス 33"/>
          <p:cNvSpPr txBox="1"/>
          <p:nvPr/>
        </p:nvSpPr>
        <p:spPr>
          <a:xfrm>
            <a:off x="5236702" y="1112432"/>
            <a:ext cx="212109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C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CM energy</a:t>
            </a:r>
          </a:p>
          <a:p>
            <a:r>
              <a:rPr kumimoji="1" lang="en-US" altLang="ja-JP" dirty="0" smtClean="0">
                <a:solidFill>
                  <a:srgbClr val="FFC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beam condition</a:t>
            </a:r>
          </a:p>
          <a:p>
            <a:r>
              <a:rPr kumimoji="1" lang="en-US" altLang="ja-JP" dirty="0" smtClean="0">
                <a:solidFill>
                  <a:srgbClr val="FFC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 generator model</a:t>
            </a:r>
            <a:endParaRPr kumimoji="1" lang="ja-JP" altLang="en-US" dirty="0" smtClean="0">
              <a:solidFill>
                <a:srgbClr val="FFC000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cxnSp>
        <p:nvCxnSpPr>
          <p:cNvPr id="37" name="直線コネクタ 36"/>
          <p:cNvCxnSpPr/>
          <p:nvPr/>
        </p:nvCxnSpPr>
        <p:spPr bwMode="auto">
          <a:xfrm flipH="1">
            <a:off x="4499992" y="1867251"/>
            <a:ext cx="360040" cy="625645"/>
          </a:xfrm>
          <a:prstGeom prst="line">
            <a:avLst/>
          </a:prstGeom>
          <a:noFill/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38" name="直線コネクタ 37"/>
          <p:cNvCxnSpPr/>
          <p:nvPr/>
        </p:nvCxnSpPr>
        <p:spPr bwMode="auto">
          <a:xfrm flipH="1">
            <a:off x="3635896" y="1651161"/>
            <a:ext cx="576064" cy="841734"/>
          </a:xfrm>
          <a:prstGeom prst="line">
            <a:avLst/>
          </a:prstGeom>
          <a:noFill/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39" name="直線コネクタ 38"/>
          <p:cNvCxnSpPr/>
          <p:nvPr/>
        </p:nvCxnSpPr>
        <p:spPr bwMode="auto">
          <a:xfrm flipH="1">
            <a:off x="2955068" y="1340768"/>
            <a:ext cx="680828" cy="1104910"/>
          </a:xfrm>
          <a:prstGeom prst="line">
            <a:avLst/>
          </a:prstGeom>
          <a:noFill/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43" name="直線矢印コネクタ 42"/>
          <p:cNvCxnSpPr/>
          <p:nvPr/>
        </p:nvCxnSpPr>
        <p:spPr bwMode="auto">
          <a:xfrm>
            <a:off x="4211960" y="1651161"/>
            <a:ext cx="1152062" cy="0"/>
          </a:xfrm>
          <a:prstGeom prst="straightConnector1">
            <a:avLst/>
          </a:prstGeom>
          <a:noFill/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5" name="直線矢印コネクタ 44"/>
          <p:cNvCxnSpPr/>
          <p:nvPr/>
        </p:nvCxnSpPr>
        <p:spPr bwMode="auto">
          <a:xfrm>
            <a:off x="3635896" y="1356472"/>
            <a:ext cx="1584176" cy="0"/>
          </a:xfrm>
          <a:prstGeom prst="straightConnector1">
            <a:avLst/>
          </a:prstGeom>
          <a:noFill/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1362029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Directories in </a:t>
            </a:r>
            <a:r>
              <a:rPr kumimoji="1" lang="en-US" altLang="ja-JP" dirty="0" err="1" smtClean="0"/>
              <a:t>ilc</a:t>
            </a:r>
            <a:r>
              <a:rPr kumimoji="1" lang="en-US" altLang="ja-JP" dirty="0" smtClean="0"/>
              <a:t> (under discussion)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A713040-02FD-4B24-B735-CF7B9AB68790}" type="slidenum">
              <a:rPr lang="en-US" altLang="ja-JP" smtClean="0"/>
              <a:pPr/>
              <a:t>5</a:t>
            </a:fld>
            <a:endParaRPr lang="en-US" altLang="ja-JP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altLang="ja-JP" smtClean="0"/>
              <a:t>2011/8/1</a:t>
            </a:r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ja-JP" smtClean="0"/>
              <a:t>Akiya Miyamoto, Software CTG meeting</a:t>
            </a:r>
            <a:endParaRPr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67544" y="2346262"/>
            <a:ext cx="710963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/grid/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ilc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dbd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/</a:t>
            </a:r>
            <a:r>
              <a:rPr kumimoji="1"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ild</a:t>
            </a:r>
            <a:r>
              <a:rPr kumimoji="1"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</a:p>
          <a:p>
            <a:r>
              <a:rPr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                       /simulated/ild_01/1000_wTF_ppr003/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mokka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…..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slcio</a:t>
            </a:r>
            <a:endParaRPr lang="en-US" altLang="ja-JP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endParaRPr kumimoji="1" lang="en-US" altLang="ja-JP" dirty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                        /reconstructed/ild_01/1000_wTF_ppr003/rec….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slcio</a:t>
            </a:r>
            <a:endParaRPr lang="en-US" altLang="ja-JP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endParaRPr kumimoji="1" lang="en-US" altLang="ja-JP" dirty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                        /skimmed/ild_01/1000_wTF_ppr003/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dst</a:t>
            </a:r>
            <a:r>
              <a:rPr lang="en-US" altLang="ja-JP" dirty="0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……</a:t>
            </a:r>
            <a:r>
              <a:rPr lang="en-US" altLang="ja-JP" dirty="0" err="1" smtClean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slcio</a:t>
            </a:r>
            <a:endParaRPr kumimoji="1" lang="ja-JP" altLang="en-US" dirty="0" smtClean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64088" y="1132564"/>
            <a:ext cx="339067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C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Detector model</a:t>
            </a:r>
          </a:p>
          <a:p>
            <a:r>
              <a:rPr kumimoji="1" lang="en-US" altLang="ja-JP" dirty="0" smtClean="0">
                <a:solidFill>
                  <a:srgbClr val="FFC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</a:t>
            </a:r>
          </a:p>
          <a:p>
            <a:r>
              <a:rPr kumimoji="1" lang="en-US" altLang="ja-JP" dirty="0" smtClean="0">
                <a:solidFill>
                  <a:srgbClr val="FFC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CM energy and beam condition</a:t>
            </a:r>
          </a:p>
          <a:p>
            <a:r>
              <a:rPr kumimoji="1" lang="en-US" altLang="ja-JP" dirty="0" smtClean="0">
                <a:solidFill>
                  <a:srgbClr val="FFC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     &amp; production version</a:t>
            </a:r>
          </a:p>
        </p:txBody>
      </p:sp>
      <p:cxnSp>
        <p:nvCxnSpPr>
          <p:cNvPr id="8" name="直線矢印コネクタ 7"/>
          <p:cNvCxnSpPr/>
          <p:nvPr/>
        </p:nvCxnSpPr>
        <p:spPr bwMode="auto">
          <a:xfrm>
            <a:off x="5038882" y="1877330"/>
            <a:ext cx="360040" cy="0"/>
          </a:xfrm>
          <a:prstGeom prst="straightConnector1">
            <a:avLst/>
          </a:prstGeom>
          <a:noFill/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" name="直線コネクタ 8"/>
          <p:cNvCxnSpPr/>
          <p:nvPr/>
        </p:nvCxnSpPr>
        <p:spPr bwMode="auto">
          <a:xfrm flipH="1">
            <a:off x="4678842" y="1877330"/>
            <a:ext cx="360040" cy="625645"/>
          </a:xfrm>
          <a:prstGeom prst="line">
            <a:avLst/>
          </a:prstGeom>
          <a:noFill/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11" name="直線矢印コネクタ 10"/>
          <p:cNvCxnSpPr/>
          <p:nvPr/>
        </p:nvCxnSpPr>
        <p:spPr bwMode="auto">
          <a:xfrm>
            <a:off x="4107976" y="1364295"/>
            <a:ext cx="1106898" cy="0"/>
          </a:xfrm>
          <a:prstGeom prst="straightConnector1">
            <a:avLst/>
          </a:prstGeom>
          <a:noFill/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直線コネクタ 11"/>
          <p:cNvCxnSpPr/>
          <p:nvPr/>
        </p:nvCxnSpPr>
        <p:spPr bwMode="auto">
          <a:xfrm flipH="1">
            <a:off x="3374266" y="1351128"/>
            <a:ext cx="733710" cy="1294167"/>
          </a:xfrm>
          <a:prstGeom prst="line">
            <a:avLst/>
          </a:prstGeom>
          <a:noFill/>
          <a:ln w="254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15" name="直線矢印コネクタ 14"/>
          <p:cNvCxnSpPr/>
          <p:nvPr/>
        </p:nvCxnSpPr>
        <p:spPr bwMode="auto">
          <a:xfrm>
            <a:off x="1835696" y="2780928"/>
            <a:ext cx="388889" cy="0"/>
          </a:xfrm>
          <a:prstGeom prst="straightConnector1">
            <a:avLst/>
          </a:prstGeom>
          <a:noFill/>
          <a:ln w="25400" cap="flat" cmpd="sng" algn="ctr">
            <a:solidFill>
              <a:schemeClr val="accent3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1" name="直線矢印コネクタ 20"/>
          <p:cNvCxnSpPr/>
          <p:nvPr/>
        </p:nvCxnSpPr>
        <p:spPr bwMode="auto">
          <a:xfrm>
            <a:off x="1820946" y="3356992"/>
            <a:ext cx="388889" cy="0"/>
          </a:xfrm>
          <a:prstGeom prst="straightConnector1">
            <a:avLst/>
          </a:prstGeom>
          <a:noFill/>
          <a:ln w="25400" cap="flat" cmpd="sng" algn="ctr">
            <a:solidFill>
              <a:schemeClr val="accent3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直線矢印コネクタ 21"/>
          <p:cNvCxnSpPr/>
          <p:nvPr/>
        </p:nvCxnSpPr>
        <p:spPr bwMode="auto">
          <a:xfrm>
            <a:off x="1834593" y="3874696"/>
            <a:ext cx="388889" cy="0"/>
          </a:xfrm>
          <a:prstGeom prst="straightConnector1">
            <a:avLst/>
          </a:prstGeom>
          <a:noFill/>
          <a:ln w="25400" cap="flat" cmpd="sng" algn="ctr">
            <a:solidFill>
              <a:schemeClr val="accent3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3" name="直線コネクタ 22"/>
          <p:cNvCxnSpPr/>
          <p:nvPr/>
        </p:nvCxnSpPr>
        <p:spPr bwMode="auto">
          <a:xfrm flipH="1">
            <a:off x="1834593" y="2645295"/>
            <a:ext cx="1103" cy="1229401"/>
          </a:xfrm>
          <a:prstGeom prst="line">
            <a:avLst/>
          </a:prstGeom>
          <a:noFill/>
          <a:ln w="25400" cap="flat" cmpd="sng" algn="ctr">
            <a:solidFill>
              <a:schemeClr val="accent3">
                <a:lumMod val="75000"/>
              </a:schemeClr>
            </a:solidFill>
            <a:prstDash val="solid"/>
            <a:round/>
            <a:headEnd type="none" w="med" len="med"/>
            <a:tailEnd type="none"/>
          </a:ln>
          <a:effectLst/>
        </p:spPr>
      </p:cxnSp>
    </p:spTree>
    <p:extLst>
      <p:ext uri="{BB962C8B-B14F-4D97-AF65-F5344CB8AC3E}">
        <p14:creationId xmlns:p14="http://schemas.microsoft.com/office/powerpoint/2010/main" val="3706413905"/>
      </p:ext>
    </p:extLst>
  </p:cSld>
  <p:clrMapOvr>
    <a:masterClrMapping/>
  </p:clrMapOvr>
</p:sld>
</file>

<file path=ppt/theme/theme1.xml><?xml version="1.0" encoding="utf-8"?>
<a:theme xmlns:a="http://schemas.openxmlformats.org/drawingml/2006/main" name="white-pap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ilk">
      <a:majorFont>
        <a:latin typeface="Arial"/>
        <a:ea typeface=""/>
        <a:cs typeface=""/>
        <a:font script="Jpan" typeface="ＭＳ Ｐゴシック"/>
        <a:font script="Hang" typeface="돋음"/>
        <a:font script="Hans" typeface="方正姚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돋음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2700" cap="flat" cmpd="sng" algn="ctr">
          <a:solidFill>
            <a:srgbClr val="23346C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8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spDef>
    <a:lnDef>
      <a:spPr bwMode="auto">
        <a:noFill/>
        <a:ln w="25400" cap="flat" cmpd="sng" algn="ctr">
          <a:solidFill>
            <a:schemeClr val="accent3">
              <a:lumMod val="75000"/>
            </a:schemeClr>
          </a:solidFill>
          <a:prstDash val="solid"/>
          <a:round/>
          <a:headEnd type="none" w="med" len="med"/>
          <a:tailEnd type="none"/>
        </a:ln>
        <a:effectLst/>
      </a:spPr>
      <a:bodyPr/>
      <a:lstStyle/>
    </a:lnDef>
    <a:txDef>
      <a:spPr>
        <a:noFill/>
      </a:spPr>
      <a:bodyPr wrap="none" rtlCol="0">
        <a:spAutoFit/>
      </a:bodyPr>
      <a:lstStyle>
        <a:defPPr>
          <a:defRPr kumimoji="1" dirty="0" smtClean="0">
            <a:solidFill>
              <a:srgbClr val="23346C"/>
            </a:solidFill>
            <a:latin typeface="Arial Unicode MS" pitchFamily="50" charset="-128"/>
            <a:ea typeface="Arial Unicode MS" pitchFamily="50" charset="-128"/>
            <a:cs typeface="Arial Unicode MS" pitchFamily="50" charset="-128"/>
          </a:defRPr>
        </a:defPPr>
      </a:lstStyle>
    </a:txDef>
  </a:objectDefaults>
  <a:extraClrSchemeLst>
    <a:extraClrScheme>
      <a:clrScheme name="GLD_templa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D_templa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D_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321</TotalTime>
  <Words>243</Words>
  <Application>Microsoft Office PowerPoint</Application>
  <PresentationFormat>画面に合わせる (4:3)</PresentationFormat>
  <Paragraphs>63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3" baseType="lpstr">
      <vt:lpstr>Arial</vt:lpstr>
      <vt:lpstr>ＭＳ Ｐゴシック</vt:lpstr>
      <vt:lpstr>Calibri</vt:lpstr>
      <vt:lpstr>Wingdings</vt:lpstr>
      <vt:lpstr>Times New Roman</vt:lpstr>
      <vt:lpstr>Arial Unicode MS</vt:lpstr>
      <vt:lpstr>Comic Sans MS</vt:lpstr>
      <vt:lpstr>white-paper</vt:lpstr>
      <vt:lpstr>GRID directory for DBD sample productions (Draft)</vt:lpstr>
      <vt:lpstr>Common directory</vt:lpstr>
      <vt:lpstr>A directory structure (draft)</vt:lpstr>
      <vt:lpstr>Directories in generator (example)</vt:lpstr>
      <vt:lpstr>Directories in ilc (under discussion)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Miyamoto plain template</dc:title>
  <dc:creator>miyamoto</dc:creator>
  <cp:lastModifiedBy>miyamoto</cp:lastModifiedBy>
  <cp:revision>31</cp:revision>
  <dcterms:created xsi:type="dcterms:W3CDTF">2011-04-01T02:28:17Z</dcterms:created>
  <dcterms:modified xsi:type="dcterms:W3CDTF">2011-07-29T04:05:37Z</dcterms:modified>
</cp:coreProperties>
</file>