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7" r:id="rId18"/>
    <p:sldId id="278" r:id="rId19"/>
    <p:sldId id="279" r:id="rId20"/>
    <p:sldId id="280" r:id="rId21"/>
    <p:sldId id="281" r:id="rId22"/>
    <p:sldId id="274" r:id="rId23"/>
    <p:sldId id="275" r:id="rId24"/>
    <p:sldId id="276" r:id="rId25"/>
    <p:sldId id="282" r:id="rId26"/>
    <p:sldId id="28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D2BB2-9DC6-4751-9213-5BC42296EE16}" type="datetimeFigureOut">
              <a:rPr lang="en-US" smtClean="0"/>
              <a:t>8/3/2011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D5F0FA-0F41-4B15-B73F-8B8611A86C6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6CF1D-FFF3-4621-B505-644CF728371D}" type="datetime1">
              <a:rPr lang="en-US" smtClean="0"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7E954-2A85-48FF-9064-4F8AFD6DBC69}" type="datetime1">
              <a:rPr lang="en-US" smtClean="0"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8279-F98C-47D0-8636-935424D7BE11}" type="datetime1">
              <a:rPr lang="en-US" smtClean="0"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1AC0B-8982-40BA-8755-CEC5E2764854}" type="datetime1">
              <a:rPr lang="en-US" smtClean="0"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9FEA1-CDDF-44EE-9FE2-7B4E8267BD67}" type="datetime1">
              <a:rPr lang="en-US" smtClean="0"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985A6-967B-4CB8-9F8B-13BBE93B9200}" type="datetime1">
              <a:rPr lang="en-US" smtClean="0"/>
              <a:t>8/3/2011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1D7D9-1347-4624-9055-A78E5396053B}" type="datetime1">
              <a:rPr lang="en-US" smtClean="0"/>
              <a:t>8/3/2011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DDC2A-42B7-45B9-BD2A-17912C76DE76}" type="datetime1">
              <a:rPr lang="en-US" smtClean="0"/>
              <a:t>8/3/2011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8BA-90DF-4228-9B21-90D82E5EED3F}" type="datetime1">
              <a:rPr lang="en-US" smtClean="0"/>
              <a:t>8/3/2011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EF17B-EB53-4941-8887-19B58EFC21F2}" type="datetime1">
              <a:rPr lang="en-US" smtClean="0"/>
              <a:t>8/3/2011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19D35-2E9F-4E18-AB51-F64648291DB0}" type="datetime1">
              <a:rPr lang="en-US" smtClean="0"/>
              <a:t>8/3/2011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A71EB-9721-488A-94BE-F100F732BE65}" type="datetime1">
              <a:rPr lang="en-US" smtClean="0"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F92E0-51A1-457A-A9E8-3424DA2921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oleObject" Target="../embeddings/oleObject9.bin"/><Relationship Id="rId3" Type="http://schemas.openxmlformats.org/officeDocument/2006/relationships/image" Target="../media/image8.png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1.bin"/><Relationship Id="rId10" Type="http://schemas.openxmlformats.org/officeDocument/2006/relationships/oleObject" Target="../embeddings/oleObject6.bin"/><Relationship Id="rId4" Type="http://schemas.openxmlformats.org/officeDocument/2006/relationships/image" Target="../media/image9.png"/><Relationship Id="rId9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image" Target="../media/image16.png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WW benchmark analysis: Progress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Ron Cassell, Tim Barklow</a:t>
            </a:r>
          </a:p>
          <a:p>
            <a:r>
              <a:rPr lang="en-US" dirty="0" smtClean="0"/>
              <a:t>8/4/11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Prefit</a:t>
            </a:r>
            <a:r>
              <a:rPr lang="en-US" dirty="0" smtClean="0"/>
              <a:t> results: Energy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 descr="LEjetdE.emz"/>
          <p:cNvPicPr>
            <a:picLocks noChangeAspect="1"/>
          </p:cNvPicPr>
          <p:nvPr/>
        </p:nvPicPr>
        <p:blipFill>
          <a:blip r:embed="rId2" cstate="print"/>
          <a:srcRect r="51029" b="62222"/>
          <a:stretch>
            <a:fillRect/>
          </a:stretch>
        </p:blipFill>
        <p:spPr>
          <a:xfrm>
            <a:off x="0" y="1676400"/>
            <a:ext cx="4343400" cy="4267200"/>
          </a:xfrm>
          <a:prstGeom prst="rect">
            <a:avLst/>
          </a:prstGeom>
        </p:spPr>
      </p:pic>
      <p:pic>
        <p:nvPicPr>
          <p:cNvPr id="5" name="Picture 4" descr="HEjetdE.emz"/>
          <p:cNvPicPr>
            <a:picLocks noChangeAspect="1"/>
          </p:cNvPicPr>
          <p:nvPr/>
        </p:nvPicPr>
        <p:blipFill>
          <a:blip r:embed="rId3" cstate="print"/>
          <a:srcRect r="52057" b="55556"/>
          <a:stretch>
            <a:fillRect/>
          </a:stretch>
        </p:blipFill>
        <p:spPr>
          <a:xfrm>
            <a:off x="4495800" y="1600200"/>
            <a:ext cx="4419600" cy="43434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Prefit</a:t>
            </a:r>
            <a:r>
              <a:rPr lang="en-US" dirty="0" smtClean="0"/>
              <a:t> results: Beta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 descr="HEdBeta.emz"/>
          <p:cNvPicPr>
            <a:picLocks noChangeAspect="1"/>
          </p:cNvPicPr>
          <p:nvPr/>
        </p:nvPicPr>
        <p:blipFill>
          <a:blip r:embed="rId2" cstate="print"/>
          <a:srcRect r="51006" b="57778"/>
          <a:stretch>
            <a:fillRect/>
          </a:stretch>
        </p:blipFill>
        <p:spPr>
          <a:xfrm>
            <a:off x="0" y="1524000"/>
            <a:ext cx="4419600" cy="4343400"/>
          </a:xfrm>
          <a:prstGeom prst="rect">
            <a:avLst/>
          </a:prstGeom>
        </p:spPr>
      </p:pic>
      <p:pic>
        <p:nvPicPr>
          <p:cNvPr id="5" name="Picture 4" descr="LEdBeta.emz"/>
          <p:cNvPicPr>
            <a:picLocks noChangeAspect="1"/>
          </p:cNvPicPr>
          <p:nvPr/>
        </p:nvPicPr>
        <p:blipFill>
          <a:blip r:embed="rId3" cstate="print"/>
          <a:srcRect r="53019" b="61111"/>
          <a:stretch>
            <a:fillRect/>
          </a:stretch>
        </p:blipFill>
        <p:spPr>
          <a:xfrm>
            <a:off x="4800601" y="1524000"/>
            <a:ext cx="4343400" cy="43434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Prefit</a:t>
            </a:r>
            <a:r>
              <a:rPr lang="en-US" dirty="0" smtClean="0"/>
              <a:t> results: Theta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12</a:t>
            </a:fld>
            <a:endParaRPr lang="en-US"/>
          </a:p>
        </p:txBody>
      </p:sp>
      <p:pic>
        <p:nvPicPr>
          <p:cNvPr id="4" name="Picture 3" descr="HEdTheta.emz"/>
          <p:cNvPicPr>
            <a:picLocks noChangeAspect="1"/>
          </p:cNvPicPr>
          <p:nvPr/>
        </p:nvPicPr>
        <p:blipFill>
          <a:blip r:embed="rId2" cstate="print"/>
          <a:srcRect r="52013" b="56667"/>
          <a:stretch>
            <a:fillRect/>
          </a:stretch>
        </p:blipFill>
        <p:spPr>
          <a:xfrm>
            <a:off x="0" y="1676400"/>
            <a:ext cx="4419600" cy="3810000"/>
          </a:xfrm>
          <a:prstGeom prst="rect">
            <a:avLst/>
          </a:prstGeom>
        </p:spPr>
      </p:pic>
      <p:pic>
        <p:nvPicPr>
          <p:cNvPr id="5" name="Picture 4" descr="LEdTheta.emz"/>
          <p:cNvPicPr>
            <a:picLocks noChangeAspect="1"/>
          </p:cNvPicPr>
          <p:nvPr/>
        </p:nvPicPr>
        <p:blipFill>
          <a:blip r:embed="rId3" cstate="print"/>
          <a:srcRect r="52013" b="64444"/>
          <a:stretch>
            <a:fillRect/>
          </a:stretch>
        </p:blipFill>
        <p:spPr>
          <a:xfrm>
            <a:off x="4724400" y="1752600"/>
            <a:ext cx="4419600" cy="37338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Prefit</a:t>
            </a:r>
            <a:r>
              <a:rPr lang="en-US" dirty="0" smtClean="0"/>
              <a:t> results: Phi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13</a:t>
            </a:fld>
            <a:endParaRPr lang="en-US"/>
          </a:p>
        </p:txBody>
      </p:sp>
      <p:pic>
        <p:nvPicPr>
          <p:cNvPr id="4" name="Picture 3" descr="HEdPhi.emz"/>
          <p:cNvPicPr>
            <a:picLocks noChangeAspect="1"/>
          </p:cNvPicPr>
          <p:nvPr/>
        </p:nvPicPr>
        <p:blipFill>
          <a:blip r:embed="rId2" cstate="print"/>
          <a:srcRect r="52013" b="62222"/>
          <a:stretch>
            <a:fillRect/>
          </a:stretch>
        </p:blipFill>
        <p:spPr>
          <a:xfrm>
            <a:off x="152400" y="1600200"/>
            <a:ext cx="4191000" cy="3962400"/>
          </a:xfrm>
          <a:prstGeom prst="rect">
            <a:avLst/>
          </a:prstGeom>
        </p:spPr>
      </p:pic>
      <p:pic>
        <p:nvPicPr>
          <p:cNvPr id="5" name="Picture 4" descr="LEdPhi.emz"/>
          <p:cNvPicPr>
            <a:picLocks noChangeAspect="1"/>
          </p:cNvPicPr>
          <p:nvPr/>
        </p:nvPicPr>
        <p:blipFill>
          <a:blip r:embed="rId3" cstate="print"/>
          <a:srcRect r="49016" b="55556"/>
          <a:stretch>
            <a:fillRect/>
          </a:stretch>
        </p:blipFill>
        <p:spPr>
          <a:xfrm>
            <a:off x="4648200" y="1600200"/>
            <a:ext cx="4329438" cy="40386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Prefit</a:t>
            </a:r>
            <a:r>
              <a:rPr lang="en-US" dirty="0" smtClean="0"/>
              <a:t> results: Mass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14</a:t>
            </a:fld>
            <a:endParaRPr lang="en-US"/>
          </a:p>
        </p:txBody>
      </p:sp>
      <p:pic>
        <p:nvPicPr>
          <p:cNvPr id="4" name="Picture 3" descr="ddM.emz"/>
          <p:cNvPicPr>
            <a:picLocks noChangeAspect="1"/>
          </p:cNvPicPr>
          <p:nvPr/>
        </p:nvPicPr>
        <p:blipFill>
          <a:blip r:embed="rId2" cstate="print"/>
          <a:srcRect r="40161" b="48889"/>
          <a:stretch>
            <a:fillRect/>
          </a:stretch>
        </p:blipFill>
        <p:spPr>
          <a:xfrm>
            <a:off x="1524000" y="1600200"/>
            <a:ext cx="6019800" cy="46482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Offset in Energy expected.</a:t>
            </a:r>
          </a:p>
          <a:p>
            <a:r>
              <a:rPr lang="en-US" dirty="0" smtClean="0"/>
              <a:t>Offset in Beta unexpected.</a:t>
            </a:r>
          </a:p>
          <a:p>
            <a:r>
              <a:rPr lang="en-US" dirty="0" smtClean="0"/>
              <a:t>Offset in Mass opposite to what I expected.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4C </a:t>
            </a:r>
            <a:r>
              <a:rPr lang="en-US" dirty="0"/>
              <a:t>f</a:t>
            </a:r>
            <a:r>
              <a:rPr lang="en-US" dirty="0" smtClean="0"/>
              <a:t>it 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16</a:t>
            </a:fld>
            <a:endParaRPr lang="en-US"/>
          </a:p>
        </p:txBody>
      </p:sp>
      <p:pic>
        <p:nvPicPr>
          <p:cNvPr id="4" name="Picture 3" descr="fdjdP.emz"/>
          <p:cNvPicPr>
            <a:picLocks noChangeAspect="1"/>
          </p:cNvPicPr>
          <p:nvPr/>
        </p:nvPicPr>
        <p:blipFill>
          <a:blip r:embed="rId2" cstate="print"/>
          <a:srcRect r="39177" b="48889"/>
          <a:stretch>
            <a:fillRect/>
          </a:stretch>
        </p:blipFill>
        <p:spPr>
          <a:xfrm>
            <a:off x="0" y="1447800"/>
            <a:ext cx="4419600" cy="4800600"/>
          </a:xfrm>
          <a:prstGeom prst="rect">
            <a:avLst/>
          </a:prstGeom>
        </p:spPr>
      </p:pic>
      <p:pic>
        <p:nvPicPr>
          <p:cNvPr id="5" name="Picture 4" descr="fdjdE.emz"/>
          <p:cNvPicPr>
            <a:picLocks noChangeAspect="1"/>
          </p:cNvPicPr>
          <p:nvPr/>
        </p:nvPicPr>
        <p:blipFill>
          <a:blip r:embed="rId3" cstate="print"/>
          <a:srcRect r="41145" b="47778"/>
          <a:stretch>
            <a:fillRect/>
          </a:stretch>
        </p:blipFill>
        <p:spPr>
          <a:xfrm>
            <a:off x="4419600" y="1447800"/>
            <a:ext cx="4724400" cy="48006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4C fit 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17</a:t>
            </a:fld>
            <a:endParaRPr lang="en-US"/>
          </a:p>
        </p:txBody>
      </p:sp>
      <p:pic>
        <p:nvPicPr>
          <p:cNvPr id="4" name="Picture 3" descr="fdjdM.emz"/>
          <p:cNvPicPr>
            <a:picLocks noChangeAspect="1"/>
          </p:cNvPicPr>
          <p:nvPr/>
        </p:nvPicPr>
        <p:blipFill>
          <a:blip r:embed="rId2" cstate="print"/>
          <a:srcRect r="62791" b="56667"/>
          <a:stretch>
            <a:fillRect/>
          </a:stretch>
        </p:blipFill>
        <p:spPr>
          <a:xfrm>
            <a:off x="1219200" y="1371600"/>
            <a:ext cx="59436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the improvement we expected</a:t>
            </a:r>
          </a:p>
          <a:p>
            <a:r>
              <a:rPr lang="en-US" dirty="0" smtClean="0"/>
              <a:t>Trying to understand:</a:t>
            </a:r>
          </a:p>
          <a:p>
            <a:r>
              <a:rPr lang="en-US" dirty="0" smtClean="0"/>
              <a:t>Mass offset, beta offset.</a:t>
            </a:r>
          </a:p>
          <a:p>
            <a:r>
              <a:rPr lang="en-US" dirty="0" smtClean="0"/>
              <a:t>If mass errors make sense.</a:t>
            </a:r>
          </a:p>
          <a:p>
            <a:r>
              <a:rPr lang="en-US" dirty="0" smtClean="0"/>
              <a:t>To check fits, input correct beta values.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 check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19</a:t>
            </a:fld>
            <a:endParaRPr lang="en-US"/>
          </a:p>
        </p:txBody>
      </p:sp>
      <p:pic>
        <p:nvPicPr>
          <p:cNvPr id="4" name="Picture 3" descr="cbfdjdM.emz"/>
          <p:cNvPicPr>
            <a:picLocks noChangeAspect="1"/>
          </p:cNvPicPr>
          <p:nvPr/>
        </p:nvPicPr>
        <p:blipFill>
          <a:blip r:embed="rId2" cstate="print"/>
          <a:srcRect r="62791" b="58889"/>
          <a:stretch>
            <a:fillRect/>
          </a:stretch>
        </p:blipFill>
        <p:spPr>
          <a:xfrm>
            <a:off x="1295400" y="1219200"/>
            <a:ext cx="5867400" cy="47244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Sample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with 10000 each w34974, w34975 (</a:t>
            </a:r>
            <a:r>
              <a:rPr lang="en-US" dirty="0" err="1" smtClean="0"/>
              <a:t>uddu</a:t>
            </a:r>
            <a:r>
              <a:rPr lang="en-US" dirty="0" smtClean="0"/>
              <a:t> events, alpha=0, 100% polarization)</a:t>
            </a:r>
          </a:p>
          <a:p>
            <a:r>
              <a:rPr lang="en-US" dirty="0" smtClean="0"/>
              <a:t>End with 315 + 618 full energy WW and ZZ events.</a:t>
            </a:r>
          </a:p>
          <a:p>
            <a:r>
              <a:rPr lang="en-US" dirty="0" smtClean="0"/>
              <a:t>933 </a:t>
            </a:r>
            <a:r>
              <a:rPr lang="en-US" dirty="0" err="1" smtClean="0"/>
              <a:t>evts</a:t>
            </a:r>
            <a:r>
              <a:rPr lang="en-US" dirty="0" smtClean="0"/>
              <a:t> reduced to 901 by reconstruction cuts.</a:t>
            </a:r>
          </a:p>
          <a:p>
            <a:r>
              <a:rPr lang="en-US" dirty="0" smtClean="0"/>
              <a:t>Where do they go?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error checks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Can write out the full error propagation for </a:t>
            </a:r>
            <a:r>
              <a:rPr lang="en-US" dirty="0" err="1" smtClean="0"/>
              <a:t>dijet</a:t>
            </a:r>
            <a:r>
              <a:rPr lang="en-US" dirty="0" smtClean="0"/>
              <a:t> mass.</a:t>
            </a:r>
          </a:p>
          <a:p>
            <a:r>
              <a:rPr lang="en-US" dirty="0" smtClean="0"/>
              <a:t>If we use mean values of the perfect distributions, and </a:t>
            </a:r>
            <a:r>
              <a:rPr lang="en-US" dirty="0" err="1" smtClean="0"/>
              <a:t>gaussian</a:t>
            </a:r>
            <a:r>
              <a:rPr lang="en-US" dirty="0" smtClean="0"/>
              <a:t> fits for the deltas, substituting these values gives </a:t>
            </a:r>
            <a:r>
              <a:rPr lang="el-GR" dirty="0" smtClean="0"/>
              <a:t>Δ</a:t>
            </a:r>
            <a:r>
              <a:rPr lang="en-US" dirty="0" smtClean="0"/>
              <a:t>M/M = 7.4%. We measure 7.35%. </a:t>
            </a:r>
          </a:p>
          <a:p>
            <a:r>
              <a:rPr lang="en-US" dirty="0" smtClean="0"/>
              <a:t>The breakdown: from </a:t>
            </a:r>
            <a:r>
              <a:rPr lang="el-GR" dirty="0" smtClean="0"/>
              <a:t>Δ</a:t>
            </a:r>
            <a:r>
              <a:rPr lang="en-US" dirty="0" smtClean="0"/>
              <a:t>E: 5.4%, </a:t>
            </a:r>
            <a:r>
              <a:rPr lang="el-GR" dirty="0" smtClean="0"/>
              <a:t>Δ</a:t>
            </a:r>
            <a:r>
              <a:rPr lang="en-US" dirty="0" smtClean="0"/>
              <a:t>angles: 3.4%, </a:t>
            </a:r>
            <a:r>
              <a:rPr lang="el-GR" dirty="0" smtClean="0"/>
              <a:t>Δβ</a:t>
            </a:r>
            <a:r>
              <a:rPr lang="en-US" dirty="0" smtClean="0"/>
              <a:t>: 3.7%</a:t>
            </a:r>
          </a:p>
          <a:p>
            <a:r>
              <a:rPr lang="en-US" dirty="0" smtClean="0"/>
              <a:t>The constraints eliminate the </a:t>
            </a:r>
            <a:r>
              <a:rPr lang="el-GR" dirty="0" smtClean="0"/>
              <a:t>Δ</a:t>
            </a:r>
            <a:r>
              <a:rPr lang="en-US" dirty="0" smtClean="0"/>
              <a:t>E error, but broaden slightly the other errors.</a:t>
            </a:r>
          </a:p>
          <a:p>
            <a:r>
              <a:rPr lang="en-US" dirty="0" smtClean="0"/>
              <a:t>Should get to 5% after fit, but see 5.4%.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100k of each polarization generated, need to process.</a:t>
            </a:r>
          </a:p>
          <a:p>
            <a:r>
              <a:rPr lang="en-US" dirty="0" smtClean="0"/>
              <a:t>Should allow full covariance matrix calculation</a:t>
            </a:r>
          </a:p>
          <a:p>
            <a:r>
              <a:rPr lang="en-US" dirty="0" smtClean="0"/>
              <a:t>Need to understand “low </a:t>
            </a:r>
            <a:r>
              <a:rPr lang="el-GR" dirty="0" smtClean="0"/>
              <a:t>β</a:t>
            </a:r>
            <a:r>
              <a:rPr lang="en-US" dirty="0" smtClean="0"/>
              <a:t>” in reconstruction.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Energy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23</a:t>
            </a:fld>
            <a:endParaRPr lang="en-US"/>
          </a:p>
        </p:txBody>
      </p:sp>
      <p:pic>
        <p:nvPicPr>
          <p:cNvPr id="4" name="Picture 3" descr="pjetE.emz"/>
          <p:cNvPicPr>
            <a:picLocks noChangeAspect="1"/>
          </p:cNvPicPr>
          <p:nvPr/>
        </p:nvPicPr>
        <p:blipFill>
          <a:blip r:embed="rId2" cstate="print"/>
          <a:srcRect r="48971" b="55556"/>
          <a:stretch>
            <a:fillRect/>
          </a:stretch>
        </p:blipFill>
        <p:spPr>
          <a:xfrm>
            <a:off x="0" y="1219200"/>
            <a:ext cx="4495800" cy="4648200"/>
          </a:xfrm>
          <a:prstGeom prst="rect">
            <a:avLst/>
          </a:prstGeom>
        </p:spPr>
      </p:pic>
      <p:pic>
        <p:nvPicPr>
          <p:cNvPr id="5" name="Picture 4" descr="rjetE.emz"/>
          <p:cNvPicPr>
            <a:picLocks noChangeAspect="1"/>
          </p:cNvPicPr>
          <p:nvPr/>
        </p:nvPicPr>
        <p:blipFill>
          <a:blip r:embed="rId3" cstate="print"/>
          <a:srcRect r="52057" b="57778"/>
          <a:stretch>
            <a:fillRect/>
          </a:stretch>
        </p:blipFill>
        <p:spPr>
          <a:xfrm>
            <a:off x="4572000" y="1143000"/>
            <a:ext cx="4572000" cy="47244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Beta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24</a:t>
            </a:fld>
            <a:endParaRPr lang="en-US"/>
          </a:p>
        </p:txBody>
      </p:sp>
      <p:pic>
        <p:nvPicPr>
          <p:cNvPr id="4" name="Picture 3" descr="HEBeta.emz"/>
          <p:cNvPicPr>
            <a:picLocks noChangeAspect="1"/>
          </p:cNvPicPr>
          <p:nvPr/>
        </p:nvPicPr>
        <p:blipFill>
          <a:blip r:embed="rId2" cstate="print"/>
          <a:srcRect r="62076" b="61111"/>
          <a:stretch>
            <a:fillRect/>
          </a:stretch>
        </p:blipFill>
        <p:spPr>
          <a:xfrm>
            <a:off x="152400" y="1295400"/>
            <a:ext cx="3886200" cy="3962400"/>
          </a:xfrm>
          <a:prstGeom prst="rect">
            <a:avLst/>
          </a:prstGeom>
        </p:spPr>
      </p:pic>
      <p:pic>
        <p:nvPicPr>
          <p:cNvPr id="5" name="Picture 4" descr="LEBeta.emz"/>
          <p:cNvPicPr>
            <a:picLocks noChangeAspect="1"/>
          </p:cNvPicPr>
          <p:nvPr/>
        </p:nvPicPr>
        <p:blipFill>
          <a:blip r:embed="rId3" cstate="print"/>
          <a:srcRect r="68114" b="65556"/>
          <a:stretch>
            <a:fillRect/>
          </a:stretch>
        </p:blipFill>
        <p:spPr>
          <a:xfrm>
            <a:off x="4724400" y="1371600"/>
            <a:ext cx="3938487" cy="37338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25</a:t>
            </a:fld>
            <a:endParaRPr lang="en-US"/>
          </a:p>
        </p:txBody>
      </p:sp>
      <p:pic>
        <p:nvPicPr>
          <p:cNvPr id="3" name="Picture 2" descr="4CMvsM.emz"/>
          <p:cNvPicPr>
            <a:picLocks noChangeAspect="1"/>
          </p:cNvPicPr>
          <p:nvPr/>
        </p:nvPicPr>
        <p:blipFill>
          <a:blip r:embed="rId2" cstate="print"/>
          <a:srcRect r="58654" b="53333"/>
          <a:stretch>
            <a:fillRect/>
          </a:stretch>
        </p:blipFill>
        <p:spPr>
          <a:xfrm>
            <a:off x="457200" y="609600"/>
            <a:ext cx="7010400" cy="55626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26</a:t>
            </a:fld>
            <a:endParaRPr lang="en-US"/>
          </a:p>
        </p:txBody>
      </p:sp>
      <p:pic>
        <p:nvPicPr>
          <p:cNvPr id="3" name="Picture 2" descr="pMvsM.emz"/>
          <p:cNvPicPr>
            <a:picLocks noChangeAspect="1"/>
          </p:cNvPicPr>
          <p:nvPr/>
        </p:nvPicPr>
        <p:blipFill>
          <a:blip r:embed="rId2" cstate="print"/>
          <a:srcRect r="56731" b="50000"/>
          <a:stretch>
            <a:fillRect/>
          </a:stretch>
        </p:blipFill>
        <p:spPr>
          <a:xfrm>
            <a:off x="685800" y="838200"/>
            <a:ext cx="7543800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accounting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14400" y="1371600"/>
          <a:ext cx="693419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2559"/>
                <a:gridCol w="1292418"/>
                <a:gridCol w="1323560"/>
                <a:gridCol w="1401416"/>
                <a:gridCol w="148424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w34974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Generated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Eevt</a:t>
                      </a:r>
                      <a:r>
                        <a:rPr lang="en-US" dirty="0" smtClean="0"/>
                        <a:t>&gt;995.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cos</a:t>
                      </a:r>
                      <a:r>
                        <a:rPr lang="el-GR" dirty="0" smtClean="0"/>
                        <a:t>Θ</a:t>
                      </a:r>
                      <a:r>
                        <a:rPr lang="en-US" dirty="0" err="1" smtClean="0"/>
                        <a:t>mx</a:t>
                      </a:r>
                      <a:r>
                        <a:rPr lang="en-US" dirty="0" smtClean="0"/>
                        <a:t>&lt;.97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cos</a:t>
                      </a:r>
                      <a:r>
                        <a:rPr lang="el-GR" dirty="0" smtClean="0"/>
                        <a:t>Θ</a:t>
                      </a:r>
                      <a:r>
                        <a:rPr lang="en-US" dirty="0" err="1" smtClean="0"/>
                        <a:t>mx</a:t>
                      </a:r>
                      <a:r>
                        <a:rPr lang="en-US" dirty="0" smtClean="0"/>
                        <a:t>&lt;.90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7808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1994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506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308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ZZ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127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uDdU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1968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γ</a:t>
                      </a:r>
                      <a:r>
                        <a:rPr lang="en-US" dirty="0" smtClean="0"/>
                        <a:t>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unknown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3810000"/>
          <a:ext cx="693419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2559"/>
                <a:gridCol w="1292418"/>
                <a:gridCol w="1323560"/>
                <a:gridCol w="1401416"/>
                <a:gridCol w="148424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w34975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Generated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Eevt</a:t>
                      </a:r>
                      <a:r>
                        <a:rPr lang="en-US" dirty="0" smtClean="0"/>
                        <a:t>&gt;995.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cos</a:t>
                      </a:r>
                      <a:r>
                        <a:rPr lang="el-GR" dirty="0" smtClean="0"/>
                        <a:t>Θ</a:t>
                      </a:r>
                      <a:r>
                        <a:rPr lang="en-US" dirty="0" err="1" smtClean="0"/>
                        <a:t>mx</a:t>
                      </a:r>
                      <a:r>
                        <a:rPr lang="en-US" dirty="0" smtClean="0"/>
                        <a:t>&lt;.97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cos</a:t>
                      </a:r>
                      <a:r>
                        <a:rPr lang="el-GR" dirty="0" smtClean="0"/>
                        <a:t>Θ</a:t>
                      </a:r>
                      <a:r>
                        <a:rPr lang="en-US" dirty="0" err="1" smtClean="0"/>
                        <a:t>mx</a:t>
                      </a:r>
                      <a:r>
                        <a:rPr lang="en-US" dirty="0" smtClean="0"/>
                        <a:t>&lt;.90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1890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r>
                        <a:rPr lang="en-US" baseline="0" dirty="0" smtClean="0"/>
                        <a:t> 376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373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357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ZZ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r>
                        <a:rPr lang="en-US" baseline="0" dirty="0" smtClean="0"/>
                        <a:t>4628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1229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401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261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uDdU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r>
                        <a:rPr lang="en-US" baseline="0" dirty="0" smtClean="0"/>
                        <a:t> 527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γ</a:t>
                      </a:r>
                      <a:r>
                        <a:rPr lang="en-US" dirty="0" smtClean="0"/>
                        <a:t>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2935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unknown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“Perfect” reconstruction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Find pdg94 particles. If n != 2, fail.</a:t>
            </a:r>
          </a:p>
          <a:p>
            <a:r>
              <a:rPr lang="en-US" dirty="0" smtClean="0"/>
              <a:t>Find parent quarks. If n != 2, only use quarks with 1 daughter. If n still != 2, fail.</a:t>
            </a:r>
          </a:p>
          <a:p>
            <a:r>
              <a:rPr lang="en-US" dirty="0" smtClean="0"/>
              <a:t>Trace generator final state particles to pdg94.</a:t>
            </a:r>
          </a:p>
          <a:p>
            <a:r>
              <a:rPr lang="en-US" dirty="0" smtClean="0"/>
              <a:t>Boost quarks and </a:t>
            </a:r>
            <a:r>
              <a:rPr lang="en-US" dirty="0" err="1" smtClean="0"/>
              <a:t>fs</a:t>
            </a:r>
            <a:r>
              <a:rPr lang="en-US" dirty="0" smtClean="0"/>
              <a:t> particles to pdg94 system, then attach </a:t>
            </a:r>
            <a:r>
              <a:rPr lang="en-US" dirty="0" err="1" smtClean="0"/>
              <a:t>fs</a:t>
            </a:r>
            <a:r>
              <a:rPr lang="en-US" dirty="0" smtClean="0"/>
              <a:t> particles to nearest q</a:t>
            </a:r>
            <a:r>
              <a:rPr lang="en-US" dirty="0" smtClean="0"/>
              <a:t>.</a:t>
            </a:r>
          </a:p>
          <a:p>
            <a:r>
              <a:rPr lang="en-US" dirty="0" smtClean="0"/>
              <a:t>Jet 0 is max E jet in </a:t>
            </a:r>
            <a:r>
              <a:rPr lang="en-US" dirty="0" err="1" smtClean="0"/>
              <a:t>dijet</a:t>
            </a:r>
            <a:r>
              <a:rPr lang="en-US" dirty="0" smtClean="0"/>
              <a:t> with max </a:t>
            </a:r>
            <a:r>
              <a:rPr lang="en-US" dirty="0" err="1" smtClean="0"/>
              <a:t>cos</a:t>
            </a:r>
            <a:r>
              <a:rPr lang="en-US" dirty="0" smtClean="0"/>
              <a:t>(</a:t>
            </a:r>
            <a:r>
              <a:rPr lang="el-GR" dirty="0" smtClean="0"/>
              <a:t>Θ</a:t>
            </a:r>
            <a:r>
              <a:rPr lang="en-US" dirty="0" smtClean="0"/>
              <a:t>), jet 1 partner, jet 2 </a:t>
            </a:r>
            <a:r>
              <a:rPr lang="en-US" dirty="0" err="1" smtClean="0"/>
              <a:t>maxE</a:t>
            </a:r>
            <a:r>
              <a:rPr lang="en-US" dirty="0" smtClean="0"/>
              <a:t> in other </a:t>
            </a:r>
            <a:r>
              <a:rPr lang="en-US" dirty="0" err="1" smtClean="0"/>
              <a:t>dijet</a:t>
            </a:r>
            <a:r>
              <a:rPr lang="en-US" dirty="0" smtClean="0"/>
              <a:t>, jet 3 partner</a:t>
            </a:r>
          </a:p>
          <a:p>
            <a:r>
              <a:rPr lang="en-US" dirty="0" smtClean="0"/>
              <a:t>Should be no difference in jet 0,2 distributions or jet 1,3 distributions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clustering</a:t>
            </a:r>
            <a:r>
              <a:rPr lang="en-US" dirty="0" smtClean="0"/>
              <a:t> </a:t>
            </a:r>
            <a:r>
              <a:rPr lang="en-US" dirty="0" smtClean="0"/>
              <a:t>from PFOs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Hemisphere cut: Use thrust axis, separate particles by dot product &gt;&lt; 0.</a:t>
            </a:r>
          </a:p>
          <a:p>
            <a:r>
              <a:rPr lang="en-US" dirty="0" smtClean="0"/>
              <a:t>For each hemisphere: Boost to cm, find thrust axis, separate into hemisphere.</a:t>
            </a:r>
          </a:p>
          <a:p>
            <a:r>
              <a:rPr lang="en-US" dirty="0" smtClean="0"/>
              <a:t>If # particles in any of the 4 jets &lt; 2, fail.</a:t>
            </a:r>
          </a:p>
          <a:p>
            <a:r>
              <a:rPr lang="en-US" dirty="0" smtClean="0"/>
              <a:t>Match to “perfect” with </a:t>
            </a:r>
            <a:r>
              <a:rPr lang="en-US" dirty="0" err="1" smtClean="0"/>
              <a:t>chisq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energy offsets and resolution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3" descr="Emean.emz"/>
          <p:cNvPicPr>
            <a:picLocks noChangeAspect="1"/>
          </p:cNvPicPr>
          <p:nvPr/>
        </p:nvPicPr>
        <p:blipFill>
          <a:blip r:embed="rId2" cstate="print"/>
          <a:srcRect r="60559" b="44126"/>
          <a:stretch>
            <a:fillRect/>
          </a:stretch>
        </p:blipFill>
        <p:spPr>
          <a:xfrm>
            <a:off x="152400" y="1828800"/>
            <a:ext cx="3886200" cy="4118532"/>
          </a:xfrm>
          <a:prstGeom prst="rect">
            <a:avLst/>
          </a:prstGeom>
        </p:spPr>
      </p:pic>
      <p:pic>
        <p:nvPicPr>
          <p:cNvPr id="5" name="Picture 4" descr="Eres.emz"/>
          <p:cNvPicPr>
            <a:picLocks noChangeAspect="1"/>
          </p:cNvPicPr>
          <p:nvPr/>
        </p:nvPicPr>
        <p:blipFill>
          <a:blip r:embed="rId3" cstate="print"/>
          <a:srcRect r="58639" b="45727"/>
          <a:stretch>
            <a:fillRect/>
          </a:stretch>
        </p:blipFill>
        <p:spPr>
          <a:xfrm>
            <a:off x="4495800" y="1828800"/>
            <a:ext cx="4502400" cy="4191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matched jets to find the errors in the 16 variables. (E,</a:t>
            </a:r>
            <a:r>
              <a:rPr lang="el-GR" dirty="0" smtClean="0"/>
              <a:t>β</a:t>
            </a:r>
            <a:r>
              <a:rPr lang="en-US" dirty="0" smtClean="0"/>
              <a:t>,</a:t>
            </a:r>
            <a:r>
              <a:rPr lang="el-GR" dirty="0" smtClean="0"/>
              <a:t>Θ</a:t>
            </a:r>
            <a:r>
              <a:rPr lang="en-US" dirty="0" smtClean="0"/>
              <a:t>,</a:t>
            </a:r>
            <a:r>
              <a:rPr lang="el-GR" dirty="0" smtClean="0"/>
              <a:t>φ</a:t>
            </a:r>
            <a:r>
              <a:rPr lang="en-US" dirty="0"/>
              <a:t> </a:t>
            </a:r>
            <a:r>
              <a:rPr lang="en-US" dirty="0" smtClean="0"/>
              <a:t>for each jet)</a:t>
            </a:r>
          </a:p>
          <a:p>
            <a:r>
              <a:rPr lang="en-US" dirty="0" smtClean="0"/>
              <a:t>Not enough events for meaningful correlations in the covariance matrix, use diagonal for now.</a:t>
            </a:r>
          </a:p>
          <a:p>
            <a:r>
              <a:rPr lang="en-US" dirty="0" smtClean="0"/>
              <a:t>Constrain </a:t>
            </a:r>
            <a:r>
              <a:rPr lang="el-GR" dirty="0" smtClean="0"/>
              <a:t>Σ</a:t>
            </a:r>
            <a:r>
              <a:rPr lang="en-US" dirty="0" smtClean="0"/>
              <a:t>E = 1000, </a:t>
            </a:r>
            <a:r>
              <a:rPr lang="el-GR" dirty="0" smtClean="0"/>
              <a:t>Σ</a:t>
            </a:r>
            <a:r>
              <a:rPr lang="en-US" dirty="0" err="1" smtClean="0"/>
              <a:t>Px</a:t>
            </a:r>
            <a:r>
              <a:rPr lang="en-US" dirty="0" smtClean="0"/>
              <a:t> = </a:t>
            </a:r>
            <a:r>
              <a:rPr lang="el-GR" dirty="0" smtClean="0"/>
              <a:t>Σ</a:t>
            </a:r>
            <a:r>
              <a:rPr lang="en-US" dirty="0" err="1" smtClean="0"/>
              <a:t>Py</a:t>
            </a:r>
            <a:r>
              <a:rPr lang="en-US" dirty="0" smtClean="0"/>
              <a:t> =</a:t>
            </a:r>
            <a:r>
              <a:rPr lang="el-GR" dirty="0" smtClean="0"/>
              <a:t> Σ</a:t>
            </a:r>
            <a:r>
              <a:rPr lang="en-US" dirty="0" err="1" smtClean="0"/>
              <a:t>Pz</a:t>
            </a:r>
            <a:r>
              <a:rPr lang="en-US" dirty="0" smtClean="0"/>
              <a:t> = 0.</a:t>
            </a:r>
          </a:p>
          <a:p>
            <a:r>
              <a:rPr lang="en-US" dirty="0" smtClean="0"/>
              <a:t>Motivation: Tim’s fast MC study of ZH at 350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447800"/>
            <a:ext cx="4419600" cy="422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447800"/>
            <a:ext cx="4419600" cy="424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1066800" y="1524000"/>
          <a:ext cx="990600" cy="668338"/>
        </p:xfrm>
        <a:graphic>
          <a:graphicData uri="http://schemas.openxmlformats.org/presentationml/2006/ole">
            <p:oleObj spid="_x0000_s1026" name="Equation" r:id="rId5" imgW="736560" imgH="495000" progId="Equation.DSMT4">
              <p:embed/>
            </p:oleObj>
          </a:graphicData>
        </a:graphic>
      </p:graphicFrame>
      <p:graphicFrame>
        <p:nvGraphicFramePr>
          <p:cNvPr id="1027" name="Object 7"/>
          <p:cNvGraphicFramePr>
            <a:graphicFrameLocks noChangeAspect="1"/>
          </p:cNvGraphicFramePr>
          <p:nvPr/>
        </p:nvGraphicFramePr>
        <p:xfrm>
          <a:off x="5715000" y="1524000"/>
          <a:ext cx="990600" cy="668338"/>
        </p:xfrm>
        <a:graphic>
          <a:graphicData uri="http://schemas.openxmlformats.org/presentationml/2006/ole">
            <p:oleObj spid="_x0000_s1027" name="Equation" r:id="rId6" imgW="736560" imgH="495000" progId="Equation.DSMT4">
              <p:embed/>
            </p:oleObj>
          </a:graphicData>
        </a:graphic>
      </p:graphicFrame>
      <p:sp>
        <p:nvSpPr>
          <p:cNvPr id="1037" name="Text Box 8"/>
          <p:cNvSpPr txBox="1">
            <a:spLocks noChangeArrowheads="1"/>
          </p:cNvSpPr>
          <p:nvPr/>
        </p:nvSpPr>
        <p:spPr bwMode="auto">
          <a:xfrm>
            <a:off x="1087438" y="914400"/>
            <a:ext cx="255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Reconstructed M</a:t>
            </a:r>
            <a:r>
              <a:rPr lang="en-US" baseline="-25000"/>
              <a:t>bb</a:t>
            </a:r>
            <a:r>
              <a:rPr lang="en-US"/>
              <a:t> </a:t>
            </a:r>
          </a:p>
        </p:txBody>
      </p:sp>
      <p:sp>
        <p:nvSpPr>
          <p:cNvPr id="1038" name="Text Box 9"/>
          <p:cNvSpPr txBox="1">
            <a:spLocks noChangeArrowheads="1"/>
          </p:cNvSpPr>
          <p:nvPr/>
        </p:nvSpPr>
        <p:spPr bwMode="auto">
          <a:xfrm>
            <a:off x="5972175" y="914400"/>
            <a:ext cx="1876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4C Fitted M</a:t>
            </a:r>
            <a:r>
              <a:rPr lang="en-US" baseline="-25000"/>
              <a:t>bb</a:t>
            </a:r>
          </a:p>
        </p:txBody>
      </p:sp>
      <p:graphicFrame>
        <p:nvGraphicFramePr>
          <p:cNvPr id="1028" name="Object 10"/>
          <p:cNvGraphicFramePr>
            <a:graphicFrameLocks noChangeAspect="1"/>
          </p:cNvGraphicFramePr>
          <p:nvPr/>
        </p:nvGraphicFramePr>
        <p:xfrm>
          <a:off x="3867150" y="1676400"/>
          <a:ext cx="323850" cy="239713"/>
        </p:xfrm>
        <a:graphic>
          <a:graphicData uri="http://schemas.openxmlformats.org/presentationml/2006/ole">
            <p:oleObj spid="_x0000_s1028" name="Equation" r:id="rId7" imgW="241200" imgH="177480" progId="Equation.DSMT4">
              <p:embed/>
            </p:oleObj>
          </a:graphicData>
        </a:graphic>
      </p:graphicFrame>
      <p:graphicFrame>
        <p:nvGraphicFramePr>
          <p:cNvPr id="1029" name="Object 14"/>
          <p:cNvGraphicFramePr>
            <a:graphicFrameLocks noChangeAspect="1"/>
          </p:cNvGraphicFramePr>
          <p:nvPr/>
        </p:nvGraphicFramePr>
        <p:xfrm>
          <a:off x="1597025" y="3962400"/>
          <a:ext cx="307975" cy="239713"/>
        </p:xfrm>
        <a:graphic>
          <a:graphicData uri="http://schemas.openxmlformats.org/presentationml/2006/ole">
            <p:oleObj spid="_x0000_s1029" name="Equation" r:id="rId8" imgW="228600" imgH="177480" progId="Equation.DSMT4">
              <p:embed/>
            </p:oleObj>
          </a:graphicData>
        </a:graphic>
      </p:graphicFrame>
      <p:graphicFrame>
        <p:nvGraphicFramePr>
          <p:cNvPr id="1030" name="Object 15"/>
          <p:cNvGraphicFramePr>
            <a:graphicFrameLocks noChangeAspect="1"/>
          </p:cNvGraphicFramePr>
          <p:nvPr/>
        </p:nvGraphicFramePr>
        <p:xfrm>
          <a:off x="3762375" y="3951288"/>
          <a:ext cx="323850" cy="239712"/>
        </p:xfrm>
        <a:graphic>
          <a:graphicData uri="http://schemas.openxmlformats.org/presentationml/2006/ole">
            <p:oleObj spid="_x0000_s1030" name="Equation" r:id="rId9" imgW="241200" imgH="177480" progId="Equation.DSMT4">
              <p:embed/>
            </p:oleObj>
          </a:graphicData>
        </a:graphic>
      </p:graphicFrame>
      <p:graphicFrame>
        <p:nvGraphicFramePr>
          <p:cNvPr id="1031" name="Object 16"/>
          <p:cNvGraphicFramePr>
            <a:graphicFrameLocks noChangeAspect="1"/>
          </p:cNvGraphicFramePr>
          <p:nvPr/>
        </p:nvGraphicFramePr>
        <p:xfrm>
          <a:off x="8610600" y="1600200"/>
          <a:ext cx="323850" cy="239713"/>
        </p:xfrm>
        <a:graphic>
          <a:graphicData uri="http://schemas.openxmlformats.org/presentationml/2006/ole">
            <p:oleObj spid="_x0000_s1031" name="Equation" r:id="rId10" imgW="241200" imgH="177480" progId="Equation.DSMT4">
              <p:embed/>
            </p:oleObj>
          </a:graphicData>
        </a:graphic>
      </p:graphicFrame>
      <p:graphicFrame>
        <p:nvGraphicFramePr>
          <p:cNvPr id="1032" name="Object 18"/>
          <p:cNvGraphicFramePr>
            <a:graphicFrameLocks noChangeAspect="1"/>
          </p:cNvGraphicFramePr>
          <p:nvPr/>
        </p:nvGraphicFramePr>
        <p:xfrm>
          <a:off x="6245225" y="3951288"/>
          <a:ext cx="307975" cy="239712"/>
        </p:xfrm>
        <a:graphic>
          <a:graphicData uri="http://schemas.openxmlformats.org/presentationml/2006/ole">
            <p:oleObj spid="_x0000_s1032" name="Equation" r:id="rId11" imgW="228600" imgH="177480" progId="Equation.DSMT4">
              <p:embed/>
            </p:oleObj>
          </a:graphicData>
        </a:graphic>
      </p:graphicFrame>
      <p:graphicFrame>
        <p:nvGraphicFramePr>
          <p:cNvPr id="1033" name="Object 19"/>
          <p:cNvGraphicFramePr>
            <a:graphicFrameLocks noChangeAspect="1"/>
          </p:cNvGraphicFramePr>
          <p:nvPr/>
        </p:nvGraphicFramePr>
        <p:xfrm>
          <a:off x="8534400" y="3951288"/>
          <a:ext cx="323850" cy="239712"/>
        </p:xfrm>
        <a:graphic>
          <a:graphicData uri="http://schemas.openxmlformats.org/presentationml/2006/ole">
            <p:oleObj spid="_x0000_s1033" name="Equation" r:id="rId12" imgW="241200" imgH="177480" progId="Equation.DSMT4">
              <p:embed/>
            </p:oleObj>
          </a:graphicData>
        </a:graphic>
      </p:graphicFrame>
      <p:graphicFrame>
        <p:nvGraphicFramePr>
          <p:cNvPr id="1034" name="Object 20"/>
          <p:cNvGraphicFramePr>
            <a:graphicFrameLocks noChangeAspect="1"/>
          </p:cNvGraphicFramePr>
          <p:nvPr/>
        </p:nvGraphicFramePr>
        <p:xfrm>
          <a:off x="2984500" y="152400"/>
          <a:ext cx="2882900" cy="512763"/>
        </p:xfrm>
        <a:graphic>
          <a:graphicData uri="http://schemas.openxmlformats.org/presentationml/2006/ole">
            <p:oleObj spid="_x0000_s1034" name="Equation" r:id="rId13" imgW="1282680" imgH="228600" progId="Equation.DSMT4">
              <p:embed/>
            </p:oleObj>
          </a:graphicData>
        </a:graphic>
      </p:graphicFrame>
      <p:sp>
        <p:nvSpPr>
          <p:cNvPr id="1039" name="Text Box 21"/>
          <p:cNvSpPr txBox="1">
            <a:spLocks noChangeArrowheads="1"/>
          </p:cNvSpPr>
          <p:nvPr/>
        </p:nvSpPr>
        <p:spPr bwMode="auto">
          <a:xfrm>
            <a:off x="762000" y="5638800"/>
            <a:ext cx="1143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M</a:t>
            </a:r>
            <a:r>
              <a:rPr lang="en-US" sz="1600" baseline="-25000"/>
              <a:t>bb</a:t>
            </a:r>
            <a:r>
              <a:rPr lang="en-US" sz="1600"/>
              <a:t> (GeV)</a:t>
            </a:r>
          </a:p>
        </p:txBody>
      </p:sp>
      <p:sp>
        <p:nvSpPr>
          <p:cNvPr id="1040" name="Text Box 22"/>
          <p:cNvSpPr txBox="1">
            <a:spLocks noChangeArrowheads="1"/>
          </p:cNvSpPr>
          <p:nvPr/>
        </p:nvSpPr>
        <p:spPr bwMode="auto">
          <a:xfrm>
            <a:off x="2895600" y="5638800"/>
            <a:ext cx="1143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M</a:t>
            </a:r>
            <a:r>
              <a:rPr lang="en-US" sz="1600" baseline="-25000"/>
              <a:t>bb</a:t>
            </a:r>
            <a:r>
              <a:rPr lang="en-US" sz="1600"/>
              <a:t> (GeV)</a:t>
            </a:r>
          </a:p>
        </p:txBody>
      </p:sp>
      <p:sp>
        <p:nvSpPr>
          <p:cNvPr id="1041" name="Text Box 23"/>
          <p:cNvSpPr txBox="1">
            <a:spLocks noChangeArrowheads="1"/>
          </p:cNvSpPr>
          <p:nvPr/>
        </p:nvSpPr>
        <p:spPr bwMode="auto">
          <a:xfrm>
            <a:off x="5410200" y="5607050"/>
            <a:ext cx="1143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M</a:t>
            </a:r>
            <a:r>
              <a:rPr lang="en-US" sz="1600" baseline="-25000"/>
              <a:t>bb</a:t>
            </a:r>
            <a:r>
              <a:rPr lang="en-US" sz="1600"/>
              <a:t> (GeV)</a:t>
            </a:r>
          </a:p>
        </p:txBody>
      </p:sp>
      <p:sp>
        <p:nvSpPr>
          <p:cNvPr id="1042" name="Text Box 24"/>
          <p:cNvSpPr txBox="1">
            <a:spLocks noChangeArrowheads="1"/>
          </p:cNvSpPr>
          <p:nvPr/>
        </p:nvSpPr>
        <p:spPr bwMode="auto">
          <a:xfrm>
            <a:off x="7620000" y="5638800"/>
            <a:ext cx="1143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M</a:t>
            </a:r>
            <a:r>
              <a:rPr lang="en-US" sz="1600" baseline="-25000"/>
              <a:t>bb</a:t>
            </a:r>
            <a:r>
              <a:rPr lang="en-US" sz="1600"/>
              <a:t> (GeV)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8850" y="136525"/>
            <a:ext cx="6229350" cy="595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228600" y="2514600"/>
          <a:ext cx="1662113" cy="903288"/>
        </p:xfrm>
        <a:graphic>
          <a:graphicData uri="http://schemas.openxmlformats.org/presentationml/2006/ole">
            <p:oleObj spid="_x0000_s2050" name="Equation" r:id="rId4" imgW="965160" imgH="507960" progId="Equation.DSMT4">
              <p:embed/>
            </p:oleObj>
          </a:graphicData>
        </a:graphic>
      </p:graphicFrame>
      <p:graphicFrame>
        <p:nvGraphicFramePr>
          <p:cNvPr id="2051" name="Object 4"/>
          <p:cNvGraphicFramePr>
            <a:graphicFrameLocks noChangeAspect="1"/>
          </p:cNvGraphicFramePr>
          <p:nvPr/>
        </p:nvGraphicFramePr>
        <p:xfrm>
          <a:off x="3733800" y="311150"/>
          <a:ext cx="1449388" cy="1136650"/>
        </p:xfrm>
        <a:graphic>
          <a:graphicData uri="http://schemas.openxmlformats.org/presentationml/2006/ole">
            <p:oleObj spid="_x0000_s2051" name="Equation" r:id="rId5" imgW="939600" imgH="736560" progId="Equation.DSMT4">
              <p:embed/>
            </p:oleObj>
          </a:graphicData>
        </a:graphic>
      </p:graphicFrame>
      <p:graphicFrame>
        <p:nvGraphicFramePr>
          <p:cNvPr id="2052" name="Object 5"/>
          <p:cNvGraphicFramePr>
            <a:graphicFrameLocks noChangeAspect="1"/>
          </p:cNvGraphicFramePr>
          <p:nvPr/>
        </p:nvGraphicFramePr>
        <p:xfrm>
          <a:off x="295275" y="304800"/>
          <a:ext cx="1855788" cy="1081088"/>
        </p:xfrm>
        <a:graphic>
          <a:graphicData uri="http://schemas.openxmlformats.org/presentationml/2006/ole">
            <p:oleObj spid="_x0000_s2052" name="Equation" r:id="rId6" imgW="825480" imgH="482400" progId="Equation.DSMT4">
              <p:embed/>
            </p:oleObj>
          </a:graphicData>
        </a:graphic>
      </p:graphicFrame>
      <p:graphicFrame>
        <p:nvGraphicFramePr>
          <p:cNvPr id="2053" name="Object 6"/>
          <p:cNvGraphicFramePr>
            <a:graphicFrameLocks noChangeAspect="1"/>
          </p:cNvGraphicFramePr>
          <p:nvPr/>
        </p:nvGraphicFramePr>
        <p:xfrm>
          <a:off x="6934200" y="234950"/>
          <a:ext cx="1447800" cy="1136650"/>
        </p:xfrm>
        <a:graphic>
          <a:graphicData uri="http://schemas.openxmlformats.org/presentationml/2006/ole">
            <p:oleObj spid="_x0000_s2053" name="Equation" r:id="rId7" imgW="939600" imgH="736560" progId="Equation.DSMT4">
              <p:embed/>
            </p:oleObj>
          </a:graphicData>
        </a:graphic>
      </p:graphicFrame>
      <p:graphicFrame>
        <p:nvGraphicFramePr>
          <p:cNvPr id="2054" name="Object 7"/>
          <p:cNvGraphicFramePr>
            <a:graphicFrameLocks noChangeAspect="1"/>
          </p:cNvGraphicFramePr>
          <p:nvPr/>
        </p:nvGraphicFramePr>
        <p:xfrm>
          <a:off x="3733800" y="3505200"/>
          <a:ext cx="1449388" cy="1136650"/>
        </p:xfrm>
        <a:graphic>
          <a:graphicData uri="http://schemas.openxmlformats.org/presentationml/2006/ole">
            <p:oleObj spid="_x0000_s2054" name="Equation" r:id="rId8" imgW="939600" imgH="736560" progId="Equation.DSMT4">
              <p:embed/>
            </p:oleObj>
          </a:graphicData>
        </a:graphic>
      </p:graphicFrame>
      <p:graphicFrame>
        <p:nvGraphicFramePr>
          <p:cNvPr id="2055" name="Object 8"/>
          <p:cNvGraphicFramePr>
            <a:graphicFrameLocks noChangeAspect="1"/>
          </p:cNvGraphicFramePr>
          <p:nvPr/>
        </p:nvGraphicFramePr>
        <p:xfrm>
          <a:off x="6915150" y="3429000"/>
          <a:ext cx="1449388" cy="1136650"/>
        </p:xfrm>
        <a:graphic>
          <a:graphicData uri="http://schemas.openxmlformats.org/presentationml/2006/ole">
            <p:oleObj spid="_x0000_s2055" name="Equation" r:id="rId9" imgW="939600" imgH="736560" progId="Equation.DSMT4">
              <p:embed/>
            </p:oleObj>
          </a:graphicData>
        </a:graphic>
      </p:graphicFrame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200400" y="2971800"/>
            <a:ext cx="1828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M</a:t>
            </a:r>
            <a:r>
              <a:rPr lang="en-US" sz="1600" baseline="-25000"/>
              <a:t>bb</a:t>
            </a:r>
            <a:r>
              <a:rPr lang="en-US" sz="1600"/>
              <a:t> (GeV)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6248400" y="2940050"/>
            <a:ext cx="1828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M</a:t>
            </a:r>
            <a:r>
              <a:rPr lang="en-US" sz="1600" baseline="-25000"/>
              <a:t>bb</a:t>
            </a:r>
            <a:r>
              <a:rPr lang="en-US" sz="1600"/>
              <a:t> (GeV)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3200400" y="6096000"/>
            <a:ext cx="1828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M</a:t>
            </a:r>
            <a:r>
              <a:rPr lang="en-US" sz="1600" baseline="-25000"/>
              <a:t>bb</a:t>
            </a:r>
            <a:r>
              <a:rPr lang="en-US" sz="1600"/>
              <a:t> (GeV)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6248400" y="6019800"/>
            <a:ext cx="1828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M</a:t>
            </a:r>
            <a:r>
              <a:rPr lang="en-US" sz="1600" baseline="-25000"/>
              <a:t>bb</a:t>
            </a:r>
            <a:r>
              <a:rPr lang="en-US" sz="1600"/>
              <a:t> (GeV)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92E0-51A1-457A-A9E8-3424DA292104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1055</TotalTime>
  <Words>641</Words>
  <Application>Microsoft Office PowerPoint</Application>
  <PresentationFormat>On-screen Show (4:3)</PresentationFormat>
  <Paragraphs>136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Theme</vt:lpstr>
      <vt:lpstr>MathType 5.0 Equation</vt:lpstr>
      <vt:lpstr>WW benchmark analysis: Progress report</vt:lpstr>
      <vt:lpstr>Event Sample</vt:lpstr>
      <vt:lpstr>Event accounting</vt:lpstr>
      <vt:lpstr>“Perfect” reconstruction</vt:lpstr>
      <vt:lpstr>Jet clustering from PFOs</vt:lpstr>
      <vt:lpstr>Jet energy offsets and resolution</vt:lpstr>
      <vt:lpstr>Procedure</vt:lpstr>
      <vt:lpstr>Slide 8</vt:lpstr>
      <vt:lpstr>Slide 9</vt:lpstr>
      <vt:lpstr>Prefit results: Energy</vt:lpstr>
      <vt:lpstr>Prefit results: Beta</vt:lpstr>
      <vt:lpstr>Prefit results: Theta</vt:lpstr>
      <vt:lpstr>Prefit results: Phi</vt:lpstr>
      <vt:lpstr>Prefit results: Mass</vt:lpstr>
      <vt:lpstr>Observations</vt:lpstr>
      <vt:lpstr>4C fit results</vt:lpstr>
      <vt:lpstr>4C fit results</vt:lpstr>
      <vt:lpstr>Comments</vt:lpstr>
      <vt:lpstr>Fit check</vt:lpstr>
      <vt:lpstr>Mass error checks</vt:lpstr>
      <vt:lpstr>Next steps</vt:lpstr>
      <vt:lpstr>Backups</vt:lpstr>
      <vt:lpstr>Jet Energy</vt:lpstr>
      <vt:lpstr>Jet Beta</vt:lpstr>
      <vt:lpstr>Slide 25</vt:lpstr>
      <vt:lpstr>Slide 26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 benchmark analysis: Progress report</dc:title>
  <dc:creator>cassell</dc:creator>
  <cp:lastModifiedBy>cassell</cp:lastModifiedBy>
  <cp:revision>33</cp:revision>
  <dcterms:created xsi:type="dcterms:W3CDTF">2011-08-03T21:15:26Z</dcterms:created>
  <dcterms:modified xsi:type="dcterms:W3CDTF">2011-08-04T14:50:48Z</dcterms:modified>
</cp:coreProperties>
</file>