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3C0214-2CC4-4B8F-B635-8568B4DBFEA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D. R. Bett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FONT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27A953-06A4-44EC-B4DA-8C3913D6FA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D. R. Bett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FONT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1102F-9D71-47D2-B4E9-A4DEAF0FE2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D. R. Bett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FONT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E6EC3-EA95-409D-A6B9-CF09B85EB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D. R. Bett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FONT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67FB4D-9CB4-4C30-A2F1-7B6E197FCD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D. R. Bett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FONT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2BC3B-2EA9-47F5-B182-82BB896B0F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D. R. Bett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FONT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4F683-D2E2-446D-AEA6-6D6677B789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D. R. Bett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FONT Meeting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41768-7BF1-4977-B58B-B67483FB97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D. R. Bett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FONT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6BB98-42DB-4292-BE3F-E555837432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D. R. Bett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FONT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56424-E533-49B4-BDAC-ADC09E80B6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D. R. Bett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FONT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FD1FA-4B22-4330-82F7-06C04CCB52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D. R. Bett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FONT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45865-63A9-4F48-8054-12F0EDBD2F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r>
              <a:rPr lang="en-US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1E023E00-A3DF-4743-91C6-F6818999F18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D. R. Bett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FONT Meeting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23752-F68C-4A1C-9D9C-585571FF58C3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357 MHz Sample Jitter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D. R. Bett</a:t>
            </a:r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Sample input 357 MHz signal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Similar to previous tests, but use Long Train firmware (sample for ~10 µs)</a:t>
            </a:r>
          </a:p>
          <a:p>
            <a:r>
              <a:rPr lang="en-GB" dirty="0" smtClean="0"/>
              <a:t>Use Fourier analysis on collected data</a:t>
            </a:r>
          </a:p>
          <a:p>
            <a:endParaRPr lang="en-GB" dirty="0"/>
          </a:p>
          <a:p>
            <a:r>
              <a:rPr lang="en-GB" dirty="0" smtClean="0"/>
              <a:t>Recall: two components</a:t>
            </a:r>
          </a:p>
          <a:p>
            <a:pPr lvl="1"/>
            <a:r>
              <a:rPr lang="en-GB" dirty="0" smtClean="0"/>
              <a:t>Rapid 40 MHz oscillation</a:t>
            </a:r>
          </a:p>
          <a:p>
            <a:pPr lvl="1"/>
            <a:r>
              <a:rPr lang="en-GB" dirty="0" smtClean="0"/>
              <a:t>Larger 500 kHz oscillation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7FB4D-9CB4-4C30-A2F1-7B6E197FCD2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D. R. Bett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FONT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B85EF-1B9D-4784-B748-1009B0B89E12}" type="slidenum">
              <a:rPr lang="en-US"/>
              <a:pPr/>
              <a:t>3</a:t>
            </a:fld>
            <a:endParaRPr lang="en-US"/>
          </a:p>
        </p:txBody>
      </p:sp>
      <p:pic>
        <p:nvPicPr>
          <p:cNvPr id="7" name="Picture 6" descr="Board-1_Raw-data.jpg"/>
          <p:cNvPicPr>
            <a:picLocks noChangeAspect="1"/>
          </p:cNvPicPr>
          <p:nvPr/>
        </p:nvPicPr>
        <p:blipFill>
          <a:blip r:embed="rId2" cstate="print"/>
          <a:srcRect l="6688" t="2799" r="7476" b="4995"/>
          <a:stretch>
            <a:fillRect/>
          </a:stretch>
        </p:blipFill>
        <p:spPr>
          <a:xfrm>
            <a:off x="251520" y="260649"/>
            <a:ext cx="3096344" cy="2386174"/>
          </a:xfrm>
          <a:prstGeom prst="rect">
            <a:avLst/>
          </a:prstGeom>
        </p:spPr>
      </p:pic>
      <p:pic>
        <p:nvPicPr>
          <p:cNvPr id="8" name="Picture 7" descr="Board-1_Raw-data-zoom.jpg"/>
          <p:cNvPicPr>
            <a:picLocks noChangeAspect="1"/>
          </p:cNvPicPr>
          <p:nvPr/>
        </p:nvPicPr>
        <p:blipFill>
          <a:blip r:embed="rId3" cstate="print"/>
          <a:srcRect l="7476" t="3897" r="7476" b="4995"/>
          <a:stretch>
            <a:fillRect/>
          </a:stretch>
        </p:blipFill>
        <p:spPr>
          <a:xfrm>
            <a:off x="3275856" y="1988840"/>
            <a:ext cx="5472608" cy="420580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67544" y="385614"/>
            <a:ext cx="792088" cy="20882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16200000" flipH="1">
            <a:off x="359532" y="2600908"/>
            <a:ext cx="3384376" cy="31683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7545" y="404663"/>
            <a:ext cx="3168351" cy="172819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59632" y="404663"/>
            <a:ext cx="7344816" cy="172819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724128" y="260648"/>
            <a:ext cx="2954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/>
              <a:t>BOARD 1</a:t>
            </a:r>
            <a:endParaRPr lang="en-GB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7FB4D-9CB4-4C30-A2F1-7B6E197FCD2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Board1_Low-freq-comp.jpg"/>
          <p:cNvPicPr>
            <a:picLocks noChangeAspect="1"/>
          </p:cNvPicPr>
          <p:nvPr/>
        </p:nvPicPr>
        <p:blipFill>
          <a:blip r:embed="rId2" cstate="print"/>
          <a:srcRect l="9450" t="3293" r="8651" b="4501"/>
          <a:stretch>
            <a:fillRect/>
          </a:stretch>
        </p:blipFill>
        <p:spPr>
          <a:xfrm>
            <a:off x="755576" y="260648"/>
            <a:ext cx="7488832" cy="604867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6218659" y="153541"/>
            <a:ext cx="720080" cy="4046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707904" y="6011996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Frequency (Hz)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1174347" y="3145966"/>
            <a:ext cx="3365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Amplitude of Fourier Transform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7FB4D-9CB4-4C30-A2F1-7B6E197FCD28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Board-2_Raw-data.jpg"/>
          <p:cNvPicPr>
            <a:picLocks noChangeAspect="1"/>
          </p:cNvPicPr>
          <p:nvPr/>
        </p:nvPicPr>
        <p:blipFill>
          <a:blip r:embed="rId2" cstate="print"/>
          <a:srcRect l="6698" t="2797" r="7465" b="5017"/>
          <a:stretch>
            <a:fillRect/>
          </a:stretch>
        </p:blipFill>
        <p:spPr>
          <a:xfrm>
            <a:off x="252000" y="259200"/>
            <a:ext cx="3142057" cy="2420843"/>
          </a:xfrm>
          <a:prstGeom prst="rect">
            <a:avLst/>
          </a:prstGeom>
        </p:spPr>
      </p:pic>
      <p:pic>
        <p:nvPicPr>
          <p:cNvPr id="8" name="Picture 7" descr="Board-2_Raw-data-zoom.jpg"/>
          <p:cNvPicPr>
            <a:picLocks noChangeAspect="1"/>
          </p:cNvPicPr>
          <p:nvPr/>
        </p:nvPicPr>
        <p:blipFill>
          <a:blip r:embed="rId3" cstate="print"/>
          <a:srcRect l="7465" t="3907" r="7465" b="5017"/>
          <a:stretch>
            <a:fillRect/>
          </a:stretch>
        </p:blipFill>
        <p:spPr>
          <a:xfrm>
            <a:off x="3276000" y="1990800"/>
            <a:ext cx="5501314" cy="4225327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rot="16200000" flipH="1">
            <a:off x="359532" y="2600908"/>
            <a:ext cx="3384376" cy="31683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67545" y="404663"/>
            <a:ext cx="3168351" cy="172819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259632" y="404663"/>
            <a:ext cx="7344816" cy="172819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67544" y="404664"/>
            <a:ext cx="792088" cy="20882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724128" y="260648"/>
            <a:ext cx="2954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/>
              <a:t>BOARD 2</a:t>
            </a:r>
            <a:endParaRPr lang="en-GB" sz="4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ard-2_Low-freq-comp.jpg"/>
          <p:cNvPicPr>
            <a:picLocks noChangeAspect="1"/>
          </p:cNvPicPr>
          <p:nvPr/>
        </p:nvPicPr>
        <p:blipFill>
          <a:blip r:embed="rId2" cstate="print"/>
          <a:srcRect l="9441" t="3290" r="8645" b="4483"/>
          <a:stretch>
            <a:fillRect/>
          </a:stretch>
        </p:blipFill>
        <p:spPr>
          <a:xfrm>
            <a:off x="756000" y="259200"/>
            <a:ext cx="7490197" cy="6050081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6218659" y="153541"/>
            <a:ext cx="720080" cy="4046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Cause of low freq. oscillations is ripple from 1V switching regulator (stated to switch at between 550 and 650kHz)</a:t>
            </a:r>
          </a:p>
          <a:p>
            <a:r>
              <a:rPr lang="en-GB" dirty="0" smtClean="0"/>
              <a:t>Colin may have hardware solution</a:t>
            </a:r>
          </a:p>
          <a:p>
            <a:endParaRPr lang="en-GB" dirty="0"/>
          </a:p>
          <a:p>
            <a:r>
              <a:rPr lang="en-GB" dirty="0" smtClean="0"/>
              <a:t>What about high freq. component?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7FB4D-9CB4-4C30-A2F1-7B6E197FCD2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144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Default Design</vt:lpstr>
      <vt:lpstr>357 MHz Sample Jitter</vt:lpstr>
      <vt:lpstr>Sample input 357 MHz signal</vt:lpstr>
      <vt:lpstr>Slide 3</vt:lpstr>
      <vt:lpstr>Slide 4</vt:lpstr>
      <vt:lpstr>Slide 5</vt:lpstr>
      <vt:lpstr>Slide 6</vt:lpstr>
      <vt:lpstr>Conclusion</vt:lpstr>
    </vt:vector>
  </TitlesOfParts>
  <Company>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24</cp:revision>
  <dcterms:created xsi:type="dcterms:W3CDTF">2009-05-21T13:39:04Z</dcterms:created>
  <dcterms:modified xsi:type="dcterms:W3CDTF">2011-08-04T17:41:59Z</dcterms:modified>
</cp:coreProperties>
</file>