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60" r:id="rId4"/>
    <p:sldId id="276" r:id="rId5"/>
    <p:sldId id="269" r:id="rId6"/>
    <p:sldId id="279" r:id="rId7"/>
    <p:sldId id="273" r:id="rId8"/>
    <p:sldId id="277" r:id="rId9"/>
    <p:sldId id="271" r:id="rId10"/>
    <p:sldId id="261" r:id="rId11"/>
    <p:sldId id="280" r:id="rId12"/>
    <p:sldId id="258" r:id="rId13"/>
    <p:sldId id="275" r:id="rId14"/>
    <p:sldId id="259" r:id="rId15"/>
    <p:sldId id="274" r:id="rId16"/>
    <p:sldId id="270" r:id="rId17"/>
    <p:sldId id="262" r:id="rId18"/>
    <p:sldId id="266" r:id="rId19"/>
    <p:sldId id="281" r:id="rId20"/>
    <p:sldId id="263" r:id="rId21"/>
    <p:sldId id="267" r:id="rId22"/>
    <p:sldId id="265" r:id="rId23"/>
    <p:sldId id="278" r:id="rId24"/>
    <p:sldId id="272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6A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28" autoAdjust="0"/>
    <p:restoredTop sz="95593" autoAdjust="0"/>
  </p:normalViewPr>
  <p:slideViewPr>
    <p:cSldViewPr>
      <p:cViewPr>
        <p:scale>
          <a:sx n="70" d="100"/>
          <a:sy n="70" d="100"/>
        </p:scale>
        <p:origin x="-1022" y="-49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038E3-5FD7-488F-A265-4FA3EEC62283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AD0FC-1644-463D-9A8D-EEF8138530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639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AD0FC-1644-463D-9A8D-EEF8138530F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362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257E-5C2C-4178-A002-40DDD2FDE9E9}" type="datetime1">
              <a:rPr lang="en-US" smtClean="0"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354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46A53-3635-438F-8DCE-4454315A41A8}" type="datetime1">
              <a:rPr lang="en-US" smtClean="0"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219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5FF9-A79A-40D8-AD1E-9835EFB6979C}" type="datetime1">
              <a:rPr lang="en-US" smtClean="0"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063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20000"/>
                    <a:lumOff val="80000"/>
                  </a:schemeClr>
                </a:solidFill>
              </a:defRPr>
            </a:lvl1pPr>
            <a:lvl2pPr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575CF-CB5F-495A-878A-0C42DC97BE6E}" type="datetime1">
              <a:rPr lang="en-US" smtClean="0"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604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EC66-57A2-4F43-BF2B-EB6A6AA1F327}" type="datetime1">
              <a:rPr lang="en-US" smtClean="0"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24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7B43C-635F-4A1F-BFA4-0135F005C97D}" type="datetime1">
              <a:rPr lang="en-US" smtClean="0"/>
              <a:t>8/5/2011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64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D0ED6-0F7F-490A-AD5D-EA038ADD0BFE}" type="datetime1">
              <a:rPr lang="en-US" smtClean="0"/>
              <a:t>8/5/2011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684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D4D81-7ED4-4391-B015-78076CEAEE70}" type="datetime1">
              <a:rPr lang="en-US" smtClean="0"/>
              <a:t>8/5/2011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701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E8CF-4722-4CEE-82D0-7AD3A5286430}" type="datetime1">
              <a:rPr lang="en-US" smtClean="0"/>
              <a:t>8/5/2011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85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DB0D-16A8-4D8D-9786-E40E06D3D891}" type="datetime1">
              <a:rPr lang="en-US" smtClean="0"/>
              <a:t>8/5/2011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00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0039-7837-4031-9E4B-F4CB150CB2F8}" type="datetime1">
              <a:rPr lang="en-US" smtClean="0"/>
              <a:t>8/5/2011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4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2D289-EC3B-425F-995B-5BF3C40AF8BD}" type="datetime1">
              <a:rPr lang="en-US" smtClean="0"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Fermilab Summer Internship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85BAB-3DCF-490A-B791-52E7E41DD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97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3733800"/>
            <a:ext cx="9143999" cy="1470025"/>
          </a:xfrm>
        </p:spPr>
        <p:txBody>
          <a:bodyPr>
            <a:normAutofit/>
          </a:bodyPr>
          <a:lstStyle/>
          <a:p>
            <a:r>
              <a:rPr lang="en-US" cap="small" dirty="0" err="1" smtClean="0">
                <a:solidFill>
                  <a:schemeClr val="accent2">
                    <a:lumMod val="75000"/>
                  </a:schemeClr>
                </a:solidFill>
              </a:rPr>
              <a:t>Calorimetry</a:t>
            </a:r>
            <a:r>
              <a:rPr lang="en-US" cap="small" dirty="0" smtClean="0">
                <a:solidFill>
                  <a:schemeClr val="accent2">
                    <a:lumMod val="75000"/>
                  </a:schemeClr>
                </a:solidFill>
              </a:rPr>
              <a:t> for future Lepton </a:t>
            </a:r>
            <a:r>
              <a:rPr lang="en-US" cap="small" dirty="0" smtClean="0">
                <a:solidFill>
                  <a:schemeClr val="accent2">
                    <a:lumMod val="75000"/>
                  </a:schemeClr>
                </a:solidFill>
              </a:rPr>
              <a:t> Colliders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86400"/>
            <a:ext cx="9144000" cy="685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Edgar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Nandayapa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	 	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Supervisor: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Hans Wenzel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http://www.cteq-mcnet.org/mark_blue.gi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7539" y1="57199" x2="27539" y2="5719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609600"/>
            <a:ext cx="2895600" cy="286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6400800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August 9</a:t>
            </a:r>
            <a:r>
              <a:rPr lang="en-US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, 2011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22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Geant4</a:t>
            </a:r>
          </a:p>
          <a:p>
            <a:pPr lvl="1"/>
            <a:r>
              <a:rPr lang="en-US" dirty="0" smtClean="0"/>
              <a:t>Based on </a:t>
            </a:r>
            <a:r>
              <a:rPr lang="en-US" dirty="0" err="1" smtClean="0"/>
              <a:t>c++</a:t>
            </a:r>
            <a:endParaRPr lang="en-US" dirty="0" smtClean="0"/>
          </a:p>
          <a:p>
            <a:pPr lvl="1"/>
            <a:r>
              <a:rPr lang="en-US" dirty="0" smtClean="0"/>
              <a:t>Simulation toolkit </a:t>
            </a:r>
          </a:p>
          <a:p>
            <a:pPr lvl="2"/>
            <a:r>
              <a:rPr lang="en-US" dirty="0" smtClean="0"/>
              <a:t>Geometry</a:t>
            </a:r>
          </a:p>
          <a:p>
            <a:pPr lvl="2"/>
            <a:r>
              <a:rPr lang="en-US" dirty="0" smtClean="0"/>
              <a:t>Physics processes</a:t>
            </a:r>
          </a:p>
          <a:p>
            <a:pPr lvl="1"/>
            <a:r>
              <a:rPr lang="en-US" dirty="0" smtClean="0"/>
              <a:t>Highly used in research</a:t>
            </a:r>
          </a:p>
          <a:p>
            <a:pPr lvl="2"/>
            <a:r>
              <a:rPr lang="en-US" dirty="0" smtClean="0"/>
              <a:t>High energy physics</a:t>
            </a:r>
          </a:p>
          <a:p>
            <a:pPr lvl="2"/>
            <a:r>
              <a:rPr lang="en-US" dirty="0" smtClean="0"/>
              <a:t>Medical research</a:t>
            </a:r>
          </a:p>
          <a:p>
            <a:pPr lvl="2"/>
            <a:r>
              <a:rPr lang="en-US" dirty="0" smtClean="0"/>
              <a:t>Space Science</a:t>
            </a:r>
          </a:p>
          <a:p>
            <a:pPr lvl="2"/>
            <a:r>
              <a:rPr lang="en-US" dirty="0" smtClean="0"/>
              <a:t>Technology development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58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Dual Readout Calorimeter</a:t>
            </a:r>
          </a:p>
          <a:p>
            <a:pPr lvl="1"/>
            <a:r>
              <a:rPr lang="en-US" dirty="0"/>
              <a:t>Detects Scintillation and Cerenkov photons</a:t>
            </a:r>
          </a:p>
          <a:p>
            <a:pPr lvl="2"/>
            <a:r>
              <a:rPr lang="en-US" dirty="0"/>
              <a:t>Increase in precision </a:t>
            </a:r>
          </a:p>
          <a:p>
            <a:pPr lvl="2"/>
            <a:r>
              <a:rPr lang="en-US" dirty="0"/>
              <a:t>Differentiation of W and Z bosons</a:t>
            </a:r>
          </a:p>
          <a:p>
            <a:pPr lvl="1"/>
            <a:r>
              <a:rPr lang="en-US" dirty="0"/>
              <a:t>Materials</a:t>
            </a:r>
          </a:p>
          <a:p>
            <a:pPr lvl="2"/>
            <a:r>
              <a:rPr lang="en-US" dirty="0"/>
              <a:t>BGO Crystal: Density </a:t>
            </a:r>
            <a:r>
              <a:rPr lang="en-US" dirty="0">
                <a:latin typeface="Arial" pitchFamily="18"/>
                <a:ea typeface="Droid Sans Fallback" pitchFamily="2"/>
                <a:cs typeface="Lohit Hindi" pitchFamily="2"/>
              </a:rPr>
              <a:t>7.130 g/cm</a:t>
            </a:r>
            <a:r>
              <a:rPr lang="en-US" baseline="30000" dirty="0"/>
              <a:t>3</a:t>
            </a:r>
            <a:r>
              <a:rPr lang="en-US" dirty="0">
                <a:latin typeface="Arial" pitchFamily="18"/>
                <a:ea typeface="Droid Sans Fallback" pitchFamily="2"/>
                <a:cs typeface="Lohit Hindi" pitchFamily="2"/>
              </a:rPr>
              <a:t>, totally sampling</a:t>
            </a:r>
          </a:p>
          <a:p>
            <a:pPr lvl="2"/>
            <a:r>
              <a:rPr lang="en-US" dirty="0">
                <a:latin typeface="Arial" pitchFamily="18"/>
                <a:ea typeface="Droid Sans Fallback" pitchFamily="2"/>
                <a:cs typeface="Lohit Hindi" pitchFamily="2"/>
              </a:rPr>
              <a:t>Silicon: Density: 2.330 g/cm3</a:t>
            </a:r>
            <a:endParaRPr lang="en-US" dirty="0"/>
          </a:p>
          <a:p>
            <a:pPr lvl="1"/>
            <a:r>
              <a:rPr lang="en-US" dirty="0"/>
              <a:t>Physics List QGSP_BERT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700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detector construction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9275" y="1600200"/>
            <a:ext cx="8045450" cy="452596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Construction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916277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BGO crystal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53000" y="-304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Sillicon</a:t>
            </a:r>
            <a:r>
              <a:rPr lang="en-US" dirty="0" smtClean="0"/>
              <a:t> Sheet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33400" y="2264229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Sillicon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381000" y="2024743"/>
            <a:ext cx="152400" cy="15240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81000" y="2416238"/>
            <a:ext cx="152400" cy="152400"/>
          </a:xfrm>
          <a:prstGeom prst="rect">
            <a:avLst/>
          </a:prstGeom>
          <a:solidFill>
            <a:srgbClr val="CA6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650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00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6" grpId="0"/>
      <p:bldP spid="15" grpId="0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Readout 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Combine information from the scintillation and Cerenkov processes to increase the energy resolution of </a:t>
            </a:r>
            <a:r>
              <a:rPr lang="en-US" dirty="0" err="1" smtClean="0"/>
              <a:t>pions</a:t>
            </a:r>
            <a:endParaRPr lang="en-US" dirty="0" smtClean="0"/>
          </a:p>
          <a:p>
            <a:pPr lvl="1"/>
            <a:r>
              <a:rPr lang="en-US" dirty="0" smtClean="0"/>
              <a:t>Will be useful in the case of a </a:t>
            </a:r>
            <a:r>
              <a:rPr lang="en-US" dirty="0" err="1" smtClean="0"/>
              <a:t>Muon</a:t>
            </a:r>
            <a:r>
              <a:rPr lang="en-US" dirty="0" smtClean="0"/>
              <a:t> collider but requires fast timing as well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42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Readout Correction (</a:t>
            </a:r>
            <a:r>
              <a:rPr lang="en-US" dirty="0" err="1" smtClean="0"/>
              <a:t>ctd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14</a:t>
            </a:fld>
            <a:endParaRPr lang="en-US"/>
          </a:p>
        </p:txBody>
      </p:sp>
      <p:pic>
        <p:nvPicPr>
          <p:cNvPr id="1028" name="Picture 4" descr="G:\ele\DRCal_Piana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78" r="69475" b="34045"/>
          <a:stretch/>
        </p:blipFill>
        <p:spPr bwMode="auto">
          <a:xfrm>
            <a:off x="304800" y="1756552"/>
            <a:ext cx="4071731" cy="3409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575687" y="1756552"/>
            <a:ext cx="4211831" cy="3394192"/>
            <a:chOff x="4114799" y="1044854"/>
            <a:chExt cx="4211831" cy="3394192"/>
          </a:xfrm>
        </p:grpSpPr>
        <p:pic>
          <p:nvPicPr>
            <p:cNvPr id="1030" name="Picture 6" descr="G:\ele\DRCal_Piana1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151" r="67443"/>
            <a:stretch/>
          </p:blipFill>
          <p:spPr bwMode="auto">
            <a:xfrm>
              <a:off x="4114799" y="1044854"/>
              <a:ext cx="4211831" cy="3394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7218170" y="4142601"/>
              <a:ext cx="10114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N Cerenkov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3901842" y="1688559"/>
              <a:ext cx="7585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# Events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04800" y="1295400"/>
            <a:ext cx="4071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Scintillation Information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575687" y="1316185"/>
            <a:ext cx="421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Cerenkov Information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59436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4000 electrons</a:t>
            </a:r>
          </a:p>
          <a:p>
            <a:r>
              <a:rPr lang="en-US" sz="1600" dirty="0" smtClean="0"/>
              <a:t>15 </a:t>
            </a:r>
            <a:r>
              <a:rPr lang="en-US" sz="1600" dirty="0" err="1" smtClean="0"/>
              <a:t>GeV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904999" y="5486400"/>
            <a:ext cx="62797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Obtained the Mean of the </a:t>
            </a:r>
            <a:r>
              <a:rPr lang="en-US" sz="2000" b="1" dirty="0" smtClean="0"/>
              <a:t>output energy deposited </a:t>
            </a:r>
            <a:r>
              <a:rPr lang="en-US" sz="2000" dirty="0" smtClean="0"/>
              <a:t>and the mean of the </a:t>
            </a:r>
            <a:r>
              <a:rPr lang="en-US" sz="2000" b="1" dirty="0" smtClean="0"/>
              <a:t>Cerenkov photons produced</a:t>
            </a:r>
            <a:r>
              <a:rPr lang="en-US" sz="2000" dirty="0" smtClean="0"/>
              <a:t> by electrons to make the </a:t>
            </a:r>
            <a:r>
              <a:rPr lang="en-US" sz="2000" b="1" dirty="0" smtClean="0"/>
              <a:t>calibration coefficients</a:t>
            </a:r>
            <a:endParaRPr lang="en-US" sz="20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6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7400" y="4362271"/>
            <a:ext cx="464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This correction function is energy independent but we can </a:t>
            </a:r>
            <a:endParaRPr lang="en-US" dirty="0" smtClean="0"/>
          </a:p>
          <a:p>
            <a:pPr algn="ctr"/>
            <a:r>
              <a:rPr lang="en-US" dirty="0"/>
              <a:t>f</a:t>
            </a:r>
            <a:r>
              <a:rPr lang="en-US" dirty="0" smtClean="0"/>
              <a:t>it </a:t>
            </a:r>
            <a:r>
              <a:rPr lang="en-US" dirty="0" smtClean="0"/>
              <a:t>the </a:t>
            </a:r>
            <a:r>
              <a:rPr lang="en-US" dirty="0" smtClean="0"/>
              <a:t>data corrected for energy </a:t>
            </a:r>
            <a:r>
              <a:rPr lang="en-US" dirty="0" smtClean="0"/>
              <a:t>and </a:t>
            </a:r>
            <a:r>
              <a:rPr lang="en-US" dirty="0" err="1" smtClean="0"/>
              <a:t>cherenkov</a:t>
            </a:r>
            <a:r>
              <a:rPr lang="en-US" dirty="0" smtClean="0"/>
              <a:t> photons </a:t>
            </a:r>
            <a:r>
              <a:rPr lang="en-US" dirty="0" smtClean="0"/>
              <a:t>with </a:t>
            </a:r>
            <a:r>
              <a:rPr lang="en-US" dirty="0" smtClean="0"/>
              <a:t>a 2</a:t>
            </a:r>
            <a:r>
              <a:rPr lang="en-US" baseline="30000" dirty="0" smtClean="0"/>
              <a:t>nd</a:t>
            </a:r>
            <a:r>
              <a:rPr lang="en-US" dirty="0" smtClean="0"/>
              <a:t> degree polynomial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Readout Correction (</a:t>
            </a:r>
            <a:r>
              <a:rPr lang="en-US" dirty="0" err="1" smtClean="0"/>
              <a:t>ctd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15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1081" y="6048026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2000 </a:t>
            </a:r>
            <a:r>
              <a:rPr lang="en-US" sz="1600" dirty="0" err="1" smtClean="0"/>
              <a:t>Pions</a:t>
            </a:r>
            <a:endParaRPr lang="en-US" sz="1600" dirty="0" smtClean="0"/>
          </a:p>
          <a:p>
            <a:r>
              <a:rPr lang="en-US" sz="1600" dirty="0" smtClean="0"/>
              <a:t>15 </a:t>
            </a:r>
            <a:r>
              <a:rPr lang="en-US" sz="1600" dirty="0" err="1" smtClean="0"/>
              <a:t>GeV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438399" y="5638800"/>
            <a:ext cx="5274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Improvement of  13.1% in resolution!</a:t>
            </a:r>
            <a:endParaRPr lang="en-US" sz="24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597793" y="2025497"/>
            <a:ext cx="3669407" cy="3285840"/>
            <a:chOff x="609600" y="2362200"/>
            <a:chExt cx="3669407" cy="3285840"/>
          </a:xfrm>
        </p:grpSpPr>
        <p:pic>
          <p:nvPicPr>
            <p:cNvPr id="3078" name="Picture 6" descr="G:\elepi\DRCal_Piana4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2362200"/>
              <a:ext cx="3669406" cy="27520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09601" y="5278708"/>
              <a:ext cx="36694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Before Correction</a:t>
              </a:r>
              <a:endParaRPr lang="en-US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730302" y="2067320"/>
            <a:ext cx="3645795" cy="3244017"/>
            <a:chOff x="4894509" y="2404023"/>
            <a:chExt cx="3645795" cy="3244017"/>
          </a:xfrm>
        </p:grpSpPr>
        <p:pic>
          <p:nvPicPr>
            <p:cNvPr id="3077" name="Picture 5" descr="G:\elepi\DRCal_Piana2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4509" y="2404023"/>
              <a:ext cx="3645794" cy="27343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4894510" y="5278708"/>
              <a:ext cx="36457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After Correction</a:t>
              </a:r>
              <a:endParaRPr lang="en-US" dirty="0"/>
            </a:p>
          </p:txBody>
        </p:sp>
      </p:grp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2164949" y="1379794"/>
            <a:ext cx="3917996" cy="2811206"/>
            <a:chOff x="2164949" y="1148443"/>
            <a:chExt cx="3917996" cy="2811206"/>
          </a:xfrm>
        </p:grpSpPr>
        <p:pic>
          <p:nvPicPr>
            <p:cNvPr id="3076" name="Picture 4" descr="G:\elepi\Screenshot-1.pn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366" t="70476" r="1728" b="4247"/>
            <a:stretch/>
          </p:blipFill>
          <p:spPr bwMode="auto">
            <a:xfrm>
              <a:off x="2589550" y="1148443"/>
              <a:ext cx="3493395" cy="2362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TextBox 9"/>
                <p:cNvSpPr txBox="1"/>
                <p:nvPr/>
              </p:nvSpPr>
              <p:spPr>
                <a:xfrm rot="16200000">
                  <a:off x="1867425" y="1467738"/>
                  <a:ext cx="1034143" cy="4390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105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05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050" i="1">
                                    <a:latin typeface="Cambria Math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050" i="1">
                                    <a:latin typeface="Cambria Math"/>
                                  </a:rPr>
                                  <m:t>𝑐𝑒𝑟𝑒𝑛</m:t>
                                </m:r>
                              </m:sub>
                            </m:sSub>
                            <m:r>
                              <a:rPr lang="en-US" sz="1050" i="1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m:rPr>
                                <m:nor/>
                              </m:rPr>
                              <a:rPr lang="en-US" sz="1050" dirty="0"/>
                              <m:t> </m:t>
                            </m:r>
                            <m:sSub>
                              <m:sSubPr>
                                <m:ctrlPr>
                                  <a:rPr lang="en-US" sz="105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050" i="1">
                                    <a:latin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1050" i="1">
                                    <a:latin typeface="Cambria Math"/>
                                  </a:rPr>
                                  <m:t>𝑐𝑒𝑟𝑒𝑛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05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050" b="0" i="1" smtClean="0">
                                    <a:latin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1050" b="0" i="1" smtClean="0">
                                    <a:latin typeface="Cambria Math"/>
                                  </a:rPr>
                                  <m:t>𝑜𝑢𝑡</m:t>
                                </m:r>
                              </m:sub>
                            </m:sSub>
                            <m:r>
                              <a:rPr lang="en-US" sz="1050" i="1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m:rPr>
                                <m:nor/>
                              </m:rPr>
                              <a:rPr lang="en-US" sz="1050" dirty="0"/>
                              <m:t> </m:t>
                            </m:r>
                            <m:sSub>
                              <m:sSubPr>
                                <m:ctrlPr>
                                  <a:rPr lang="en-US" sz="105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050" i="1">
                                    <a:latin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1050" b="0" i="1" smtClean="0">
                                    <a:latin typeface="Cambria Math"/>
                                  </a:rPr>
                                  <m:t>𝑆𝑐𝑖𝑛𝑡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1050" dirty="0"/>
                </a:p>
              </p:txBody>
            </p:sp>
          </mc:Choice>
          <mc:Fallback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867425" y="1467738"/>
                  <a:ext cx="1034143" cy="43909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t="-117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4883624" y="3520746"/>
                  <a:ext cx="1042994" cy="4389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105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05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050" i="1">
                                    <a:latin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1050" i="1">
                                    <a:latin typeface="Cambria Math"/>
                                  </a:rPr>
                                  <m:t>𝑜𝑢𝑡</m:t>
                                </m:r>
                              </m:sub>
                            </m:sSub>
                            <m:r>
                              <a:rPr lang="en-US" sz="1050" i="1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m:rPr>
                                <m:nor/>
                              </m:rPr>
                              <a:rPr lang="en-US" sz="1050" dirty="0"/>
                              <m:t> </m:t>
                            </m:r>
                            <m:sSub>
                              <m:sSubPr>
                                <m:ctrlPr>
                                  <a:rPr lang="en-US" sz="105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050" i="1">
                                    <a:latin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1050" i="1">
                                    <a:latin typeface="Cambria Math"/>
                                  </a:rPr>
                                  <m:t>𝑆𝑐𝑖𝑛𝑡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05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050" b="0" i="1" smtClean="0">
                                    <a:latin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1050" b="0" i="1" smtClean="0">
                                    <a:latin typeface="Cambria Math"/>
                                  </a:rPr>
                                  <m:t>𝑖𝑛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1050" dirty="0"/>
                </a:p>
              </p:txBody>
            </p:sp>
          </mc:Choice>
          <mc:Fallback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83624" y="3520746"/>
                  <a:ext cx="1042994" cy="438903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266448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of Flight Correction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16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209800"/>
            <a:ext cx="4669810" cy="2256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914400" y="3048000"/>
                <a:ext cx="2895600" cy="1145411"/>
              </a:xfrm>
            </p:spPr>
            <p:txBody>
              <a:bodyPr/>
              <a:lstStyle/>
              <a:p>
                <a:pPr marL="0" lv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  <a:ea typeface="Droid Sans Fallback" pitchFamily="2"/>
                              <a:cs typeface="Lohit Hindi" pitchFamily="2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  <a:ea typeface="Droid Sans Fallback" pitchFamily="2"/>
                              <a:cs typeface="Lohit Hindi" pitchFamily="2"/>
                            </a:rPr>
                            <m:t>𝑡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  <a:ea typeface="Droid Sans Fallback" pitchFamily="2"/>
                              <a:cs typeface="Lohit Hindi" pitchFamily="2"/>
                            </a:rPr>
                            <m:t>′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  <a:ea typeface="Droid Sans Fallback" pitchFamily="2"/>
                          <a:cs typeface="Lohit Hindi" pitchFamily="2"/>
                        </a:rPr>
                        <m:t>=  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𝑔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𝑙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sz="28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Arial" pitchFamily="18"/>
                  <a:ea typeface="Droid Sans Fallback" pitchFamily="2"/>
                  <a:cs typeface="Lohit Hindi" pitchFamily="2"/>
                </a:endParaRPr>
              </a:p>
            </p:txBody>
          </p:sp>
        </mc:Choice>
        <mc:Fallback xmlns="">
          <p:sp>
            <p:nvSpPr>
              <p:cNvPr id="5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914400" y="3048000"/>
                <a:ext cx="2895600" cy="1145411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14400" y="4953000"/>
                <a:ext cx="6553200" cy="15997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  <a:ea typeface="Droid Sans Fallback" pitchFamily="2"/>
                            <a:cs typeface="Lohit Hindi" pitchFamily="2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  <a:ea typeface="Droid Sans Fallback" pitchFamily="2"/>
                            <a:cs typeface="Lohit Hindi" pitchFamily="2"/>
                          </a:rPr>
                          <m:t>𝑡</m:t>
                        </m:r>
                      </m:e>
                      <m:sup>
                        <m:r>
                          <a:rPr lang="en-US" sz="2400" i="1">
                            <a:latin typeface="Cambria Math"/>
                            <a:ea typeface="Droid Sans Fallback" pitchFamily="2"/>
                            <a:cs typeface="Lohit Hindi" pitchFamily="2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400" dirty="0">
                    <a:latin typeface="Arial" pitchFamily="18"/>
                    <a:ea typeface="Droid Sans Fallback" pitchFamily="2"/>
                    <a:cs typeface="Lohit Hindi" pitchFamily="2"/>
                  </a:rPr>
                  <a:t> is the corrected time</a:t>
                </a: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US" sz="2400" dirty="0">
                    <a:latin typeface="Arial" pitchFamily="18"/>
                    <a:ea typeface="Droid Sans Fallback" pitchFamily="2"/>
                    <a:cs typeface="Lohit Hindi" pitchFamily="2"/>
                  </a:rPr>
                  <a:t> is the global time (from tracking action)</a:t>
                </a:r>
              </a:p>
              <a:p>
                <a:pPr lvl="0"/>
                <a:r>
                  <a:rPr lang="en-US" sz="2400" dirty="0">
                    <a:latin typeface="Arial" pitchFamily="18"/>
                    <a:ea typeface="Droid Sans Fallback" pitchFamily="2"/>
                    <a:cs typeface="Lohit Hindi" pitchFamily="2"/>
                  </a:rPr>
                  <a:t>L is the distance from the gun to the hit</a:t>
                </a:r>
              </a:p>
              <a:p>
                <a:pPr lvl="0"/>
                <a:r>
                  <a:rPr lang="en-US" sz="2400" dirty="0">
                    <a:latin typeface="Arial" pitchFamily="18"/>
                    <a:ea typeface="Droid Sans Fallback" pitchFamily="2"/>
                    <a:cs typeface="Lohit Hindi" pitchFamily="2"/>
                  </a:rPr>
                  <a:t>c is speed of </a:t>
                </a:r>
                <a:r>
                  <a:rPr lang="en-US" sz="2400" dirty="0" smtClean="0">
                    <a:latin typeface="Arial" pitchFamily="18"/>
                    <a:ea typeface="Droid Sans Fallback" pitchFamily="2"/>
                    <a:cs typeface="Lohit Hindi" pitchFamily="2"/>
                  </a:rPr>
                  <a:t>light</a:t>
                </a:r>
                <a:endParaRPr lang="en-US" sz="2400" dirty="0">
                  <a:latin typeface="Arial" pitchFamily="18"/>
                  <a:ea typeface="Droid Sans Fallback" pitchFamily="2"/>
                  <a:cs typeface="Lohit Hindi" pitchFamily="2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4953000"/>
                <a:ext cx="6553200" cy="1599733"/>
              </a:xfrm>
              <a:prstGeom prst="rect">
                <a:avLst/>
              </a:prstGeom>
              <a:blipFill rotWithShape="1">
                <a:blip r:embed="rId4"/>
                <a:stretch>
                  <a:fillRect l="-1395" t="-2672" b="-80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933691" y="1186082"/>
            <a:ext cx="77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Corrects for the time the particle is moving through space</a:t>
            </a:r>
            <a:endParaRPr lang="en-US" sz="28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of Flight Correction (</a:t>
            </a:r>
            <a:r>
              <a:rPr lang="en-US" dirty="0" err="1" smtClean="0"/>
              <a:t>ctd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17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 rot="16200000">
            <a:off x="94566" y="2115238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Before Correction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89826" y="4553635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After Correction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731" y="1385548"/>
            <a:ext cx="7467600" cy="476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7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Resolution by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18</a:t>
            </a:fld>
            <a:endParaRPr lang="en-US"/>
          </a:p>
        </p:txBody>
      </p:sp>
      <p:pic>
        <p:nvPicPr>
          <p:cNvPr id="5122" name="Picture 2" descr="G:\elepi\DRCal_Res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962400"/>
            <a:ext cx="26670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elepi\DRCal_Res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734" y="3962400"/>
            <a:ext cx="26670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G:\elepi\DRCal_Res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67" y="3962400"/>
            <a:ext cx="26670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G:\elepi\DRCal_Res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81150"/>
            <a:ext cx="26670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G:\elepi\DRCal_Res4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734" y="1581150"/>
            <a:ext cx="26670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G:\elepi\DRCal_Res3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67" y="1581150"/>
            <a:ext cx="26670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9467" y="1295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&lt;10 ns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242734" y="1295937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&lt;20 ns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096000" y="1306983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&lt;50 ns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89467" y="3669268"/>
            <a:ext cx="266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&lt;100 ns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242734" y="3669268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&lt;500 ns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096000" y="3669268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&lt;1000 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9467" y="5962650"/>
            <a:ext cx="6697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Diferent</a:t>
            </a:r>
            <a:r>
              <a:rPr lang="en-US" dirty="0" smtClean="0"/>
              <a:t> integrating windows of time were done. Gaussian-fit-sigma and the mean were used to compute the resolution.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11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19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2982618" y="5619300"/>
            <a:ext cx="3374639" cy="931517"/>
            <a:chOff x="2949961" y="5410200"/>
            <a:chExt cx="3374639" cy="931517"/>
          </a:xfrm>
        </p:grpSpPr>
        <p:grpSp>
          <p:nvGrpSpPr>
            <p:cNvPr id="5" name="Group 4"/>
            <p:cNvGrpSpPr/>
            <p:nvPr/>
          </p:nvGrpSpPr>
          <p:grpSpPr>
            <a:xfrm>
              <a:off x="2949961" y="5410200"/>
              <a:ext cx="3374639" cy="931517"/>
              <a:chOff x="740159" y="5507640"/>
              <a:chExt cx="3374639" cy="931517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740159" y="5732280"/>
                <a:ext cx="2057400" cy="4743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0000" tIns="45000" rIns="90000" bIns="45000" anchor="t" anchorCtr="0" compatLnSpc="0">
                <a:spAutoFit/>
              </a:bodyPr>
              <a:lstStyle/>
              <a:p>
                <a:pPr marL="0" marR="0" lvl="0" indent="0" algn="l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US" sz="2600" b="0" i="0" u="none" strike="noStrike" kern="1200" spc="0" baseline="0" dirty="0">
                    <a:solidFill>
                      <a:schemeClr val="tx2"/>
                    </a:solidFill>
                    <a:latin typeface="Liberation Sans" pitchFamily="18"/>
                    <a:ea typeface="DejaVu LGC Sans" pitchFamily="2"/>
                    <a:cs typeface="DejaVu LGC Sans" pitchFamily="2"/>
                  </a:rPr>
                  <a:t>Resolution =</a:t>
                </a:r>
              </a:p>
            </p:txBody>
          </p:sp>
          <p:grpSp>
            <p:nvGrpSpPr>
              <p:cNvPr id="7" name="Group 6"/>
              <p:cNvGrpSpPr/>
              <p:nvPr/>
            </p:nvGrpSpPr>
            <p:grpSpPr>
              <a:xfrm>
                <a:off x="2743199" y="5507640"/>
                <a:ext cx="1371599" cy="931517"/>
                <a:chOff x="2743199" y="5507640"/>
                <a:chExt cx="1371599" cy="931517"/>
              </a:xfrm>
            </p:grpSpPr>
            <p:sp>
              <p:nvSpPr>
                <p:cNvPr id="8" name="TextBox 7"/>
                <p:cNvSpPr txBox="1"/>
                <p:nvPr/>
              </p:nvSpPr>
              <p:spPr>
                <a:xfrm>
                  <a:off x="2743199" y="5507640"/>
                  <a:ext cx="1371599" cy="47431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square" lIns="90000" tIns="45000" rIns="90000" bIns="45000" anchor="t" anchorCtr="0" compatLnSpc="0">
                  <a:spAutoFit/>
                </a:bodyPr>
                <a:lstStyle/>
                <a:p>
                  <a:pPr marL="0" marR="0" lvl="0" indent="0" algn="l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r>
                    <a:rPr lang="en-US" sz="2600" b="0" i="0" u="none" strike="noStrike" kern="1200" spc="0" baseline="0" dirty="0" smtClean="0">
                      <a:solidFill>
                        <a:schemeClr val="tx2"/>
                      </a:solidFill>
                      <a:latin typeface="Liberation Sans" pitchFamily="18"/>
                      <a:ea typeface="DejaVu LGC Sans" pitchFamily="2"/>
                      <a:cs typeface="DejaVu LGC Sans" pitchFamily="2"/>
                    </a:rPr>
                    <a:t>Sigma</a:t>
                  </a:r>
                  <a:endParaRPr lang="en-US" sz="2600" b="0" i="0" u="none" strike="noStrike" kern="1200" spc="0" baseline="0" dirty="0">
                    <a:solidFill>
                      <a:schemeClr val="tx2"/>
                    </a:solidFill>
                    <a:latin typeface="Liberation Sans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2779200" y="5964840"/>
                  <a:ext cx="1143000" cy="47431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square" lIns="90000" tIns="45000" rIns="90000" bIns="45000" anchor="t" anchorCtr="0" compatLnSpc="0">
                  <a:spAutoFit/>
                </a:bodyPr>
                <a:lstStyle/>
                <a:p>
                  <a:pPr marL="0" marR="0" lvl="0" indent="0" algn="l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r>
                    <a:rPr lang="en-US" sz="2600" b="0" i="0" u="none" strike="noStrike" kern="1200" spc="0" baseline="0" dirty="0" smtClean="0">
                      <a:solidFill>
                        <a:schemeClr val="tx2"/>
                      </a:solidFill>
                      <a:latin typeface="Liberation Sans" pitchFamily="18"/>
                      <a:ea typeface="DejaVu LGC Sans" pitchFamily="2"/>
                      <a:cs typeface="DejaVu LGC Sans" pitchFamily="2"/>
                    </a:rPr>
                    <a:t>Mean</a:t>
                  </a:r>
                  <a:endParaRPr lang="en-US" sz="2600" b="0" i="0" u="none" strike="noStrike" kern="1200" spc="0" baseline="0" dirty="0">
                    <a:solidFill>
                      <a:schemeClr val="tx2"/>
                    </a:solidFill>
                    <a:latin typeface="Liberation Sans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0" name="Straight Connector 7"/>
                <p:cNvSpPr/>
                <p:nvPr/>
              </p:nvSpPr>
              <p:spPr>
                <a:xfrm>
                  <a:off x="2779200" y="5964840"/>
                  <a:ext cx="914400" cy="36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0"/>
                    <a:gd name="f8" fmla="abs f3"/>
                    <a:gd name="f9" fmla="abs f4"/>
                    <a:gd name="f10" fmla="abs f5"/>
                    <a:gd name="f11" fmla="val f6"/>
                    <a:gd name="f12" fmla="*/ f7 f0 1"/>
                    <a:gd name="f13" fmla="?: f8 f3 1"/>
                    <a:gd name="f14" fmla="?: f9 f4 1"/>
                    <a:gd name="f15" fmla="?: f10 f5 1"/>
                    <a:gd name="f16" fmla="*/ f12 1 f2"/>
                    <a:gd name="f17" fmla="*/ f13 1 21600"/>
                    <a:gd name="f18" fmla="*/ f14 1 21600"/>
                    <a:gd name="f19" fmla="*/ 21600 f13 1"/>
                    <a:gd name="f20" fmla="*/ 21600 f14 1"/>
                    <a:gd name="f21" fmla="+- f16 0 f1"/>
                    <a:gd name="f22" fmla="min f18 f17"/>
                    <a:gd name="f23" fmla="*/ f19 1 f15"/>
                    <a:gd name="f24" fmla="*/ f20 1 f15"/>
                    <a:gd name="f25" fmla="val f23"/>
                    <a:gd name="f26" fmla="val f24"/>
                    <a:gd name="f27" fmla="*/ f6 f22 1"/>
                    <a:gd name="f28" fmla="*/ f23 f22 1"/>
                    <a:gd name="f29" fmla="*/ f24 f22 1"/>
                    <a:gd name="f30" fmla="*/ f11 f22 1"/>
                    <a:gd name="f31" fmla="*/ f25 f22 1"/>
                    <a:gd name="f32" fmla="*/ f26 f2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1">
                      <a:pos x="f30" y="f30"/>
                    </a:cxn>
                    <a:cxn ang="f21">
                      <a:pos x="f31" y="f32"/>
                    </a:cxn>
                  </a:cxnLst>
                  <a:rect l="f27" t="f27" r="f28" b="f29"/>
                  <a:pathLst>
                    <a:path>
                      <a:moveTo>
                        <a:pt x="f30" y="f30"/>
                      </a:moveTo>
                      <a:lnTo>
                        <a:pt x="f31" y="f32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</a:ln>
              </p:spPr>
              <p:txBody>
                <a:bodyPr vert="horz" wrap="square" lIns="90000" tIns="45000" rIns="90000" bIns="45000" anchor="ctr" anchorCtr="1" compatLnSpc="0"/>
                <a:lstStyle/>
                <a:p>
                  <a:pPr lvl="0" rtl="0" hangingPunct="0">
                    <a:buNone/>
                    <a:tabLst/>
                  </a:pPr>
                  <a:endParaRPr lang="en-US" sz="2400">
                    <a:solidFill>
                      <a:schemeClr val="tx2"/>
                    </a:solidFill>
                    <a:latin typeface="Liberation Serif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</p:grpSp>
        <p:cxnSp>
          <p:nvCxnSpPr>
            <p:cNvPr id="12" name="Straight Connector 11"/>
            <p:cNvCxnSpPr/>
            <p:nvPr/>
          </p:nvCxnSpPr>
          <p:spPr>
            <a:xfrm>
              <a:off x="4931161" y="5884517"/>
              <a:ext cx="100895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7" t="7701" r="-447" b="3572"/>
          <a:stretch/>
        </p:blipFill>
        <p:spPr bwMode="auto">
          <a:xfrm>
            <a:off x="1828800" y="1556657"/>
            <a:ext cx="5257800" cy="3775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68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My Background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4581315"/>
            <a:ext cx="1752600" cy="1314771"/>
          </a:xfr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81159" y1="92334" x2="81159" y2="923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95400"/>
            <a:ext cx="3697287" cy="256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749142"/>
            <a:ext cx="2895600" cy="1378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282829"/>
              </a:clrFrom>
              <a:clrTo>
                <a:srgbClr val="28282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1" y="4724400"/>
            <a:ext cx="1905000" cy="1028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308" y="4333777"/>
            <a:ext cx="1928185" cy="1809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112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Resolution by time(</a:t>
            </a:r>
            <a:r>
              <a:rPr lang="en-US" dirty="0" err="1" smtClean="0"/>
              <a:t>ctd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20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171" y="1219200"/>
            <a:ext cx="66294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17171" y="5791200"/>
            <a:ext cx="5998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Resolution gets better as time passes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90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Shower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21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043" y="1295400"/>
            <a:ext cx="66294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77043" y="5791200"/>
            <a:ext cx="6629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Electron showers develop in the first few nanoseconds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78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Dual </a:t>
            </a:r>
            <a:r>
              <a:rPr lang="en-US" dirty="0" smtClean="0"/>
              <a:t>readout calorimeters do increase the resolution of the device and will be useful in a </a:t>
            </a:r>
            <a:r>
              <a:rPr lang="en-US" dirty="0" err="1" smtClean="0"/>
              <a:t>muon</a:t>
            </a:r>
            <a:r>
              <a:rPr lang="en-US" dirty="0" smtClean="0"/>
              <a:t> </a:t>
            </a:r>
            <a:r>
              <a:rPr lang="en-US" dirty="0" smtClean="0"/>
              <a:t>collider</a:t>
            </a:r>
            <a:endParaRPr lang="en-US" dirty="0" smtClean="0"/>
          </a:p>
          <a:p>
            <a:r>
              <a:rPr lang="en-US" dirty="0" smtClean="0"/>
              <a:t>They are also fast enough to make precise measurements of the showers</a:t>
            </a:r>
          </a:p>
          <a:p>
            <a:r>
              <a:rPr lang="en-US" dirty="0" smtClean="0"/>
              <a:t>Electron showers develop faster than pion inside the calorimeter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84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of different physics list (now using QGSP_BERT)</a:t>
            </a:r>
          </a:p>
          <a:p>
            <a:r>
              <a:rPr lang="en-US" dirty="0" smtClean="0"/>
              <a:t>Use different materials (PbWO4, W, Iron, …)</a:t>
            </a:r>
          </a:p>
          <a:p>
            <a:r>
              <a:rPr lang="en-US" dirty="0" smtClean="0"/>
              <a:t>Sample with active layer of plastic scintillator to see the effect of neutrons</a:t>
            </a:r>
          </a:p>
          <a:p>
            <a:r>
              <a:rPr lang="en-US" dirty="0" smtClean="0"/>
              <a:t>Modify the Hit-class to include timing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19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24</a:t>
            </a:fld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599" y="1905000"/>
            <a:ext cx="5921375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22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LHC promises to make some new exciting discoveries over the next few months/years</a:t>
            </a:r>
          </a:p>
          <a:p>
            <a:r>
              <a:rPr lang="en-US" dirty="0" smtClean="0"/>
              <a:t>The nature of the collisions of the LHC limits </a:t>
            </a:r>
            <a:r>
              <a:rPr lang="en-US" dirty="0" smtClean="0"/>
              <a:t>detailed information from the particle shower</a:t>
            </a:r>
            <a:endParaRPr lang="en-US" dirty="0" smtClean="0"/>
          </a:p>
          <a:p>
            <a:r>
              <a:rPr lang="en-US" dirty="0" smtClean="0"/>
              <a:t>Linear colliders will follow up with any major discovery produced at the LHC</a:t>
            </a:r>
          </a:p>
          <a:p>
            <a:r>
              <a:rPr lang="en-US" dirty="0" smtClean="0"/>
              <a:t>Linear colliders will have a very high precision</a:t>
            </a:r>
          </a:p>
          <a:p>
            <a:pPr lvl="1"/>
            <a:r>
              <a:rPr lang="en-US" dirty="0" smtClean="0"/>
              <a:t>Differentiate W and Z bosons decaying into </a:t>
            </a:r>
            <a:r>
              <a:rPr lang="en-US" dirty="0" err="1" smtClean="0"/>
              <a:t>hadronic</a:t>
            </a:r>
            <a:r>
              <a:rPr lang="en-US" dirty="0" smtClean="0"/>
              <a:t> jets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09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Terms </a:t>
            </a:r>
            <a:r>
              <a:rPr lang="en-US" dirty="0" smtClean="0"/>
              <a:t>and main </a:t>
            </a:r>
            <a:r>
              <a:rPr lang="en-US" dirty="0" smtClean="0"/>
              <a:t>processes</a:t>
            </a:r>
          </a:p>
          <a:p>
            <a:r>
              <a:rPr lang="en-US" dirty="0" smtClean="0"/>
              <a:t>Simulation Details</a:t>
            </a:r>
            <a:endParaRPr lang="en-US" dirty="0" smtClean="0"/>
          </a:p>
          <a:p>
            <a:r>
              <a:rPr lang="en-US" dirty="0" smtClean="0"/>
              <a:t>Detector Construction</a:t>
            </a:r>
          </a:p>
          <a:p>
            <a:r>
              <a:rPr lang="en-US" dirty="0" smtClean="0"/>
              <a:t>Dual readout correction</a:t>
            </a:r>
          </a:p>
          <a:p>
            <a:r>
              <a:rPr lang="en-US" dirty="0" smtClean="0"/>
              <a:t>Resolution </a:t>
            </a:r>
            <a:r>
              <a:rPr lang="en-US" dirty="0" smtClean="0"/>
              <a:t>by integrating windows of time</a:t>
            </a:r>
          </a:p>
          <a:p>
            <a:r>
              <a:rPr lang="en-US" dirty="0" smtClean="0"/>
              <a:t>Shower development by time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9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dirty="0" smtClean="0"/>
              <a:t>Electrons</a:t>
            </a:r>
          </a:p>
          <a:p>
            <a:pPr lvl="1"/>
            <a:r>
              <a:rPr lang="en-US" dirty="0" smtClean="0"/>
              <a:t>Elementary particle with a charge of -1</a:t>
            </a:r>
          </a:p>
          <a:p>
            <a:r>
              <a:rPr lang="en-US" dirty="0" err="1" smtClean="0"/>
              <a:t>Pions</a:t>
            </a:r>
            <a:endParaRPr lang="en-US" dirty="0" smtClean="0"/>
          </a:p>
          <a:p>
            <a:pPr lvl="1"/>
            <a:r>
              <a:rPr lang="en-US" dirty="0" smtClean="0"/>
              <a:t>Meson with zero spin and made of quarks up, down and </a:t>
            </a:r>
            <a:r>
              <a:rPr lang="en-US" dirty="0" err="1" smtClean="0"/>
              <a:t>antiup</a:t>
            </a:r>
            <a:r>
              <a:rPr lang="en-US" dirty="0" smtClean="0"/>
              <a:t>, antiquark</a:t>
            </a:r>
          </a:p>
          <a:p>
            <a:r>
              <a:rPr lang="en-US" dirty="0" smtClean="0"/>
              <a:t>W and Z bosons</a:t>
            </a:r>
          </a:p>
          <a:p>
            <a:pPr lvl="1"/>
            <a:r>
              <a:rPr lang="en-US" dirty="0" smtClean="0"/>
              <a:t>Particles responsible for weak force interactions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79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calorimeter?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calorimeter is a device that measures the amount of energy deposited </a:t>
            </a:r>
            <a:r>
              <a:rPr lang="en-US" dirty="0" smtClean="0"/>
              <a:t>in a certain material when a particle passes through it</a:t>
            </a:r>
          </a:p>
          <a:p>
            <a:r>
              <a:rPr lang="en-US" dirty="0" smtClean="0"/>
              <a:t>Calorimeters used in this project measure scintillation and </a:t>
            </a:r>
            <a:r>
              <a:rPr lang="en-US" dirty="0" err="1" smtClean="0"/>
              <a:t>cerenkov</a:t>
            </a:r>
            <a:r>
              <a:rPr lang="en-US" dirty="0" smtClean="0"/>
              <a:t> photons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79697"/>
            <a:ext cx="2133600" cy="365125"/>
          </a:xfrm>
        </p:spPr>
        <p:txBody>
          <a:bodyPr/>
          <a:lstStyle/>
          <a:p>
            <a:fld id="{B9185BAB-3DCF-490A-B791-52E7E41DD3A8}" type="slidenum">
              <a:rPr lang="en-US" smtClean="0"/>
              <a:t>6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4005716" y="4286876"/>
            <a:ext cx="3266168" cy="2347127"/>
            <a:chOff x="2928257" y="4128700"/>
            <a:chExt cx="3266168" cy="2347127"/>
          </a:xfrm>
        </p:grpSpPr>
        <p:pic>
          <p:nvPicPr>
            <p:cNvPr id="3074" name="Picture 2" descr="http://ed.fnal.gov/projects/labyrinth/games/ghostbustin/calorimeter/graphics/calorimeter_nolight.gif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000" y="4267200"/>
              <a:ext cx="3019425" cy="2066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4191000" y="6198828"/>
              <a:ext cx="14478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Shower of particles</a:t>
              </a:r>
              <a:endParaRPr lang="en-US" sz="12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928257" y="4998775"/>
              <a:ext cx="72390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Particle path</a:t>
              </a:r>
              <a:endParaRPr lang="en-US" sz="12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411436" y="4128700"/>
              <a:ext cx="123825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Calorimeter</a:t>
              </a:r>
              <a:endParaRPr lang="en-US" sz="1200" dirty="0"/>
            </a:p>
          </p:txBody>
        </p:sp>
      </p:grp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72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</a:t>
            </a:r>
            <a:r>
              <a:rPr lang="en-US" dirty="0"/>
              <a:t>is Scintillation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001000" cy="4525963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Flash of </a:t>
            </a:r>
            <a:r>
              <a:rPr lang="en-US" dirty="0"/>
              <a:t>l</a:t>
            </a:r>
            <a:r>
              <a:rPr lang="en-US" dirty="0" smtClean="0"/>
              <a:t>ight proportional to the energy deposited on the crystal</a:t>
            </a:r>
          </a:p>
          <a:p>
            <a:pPr lvl="1"/>
            <a:r>
              <a:rPr lang="en-US" dirty="0" smtClean="0"/>
              <a:t>Measures </a:t>
            </a:r>
            <a:r>
              <a:rPr lang="en-US" dirty="0" smtClean="0"/>
              <a:t>the </a:t>
            </a:r>
            <a:r>
              <a:rPr lang="en-US" dirty="0"/>
              <a:t>r</a:t>
            </a:r>
            <a:r>
              <a:rPr lang="en-US" dirty="0" smtClean="0"/>
              <a:t>adiation length</a:t>
            </a:r>
            <a:endParaRPr lang="en-US" dirty="0" smtClean="0"/>
          </a:p>
          <a:p>
            <a:pPr lvl="1"/>
            <a:r>
              <a:rPr lang="en-US" dirty="0" smtClean="0"/>
              <a:t>Used to measure the amount of electrons, positrons and photons produced </a:t>
            </a:r>
          </a:p>
          <a:p>
            <a:pPr lvl="2"/>
            <a:r>
              <a:rPr lang="en-US" dirty="0" smtClean="0"/>
              <a:t>Confined</a:t>
            </a:r>
          </a:p>
          <a:p>
            <a:pPr lvl="2"/>
            <a:r>
              <a:rPr lang="en-US" dirty="0" smtClean="0"/>
              <a:t>Almost perfect resolution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7</a:t>
            </a:fld>
            <a:endParaRPr lang="en-US"/>
          </a:p>
        </p:txBody>
      </p:sp>
      <p:pic>
        <p:nvPicPr>
          <p:cNvPr id="2050" name="Picture 2" descr="http://www.partlancer.com/pics/4-Bismuth-BGO-Scintillation-Crystal-Radiation-Detecto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419600"/>
            <a:ext cx="2857500" cy="2143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48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Cerenkov photons</a:t>
            </a:r>
            <a:r>
              <a:rPr lang="en-US" dirty="0" smtClean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Light </a:t>
            </a:r>
            <a:r>
              <a:rPr lang="en-US" dirty="0"/>
              <a:t>created by the relativistic part of the </a:t>
            </a:r>
            <a:r>
              <a:rPr lang="en-US" dirty="0" smtClean="0"/>
              <a:t>shower</a:t>
            </a:r>
          </a:p>
          <a:p>
            <a:pPr lvl="1"/>
            <a:r>
              <a:rPr lang="en-US" dirty="0" smtClean="0"/>
              <a:t>Produced by Hadron showers</a:t>
            </a:r>
          </a:p>
          <a:p>
            <a:pPr lvl="1"/>
            <a:r>
              <a:rPr lang="en-US" dirty="0" smtClean="0"/>
              <a:t>Measures Interaction length</a:t>
            </a:r>
            <a:endParaRPr lang="en-US" dirty="0" smtClean="0"/>
          </a:p>
          <a:p>
            <a:pPr lvl="1"/>
            <a:r>
              <a:rPr lang="en-US" dirty="0" smtClean="0"/>
              <a:t>Nuclear interaction length </a:t>
            </a:r>
          </a:p>
          <a:p>
            <a:pPr lvl="2"/>
            <a:r>
              <a:rPr lang="en-US" dirty="0" smtClean="0"/>
              <a:t>Long</a:t>
            </a:r>
          </a:p>
          <a:p>
            <a:pPr lvl="2"/>
            <a:r>
              <a:rPr lang="en-US" dirty="0" smtClean="0"/>
              <a:t>Poor resolution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8</a:t>
            </a:fld>
            <a:endParaRPr lang="en-US"/>
          </a:p>
        </p:txBody>
      </p:sp>
      <p:pic>
        <p:nvPicPr>
          <p:cNvPr id="1026" name="Picture 2" descr="http://www.andrewcollins.com/pics/cherenk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362200"/>
            <a:ext cx="2686050" cy="4286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72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DRCal\electrons sh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762000"/>
            <a:ext cx="3803397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DRCal\pions sho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744638"/>
            <a:ext cx="3803397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Shower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85BAB-3DCF-490A-B791-52E7E41DD3A8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95400" y="58674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lectron at 15 </a:t>
            </a:r>
            <a:r>
              <a:rPr lang="en-US" dirty="0" err="1" smtClean="0"/>
              <a:t>GeV</a:t>
            </a:r>
            <a:r>
              <a:rPr lang="en-US" dirty="0" smtClean="0"/>
              <a:t>   shower development PARAMETERS DESCRIBING SHOWER*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58674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ion at 15 </a:t>
            </a:r>
            <a:r>
              <a:rPr lang="en-US" dirty="0" err="1" smtClean="0"/>
              <a:t>GeV</a:t>
            </a:r>
            <a:r>
              <a:rPr lang="en-US" dirty="0" smtClean="0"/>
              <a:t> shower development</a:t>
            </a:r>
            <a:endParaRPr lang="en-US" dirty="0"/>
          </a:p>
        </p:txBody>
      </p:sp>
      <p:pic>
        <p:nvPicPr>
          <p:cNvPr id="2050" name="Picture 2" descr="G:\elepi\Screenshot-1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44" t="67443" r="35909" b="2830"/>
          <a:stretch/>
        </p:blipFill>
        <p:spPr bwMode="auto">
          <a:xfrm>
            <a:off x="5557369" y="3733800"/>
            <a:ext cx="2442258" cy="1932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ele\DRCal_Piana1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74" t="66773" r="36461"/>
          <a:stretch/>
        </p:blipFill>
        <p:spPr bwMode="auto">
          <a:xfrm>
            <a:off x="1219200" y="3733800"/>
            <a:ext cx="2209800" cy="193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Fermilab Summer Internship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03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2198</TotalTime>
  <Words>796</Words>
  <Application>Microsoft Office PowerPoint</Application>
  <PresentationFormat>On-screen Show (4:3)</PresentationFormat>
  <Paragraphs>176</Paragraphs>
  <Slides>24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Calorimetry for future Lepton  Colliders</vt:lpstr>
      <vt:lpstr>My Background</vt:lpstr>
      <vt:lpstr>Motivations</vt:lpstr>
      <vt:lpstr>Outline</vt:lpstr>
      <vt:lpstr>Terms</vt:lpstr>
      <vt:lpstr>What is a calorimeter?</vt:lpstr>
      <vt:lpstr>What is Scintillation?</vt:lpstr>
      <vt:lpstr>What are Cerenkov photons?</vt:lpstr>
      <vt:lpstr>Shower Development</vt:lpstr>
      <vt:lpstr>Simulation Software</vt:lpstr>
      <vt:lpstr>Simulation Parameters</vt:lpstr>
      <vt:lpstr>Detector Construction</vt:lpstr>
      <vt:lpstr>Dual Readout Correction</vt:lpstr>
      <vt:lpstr>Dual Readout Correction (ctd)</vt:lpstr>
      <vt:lpstr>Dual Readout Correction (ctd)</vt:lpstr>
      <vt:lpstr>Time of Flight Correction</vt:lpstr>
      <vt:lpstr>Time of Flight Correction (ctd)</vt:lpstr>
      <vt:lpstr>Resolution by time</vt:lpstr>
      <vt:lpstr>PowerPoint Presentation</vt:lpstr>
      <vt:lpstr>Resolution by time(ctd)</vt:lpstr>
      <vt:lpstr>Shower development</vt:lpstr>
      <vt:lpstr>Conclusions</vt:lpstr>
      <vt:lpstr>Future Work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Temporal Development of EM and Had showers in DRCal</dc:title>
  <dc:creator>BeTaiv</dc:creator>
  <cp:lastModifiedBy>BeTaiv</cp:lastModifiedBy>
  <cp:revision>67</cp:revision>
  <dcterms:created xsi:type="dcterms:W3CDTF">2011-08-01T14:57:24Z</dcterms:created>
  <dcterms:modified xsi:type="dcterms:W3CDTF">2011-08-05T14:49:05Z</dcterms:modified>
</cp:coreProperties>
</file>