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12" autoAdjust="0"/>
    <p:restoredTop sz="94660"/>
  </p:normalViewPr>
  <p:slideViewPr>
    <p:cSldViewPr>
      <p:cViewPr>
        <p:scale>
          <a:sx n="120" d="100"/>
          <a:sy n="120" d="100"/>
        </p:scale>
        <p:origin x="-156" y="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5215F8-0E10-4C85-8BB2-42472313E0A8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C31F8-D598-42D5-95A0-D0B5A5DEF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1968" y="4224"/>
              <a:ext cx="3792" cy="96"/>
            </a:xfrm>
            <a:prstGeom prst="rect">
              <a:avLst/>
            </a:prstGeom>
            <a:gradFill rotWithShape="0">
              <a:gsLst>
                <a:gs pos="0">
                  <a:srgbClr val="EBD7FF"/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rgbClr val="C1E7CE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7" name="Rectangle 5"/>
            <p:cNvSpPr>
              <a:spLocks noChangeArrowheads="1"/>
            </p:cNvSpPr>
            <p:nvPr/>
          </p:nvSpPr>
          <p:spPr bwMode="auto">
            <a:xfrm>
              <a:off x="0" y="3312"/>
              <a:ext cx="288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8" name="Rectangle 6"/>
            <p:cNvSpPr>
              <a:spLocks noChangeArrowheads="1"/>
            </p:cNvSpPr>
            <p:nvPr/>
          </p:nvSpPr>
          <p:spPr bwMode="auto">
            <a:xfrm>
              <a:off x="0" y="3408"/>
              <a:ext cx="288" cy="91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9" name="Rectangle 7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0" name="Rectangle 8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solidFill>
              <a:srgbClr val="CAC9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>
              <a:off x="288" y="192"/>
              <a:ext cx="336" cy="48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0" y="672"/>
              <a:ext cx="288" cy="2640"/>
            </a:xfrm>
            <a:prstGeom prst="rect">
              <a:avLst/>
            </a:prstGeom>
            <a:gradFill rotWithShape="0">
              <a:gsLst>
                <a:gs pos="0">
                  <a:srgbClr val="C1AE8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3" name="Rectangle 11"/>
            <p:cNvSpPr>
              <a:spLocks noChangeArrowheads="1"/>
            </p:cNvSpPr>
            <p:nvPr/>
          </p:nvSpPr>
          <p:spPr bwMode="auto">
            <a:xfrm>
              <a:off x="0" y="192"/>
              <a:ext cx="28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4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624" cy="192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5" name="Rectangle 13"/>
            <p:cNvSpPr>
              <a:spLocks noChangeArrowheads="1"/>
            </p:cNvSpPr>
            <p:nvPr/>
          </p:nvSpPr>
          <p:spPr bwMode="auto">
            <a:xfrm>
              <a:off x="624" y="0"/>
              <a:ext cx="29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6" name="Line 14"/>
            <p:cNvSpPr>
              <a:spLocks noChangeShapeType="1"/>
            </p:cNvSpPr>
            <p:nvPr/>
          </p:nvSpPr>
          <p:spPr bwMode="auto">
            <a:xfrm flipV="1">
              <a:off x="288" y="192"/>
              <a:ext cx="0" cy="41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" name="Line 15"/>
            <p:cNvSpPr>
              <a:spLocks noChangeShapeType="1"/>
            </p:cNvSpPr>
            <p:nvPr/>
          </p:nvSpPr>
          <p:spPr bwMode="auto">
            <a:xfrm>
              <a:off x="288" y="4224"/>
              <a:ext cx="5472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8" name="Line 16"/>
            <p:cNvSpPr>
              <a:spLocks noChangeShapeType="1"/>
            </p:cNvSpPr>
            <p:nvPr/>
          </p:nvSpPr>
          <p:spPr bwMode="auto">
            <a:xfrm flipV="1">
              <a:off x="5520" y="0"/>
              <a:ext cx="0" cy="4224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9" name="Line 17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0" name="Line 18"/>
            <p:cNvSpPr>
              <a:spLocks noChangeShapeType="1"/>
            </p:cNvSpPr>
            <p:nvPr/>
          </p:nvSpPr>
          <p:spPr bwMode="auto">
            <a:xfrm flipH="1">
              <a:off x="3600" y="288"/>
              <a:ext cx="216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1" name="Line 19"/>
            <p:cNvSpPr>
              <a:spLocks noChangeShapeType="1"/>
            </p:cNvSpPr>
            <p:nvPr/>
          </p:nvSpPr>
          <p:spPr bwMode="auto">
            <a:xfrm flipV="1">
              <a:off x="3600" y="0"/>
              <a:ext cx="0" cy="288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2" name="Line 20"/>
            <p:cNvSpPr>
              <a:spLocks noChangeShapeType="1"/>
            </p:cNvSpPr>
            <p:nvPr/>
          </p:nvSpPr>
          <p:spPr bwMode="auto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3" name="Line 21"/>
            <p:cNvSpPr>
              <a:spLocks noChangeShapeType="1"/>
            </p:cNvSpPr>
            <p:nvPr/>
          </p:nvSpPr>
          <p:spPr bwMode="auto">
            <a:xfrm>
              <a:off x="624" y="0"/>
              <a:ext cx="0" cy="672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4" name="Line 22"/>
            <p:cNvSpPr>
              <a:spLocks noChangeShapeType="1"/>
            </p:cNvSpPr>
            <p:nvPr/>
          </p:nvSpPr>
          <p:spPr bwMode="auto">
            <a:xfrm flipH="1">
              <a:off x="0" y="672"/>
              <a:ext cx="62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5" name="Line 23"/>
            <p:cNvSpPr>
              <a:spLocks noChangeShapeType="1"/>
            </p:cNvSpPr>
            <p:nvPr/>
          </p:nvSpPr>
          <p:spPr bwMode="auto">
            <a:xfrm flipV="1">
              <a:off x="1680" y="3936"/>
              <a:ext cx="0" cy="384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6" name="Line 24"/>
            <p:cNvSpPr>
              <a:spLocks noChangeShapeType="1"/>
            </p:cNvSpPr>
            <p:nvPr/>
          </p:nvSpPr>
          <p:spPr bwMode="auto">
            <a:xfrm>
              <a:off x="1680" y="3936"/>
              <a:ext cx="408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7" name="Line 25"/>
            <p:cNvSpPr>
              <a:spLocks noChangeShapeType="1"/>
            </p:cNvSpPr>
            <p:nvPr/>
          </p:nvSpPr>
          <p:spPr bwMode="auto">
            <a:xfrm flipH="1">
              <a:off x="0" y="3312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8" name="Line 26"/>
            <p:cNvSpPr>
              <a:spLocks noChangeShapeType="1"/>
            </p:cNvSpPr>
            <p:nvPr/>
          </p:nvSpPr>
          <p:spPr bwMode="auto">
            <a:xfrm flipH="1">
              <a:off x="0" y="3408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Century Gothic" pitchFamily="34" charset="0"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104" name="Rectangle 32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3105" name="Rectangle 3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6" name="Rectangle 3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64275"/>
            <a:ext cx="2133600" cy="384175"/>
          </a:xfrm>
        </p:spPr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1968" y="4224"/>
              <a:ext cx="3792" cy="96"/>
            </a:xfrm>
            <a:prstGeom prst="rect">
              <a:avLst/>
            </a:prstGeom>
            <a:gradFill rotWithShape="0">
              <a:gsLst>
                <a:gs pos="0">
                  <a:srgbClr val="EBD7FF"/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rgbClr val="C1E7CE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0" y="3312"/>
              <a:ext cx="288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0" y="3408"/>
              <a:ext cx="288" cy="91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solidFill>
              <a:srgbClr val="CAC9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288" y="192"/>
              <a:ext cx="336" cy="48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0" y="672"/>
              <a:ext cx="288" cy="2640"/>
            </a:xfrm>
            <a:prstGeom prst="rect">
              <a:avLst/>
            </a:prstGeom>
            <a:gradFill rotWithShape="0">
              <a:gsLst>
                <a:gs pos="0">
                  <a:srgbClr val="C1AE8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0" name="Rectangle 16"/>
            <p:cNvSpPr>
              <a:spLocks noChangeArrowheads="1"/>
            </p:cNvSpPr>
            <p:nvPr/>
          </p:nvSpPr>
          <p:spPr bwMode="auto">
            <a:xfrm>
              <a:off x="0" y="192"/>
              <a:ext cx="28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624" cy="192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624" y="0"/>
              <a:ext cx="29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 flipV="1">
              <a:off x="288" y="192"/>
              <a:ext cx="0" cy="41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>
              <a:off x="288" y="4224"/>
              <a:ext cx="5472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 flipV="1">
              <a:off x="5520" y="0"/>
              <a:ext cx="0" cy="4224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 flipH="1">
              <a:off x="3600" y="288"/>
              <a:ext cx="216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8" name="Line 24"/>
            <p:cNvSpPr>
              <a:spLocks noChangeShapeType="1"/>
            </p:cNvSpPr>
            <p:nvPr/>
          </p:nvSpPr>
          <p:spPr bwMode="auto">
            <a:xfrm flipV="1">
              <a:off x="3600" y="0"/>
              <a:ext cx="0" cy="288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9" name="Line 25"/>
            <p:cNvSpPr>
              <a:spLocks noChangeShapeType="1"/>
            </p:cNvSpPr>
            <p:nvPr/>
          </p:nvSpPr>
          <p:spPr bwMode="auto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0" name="Line 26"/>
            <p:cNvSpPr>
              <a:spLocks noChangeShapeType="1"/>
            </p:cNvSpPr>
            <p:nvPr/>
          </p:nvSpPr>
          <p:spPr bwMode="auto">
            <a:xfrm>
              <a:off x="624" y="0"/>
              <a:ext cx="0" cy="672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1" name="Line 27"/>
            <p:cNvSpPr>
              <a:spLocks noChangeShapeType="1"/>
            </p:cNvSpPr>
            <p:nvPr/>
          </p:nvSpPr>
          <p:spPr bwMode="auto">
            <a:xfrm flipH="1">
              <a:off x="0" y="672"/>
              <a:ext cx="62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2" name="Line 28"/>
            <p:cNvSpPr>
              <a:spLocks noChangeShapeType="1"/>
            </p:cNvSpPr>
            <p:nvPr/>
          </p:nvSpPr>
          <p:spPr bwMode="auto">
            <a:xfrm flipV="1">
              <a:off x="1680" y="3936"/>
              <a:ext cx="0" cy="384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3" name="Line 29"/>
            <p:cNvSpPr>
              <a:spLocks noChangeShapeType="1"/>
            </p:cNvSpPr>
            <p:nvPr/>
          </p:nvSpPr>
          <p:spPr bwMode="auto">
            <a:xfrm>
              <a:off x="1680" y="3936"/>
              <a:ext cx="408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4" name="Line 30"/>
            <p:cNvSpPr>
              <a:spLocks noChangeShapeType="1"/>
            </p:cNvSpPr>
            <p:nvPr/>
          </p:nvSpPr>
          <p:spPr bwMode="auto">
            <a:xfrm flipH="1">
              <a:off x="0" y="3312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" name="Line 31"/>
            <p:cNvSpPr>
              <a:spLocks noChangeShapeType="1"/>
            </p:cNvSpPr>
            <p:nvPr/>
          </p:nvSpPr>
          <p:spPr bwMode="auto">
            <a:xfrm flipH="1">
              <a:off x="0" y="3408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6427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2"/>
                </a:solidFill>
              </a:defRPr>
            </a:lvl1pPr>
          </a:lstStyle>
          <a:p>
            <a:fld id="{312EEB93-D27E-4EED-82AA-B3BF9AB2F5C1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6427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67450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3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800">
          <a:solidFill>
            <a:schemeClr val="bg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400">
          <a:solidFill>
            <a:schemeClr val="bg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Cooling and Heating Exercises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Adam Para, Fermilab</a:t>
            </a:r>
          </a:p>
          <a:p>
            <a:r>
              <a:rPr lang="en-US" dirty="0" smtClean="0"/>
              <a:t>August 5, 2011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362200"/>
            <a:ext cx="6540708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371600" y="1143000"/>
            <a:ext cx="36263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(Later stages of) Initial cooling:</a:t>
            </a:r>
          </a:p>
          <a:p>
            <a:r>
              <a:rPr lang="en-US" dirty="0" smtClean="0">
                <a:latin typeface="Comic Sans MS" pitchFamily="66" charset="0"/>
              </a:rPr>
              <a:t>Set point = 30K</a:t>
            </a:r>
          </a:p>
          <a:p>
            <a:r>
              <a:rPr lang="en-US" dirty="0" smtClean="0">
                <a:latin typeface="Comic Sans MS" pitchFamily="66" charset="0"/>
              </a:rPr>
              <a:t>Time axis in minutes</a:t>
            </a:r>
            <a:endParaRPr lang="en-US" dirty="0">
              <a:latin typeface="Comic Sans MS" pitchFamily="66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3238500" y="3771900"/>
            <a:ext cx="762000" cy="6858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2019300" y="2400300"/>
            <a:ext cx="762000" cy="6858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4610100" y="4305300"/>
            <a:ext cx="762000" cy="6858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5905500" y="4686300"/>
            <a:ext cx="762000" cy="6858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648200" y="2971800"/>
            <a:ext cx="635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Comic Sans MS" pitchFamily="66" charset="0"/>
              </a:rPr>
              <a:t>Refill</a:t>
            </a:r>
            <a:endParaRPr lang="en-US" sz="1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6819900" y="4762500"/>
            <a:ext cx="762000" cy="685800"/>
          </a:xfrm>
          <a:prstGeom prst="straightConnector1">
            <a:avLst/>
          </a:prstGeom>
          <a:ln w="50800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20000" y="41910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6FF"/>
                </a:solidFill>
                <a:latin typeface="Comic Sans MS" pitchFamily="66" charset="0"/>
              </a:rPr>
              <a:t>Set point = 113K</a:t>
            </a:r>
            <a:endParaRPr lang="en-US" sz="1400" dirty="0">
              <a:solidFill>
                <a:srgbClr val="0066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447800"/>
            <a:ext cx="4733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47800" y="457200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Initial temperature ~120K. Set point = 120 K, </a:t>
            </a:r>
          </a:p>
          <a:p>
            <a:r>
              <a:rPr lang="en-US" dirty="0" smtClean="0">
                <a:latin typeface="Comic Sans MS" pitchFamily="66" charset="0"/>
              </a:rPr>
              <a:t>turn on. Time axis in 0.1 minutes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236220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Temperature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4953000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Power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417637"/>
            <a:ext cx="47942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447800" y="457200"/>
            <a:ext cx="518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Initial temperature </a:t>
            </a:r>
            <a:r>
              <a:rPr lang="en-US" dirty="0" smtClean="0">
                <a:latin typeface="Comic Sans MS" pitchFamily="66" charset="0"/>
              </a:rPr>
              <a:t>=120K</a:t>
            </a:r>
            <a:r>
              <a:rPr lang="en-US" dirty="0" smtClean="0">
                <a:latin typeface="Comic Sans MS" pitchFamily="66" charset="0"/>
              </a:rPr>
              <a:t>. Set point = 120 K, </a:t>
            </a:r>
          </a:p>
          <a:p>
            <a:r>
              <a:rPr lang="en-US" dirty="0" smtClean="0">
                <a:latin typeface="Comic Sans MS" pitchFamily="66" charset="0"/>
              </a:rPr>
              <a:t>turn on. Time axis in 0.1 minutes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2286000"/>
            <a:ext cx="1593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Temperature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90600" y="4648200"/>
            <a:ext cx="822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Power</a:t>
            </a:r>
            <a:endParaRPr lang="en-US" dirty="0">
              <a:latin typeface="Comic Sans MS" pitchFamily="66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5448300" y="1943100"/>
            <a:ext cx="6858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486400" y="1143000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Refill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371600"/>
            <a:ext cx="4670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447800" y="457200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Change temperatures. </a:t>
            </a:r>
            <a:r>
              <a:rPr lang="en-US" dirty="0" smtClean="0">
                <a:latin typeface="Comic Sans MS" pitchFamily="66" charset="0"/>
              </a:rPr>
              <a:t>Time axis in 0.1 </a:t>
            </a:r>
            <a:r>
              <a:rPr lang="en-US" dirty="0" smtClean="0">
                <a:latin typeface="Comic Sans MS" pitchFamily="66" charset="0"/>
              </a:rPr>
              <a:t>minutes.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2438400"/>
            <a:ext cx="1593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Temperature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0" y="4572000"/>
            <a:ext cx="822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Power</a:t>
            </a:r>
            <a:endParaRPr lang="en-US" dirty="0">
              <a:latin typeface="Comic Sans MS" pitchFamily="66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6200000" flipH="1">
            <a:off x="3921860" y="2734965"/>
            <a:ext cx="608990" cy="23043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5032863" y="1815990"/>
            <a:ext cx="576073" cy="1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27090" y="1969610"/>
            <a:ext cx="998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Comic Sans MS" pitchFamily="66" charset="0"/>
              </a:rPr>
              <a:t>Set T=140K</a:t>
            </a:r>
            <a:endParaRPr lang="en-US" sz="1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724150" y="1700775"/>
            <a:ext cx="1346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Set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T=30K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447800"/>
            <a:ext cx="49212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09600" y="2362200"/>
            <a:ext cx="1593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Temperature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0600" y="4648200"/>
            <a:ext cx="822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Power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06840" y="663840"/>
            <a:ext cx="6048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Change </a:t>
            </a:r>
            <a:r>
              <a:rPr lang="en-US" dirty="0" smtClean="0">
                <a:latin typeface="Comic Sans MS" pitchFamily="66" charset="0"/>
              </a:rPr>
              <a:t>temperatures, by 20K. Time </a:t>
            </a:r>
            <a:r>
              <a:rPr lang="en-US" dirty="0" smtClean="0">
                <a:latin typeface="Comic Sans MS" pitchFamily="66" charset="0"/>
              </a:rPr>
              <a:t>axis in 0.1 minutes</a:t>
            </a:r>
            <a:endParaRPr lang="en-US" dirty="0">
              <a:latin typeface="Comic Sans MS" pitchFamily="66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2958990" y="3198570"/>
            <a:ext cx="1344175" cy="76809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495190" y="3006545"/>
            <a:ext cx="1451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Set T=140K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447800"/>
            <a:ext cx="4733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81000" y="2438400"/>
            <a:ext cx="1593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Temperature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0" y="4572000"/>
            <a:ext cx="822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Power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07575" y="510220"/>
            <a:ext cx="5376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Change temperatures, by </a:t>
            </a:r>
            <a:r>
              <a:rPr lang="en-US" dirty="0" smtClean="0">
                <a:latin typeface="Comic Sans MS" pitchFamily="66" charset="0"/>
              </a:rPr>
              <a:t>20K, settling. </a:t>
            </a:r>
          </a:p>
          <a:p>
            <a:r>
              <a:rPr lang="en-US" dirty="0" smtClean="0">
                <a:latin typeface="Comic Sans MS" pitchFamily="66" charset="0"/>
              </a:rPr>
              <a:t>Time </a:t>
            </a:r>
            <a:r>
              <a:rPr lang="en-US" dirty="0" smtClean="0">
                <a:latin typeface="Comic Sans MS" pitchFamily="66" charset="0"/>
              </a:rPr>
              <a:t>axis in 0.1 minutes</a:t>
            </a:r>
            <a:endParaRPr lang="en-US" dirty="0">
              <a:latin typeface="Comic Sans MS" pitchFamily="66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6338632" y="1854394"/>
            <a:ext cx="998529" cy="537669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7145135" y="1355130"/>
            <a:ext cx="1346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Set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T=30K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2438400"/>
            <a:ext cx="1593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Temperature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47800" y="4572000"/>
            <a:ext cx="822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Power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6535" y="1504837"/>
            <a:ext cx="4762220" cy="4607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998865" y="587030"/>
            <a:ext cx="5184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Cooling down from 140K.. Time axis in 0.1 min</a:t>
            </a:r>
            <a:endParaRPr lang="en-US" dirty="0">
              <a:latin typeface="Comic Sans MS" pitchFamily="66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0800000" flipV="1">
            <a:off x="3074205" y="1777585"/>
            <a:ext cx="1382580" cy="268835"/>
          </a:xfrm>
          <a:prstGeom prst="straightConnector1">
            <a:avLst/>
          </a:prstGeom>
          <a:ln w="50800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 flipV="1">
            <a:off x="3803900" y="2353660"/>
            <a:ext cx="1382580" cy="26883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 flipV="1">
            <a:off x="5455316" y="2622494"/>
            <a:ext cx="806505" cy="49926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6200000" flipH="1">
            <a:off x="6473047" y="2948937"/>
            <a:ext cx="921720" cy="3840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610405" y="1431940"/>
            <a:ext cx="1346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>
                <a:solidFill>
                  <a:srgbClr val="0066FF"/>
                </a:solidFill>
                <a:latin typeface="Comic Sans MS" pitchFamily="66" charset="0"/>
              </a:rPr>
              <a:t>Set </a:t>
            </a:r>
            <a:r>
              <a:rPr lang="en-US" smtClean="0">
                <a:solidFill>
                  <a:srgbClr val="0066FF"/>
                </a:solidFill>
                <a:latin typeface="Comic Sans MS" pitchFamily="66" charset="0"/>
              </a:rPr>
              <a:t>T=30K</a:t>
            </a:r>
            <a:endParaRPr lang="en-US" dirty="0">
              <a:solidFill>
                <a:srgbClr val="0066FF"/>
              </a:solidFill>
              <a:latin typeface="Comic Sans MS" pitchFamily="66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916175" y="2084825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Refill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ertical and Horizontal design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6666"/>
        </a:dk1>
        <a:lt1>
          <a:srgbClr val="FFFFFF"/>
        </a:lt1>
        <a:dk2>
          <a:srgbClr val="5E761C"/>
        </a:dk2>
        <a:lt2>
          <a:srgbClr val="777777"/>
        </a:lt2>
        <a:accent1>
          <a:srgbClr val="D5F470"/>
        </a:accent1>
        <a:accent2>
          <a:srgbClr val="EDCCFB"/>
        </a:accent2>
        <a:accent3>
          <a:srgbClr val="FFFFFF"/>
        </a:accent3>
        <a:accent4>
          <a:srgbClr val="005656"/>
        </a:accent4>
        <a:accent5>
          <a:srgbClr val="E7F8BB"/>
        </a:accent5>
        <a:accent6>
          <a:srgbClr val="D7B9E3"/>
        </a:accent6>
        <a:hlink>
          <a:srgbClr val="FF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5F470"/>
        </a:accent1>
        <a:accent2>
          <a:srgbClr val="EDC9FB"/>
        </a:accent2>
        <a:accent3>
          <a:srgbClr val="FFFFFF"/>
        </a:accent3>
        <a:accent4>
          <a:srgbClr val="000000"/>
        </a:accent4>
        <a:accent5>
          <a:srgbClr val="E7F8BB"/>
        </a:accent5>
        <a:accent6>
          <a:srgbClr val="D7B6E3"/>
        </a:accent6>
        <a:hlink>
          <a:srgbClr val="BFC3F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6600"/>
        </a:dk2>
        <a:lt2>
          <a:srgbClr val="808080"/>
        </a:lt2>
        <a:accent1>
          <a:srgbClr val="FF6237"/>
        </a:accent1>
        <a:accent2>
          <a:srgbClr val="5F7BF1"/>
        </a:accent2>
        <a:accent3>
          <a:srgbClr val="FFFFFF"/>
        </a:accent3>
        <a:accent4>
          <a:srgbClr val="000000"/>
        </a:accent4>
        <a:accent5>
          <a:srgbClr val="FFB7AE"/>
        </a:accent5>
        <a:accent6>
          <a:srgbClr val="556FDA"/>
        </a:accent6>
        <a:hlink>
          <a:srgbClr val="15DF1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663300"/>
        </a:dk2>
        <a:lt2>
          <a:srgbClr val="808080"/>
        </a:lt2>
        <a:accent1>
          <a:srgbClr val="76C082"/>
        </a:accent1>
        <a:accent2>
          <a:srgbClr val="E3B06D"/>
        </a:accent2>
        <a:accent3>
          <a:srgbClr val="FFFFFF"/>
        </a:accent3>
        <a:accent4>
          <a:srgbClr val="000000"/>
        </a:accent4>
        <a:accent5>
          <a:srgbClr val="BDDCC1"/>
        </a:accent5>
        <a:accent6>
          <a:srgbClr val="CE9F62"/>
        </a:accent6>
        <a:hlink>
          <a:srgbClr val="D8EC42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Vertical and Horizontal design template</Template>
  <TotalTime>2045</TotalTime>
  <Words>139</Words>
  <Application>Microsoft Office PowerPoint</Application>
  <PresentationFormat>On-screen Show (4:3)</PresentationFormat>
  <Paragraphs>37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Vertical and Horizontal design template</vt:lpstr>
      <vt:lpstr>Cooling and Heating Exercises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Characterization of MPPC/SiPM/GMAPD’s</dc:title>
  <dc:creator>para</dc:creator>
  <cp:lastModifiedBy>para</cp:lastModifiedBy>
  <cp:revision>110</cp:revision>
  <dcterms:created xsi:type="dcterms:W3CDTF">2009-02-16T18:49:31Z</dcterms:created>
  <dcterms:modified xsi:type="dcterms:W3CDTF">2011-08-05T14:38:47Z</dcterms:modified>
</cp:coreProperties>
</file>