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1" r:id="rId9"/>
    <p:sldId id="274" r:id="rId10"/>
    <p:sldId id="279" r:id="rId11"/>
    <p:sldId id="286" r:id="rId12"/>
    <p:sldId id="280" r:id="rId13"/>
    <p:sldId id="281" r:id="rId14"/>
    <p:sldId id="287" r:id="rId15"/>
    <p:sldId id="291" r:id="rId16"/>
    <p:sldId id="293" r:id="rId17"/>
    <p:sldId id="294" r:id="rId18"/>
    <p:sldId id="296" r:id="rId19"/>
    <p:sldId id="295" r:id="rId20"/>
    <p:sldId id="297" r:id="rId2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05" autoAdjust="0"/>
  </p:normalViewPr>
  <p:slideViewPr>
    <p:cSldViewPr snapToGrid="0" snapToObjects="1">
      <p:cViewPr varScale="1">
        <p:scale>
          <a:sx n="104" d="100"/>
          <a:sy n="104" d="100"/>
        </p:scale>
        <p:origin x="-9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139400B-FB0F-42B7-A3BC-48842A95CCF0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CADF84-AA94-4964-89D6-3FFDE0F75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A5A24-7D35-4204-B020-D27CDFA08CBC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647DB-B549-4230-8F28-CAB44B6F0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BD0FC-0B90-42C2-86CE-B0B4188AF3D5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4BBA7-6963-4D56-8153-5C167CC35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A3C7B-36A4-4322-A10C-F3963DC1B9E0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0499C-2C15-4EB1-B202-5D6C25167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25119-55D0-49C7-B67D-4908DF42DE05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EDCFC-6B39-45A7-9A54-79F9D8C85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537C0-4BD7-473A-A502-C3BC42AF4357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70197-0FD6-4FCF-8798-2D248914A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28CB4-46A8-4610-BFAE-722651E6C112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12836-BDF7-4CAC-BCFF-CB616DC7C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D9ADA-89EE-4F70-B6DB-DDB77C483729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37316-01BA-4B82-B3AD-830659E2E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BBA6C-AE35-494B-AA77-9F9CDF18C462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3E1A6-7785-4738-9277-6B1FA5A5C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BA9CF-2283-464E-A84B-49DBF1A6708A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CE2FD-D9FB-4DB7-B73E-2CBF81CBC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25070-1C89-43E3-A876-E899B3F73E5F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8D7DF-599F-4662-ABD3-29A926246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87723-A2FE-4567-965B-40648358C35C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39F58-2FC9-4A9E-A6A4-BC1BC8DD8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BC0D9D-BEF9-4A81-B657-06851374AD59}" type="datetimeFigureOut">
              <a:rPr lang="en-US"/>
              <a:pPr>
                <a:defRPr/>
              </a:pPr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29FCC7-5B5B-4D9C-8A4C-65463B1BD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808038" y="382588"/>
            <a:ext cx="7966075" cy="549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ILC CFS / CLIC CES Studies for the Interaction Region :</a:t>
            </a:r>
            <a:br>
              <a:rPr lang="en-US" sz="2400">
                <a:latin typeface="Calibri" pitchFamily="34" charset="0"/>
              </a:rPr>
            </a:br>
            <a:r>
              <a:rPr lang="en-US" sz="2400">
                <a:latin typeface="Calibri" pitchFamily="34" charset="0"/>
              </a:rPr>
              <a:t/>
            </a:r>
            <a:br>
              <a:rPr lang="en-US" sz="2400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Development with external design specialist, ARUP,  of more in-depth civil engineering study of the IR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/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Task 1 : Design of the concrete Platform required for the push pull at ILC&amp;CLIC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Task 2: Geology study of the rock mass surrounding the  Experimental Area (CLIC)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Design Criteria described in	“CERN ILC Design Basis Report Rev1 230611”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	May 24			Kick off Meeting in Paris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	July 25-26		</a:t>
            </a:r>
            <a:r>
              <a:rPr lang="en-US" u="sng">
                <a:latin typeface="Calibri" pitchFamily="34" charset="0"/>
              </a:rPr>
              <a:t>Follow up meeting in London</a:t>
            </a:r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	Mid December	Final meeting in London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 t="48518" r="59602"/>
          <a:stretch>
            <a:fillRect/>
          </a:stretch>
        </p:blipFill>
        <p:spPr bwMode="auto">
          <a:xfrm>
            <a:off x="34925" y="4581525"/>
            <a:ext cx="25003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 t="48933" r="63927" b="-1364"/>
          <a:stretch>
            <a:fillRect/>
          </a:stretch>
        </p:blipFill>
        <p:spPr bwMode="auto">
          <a:xfrm>
            <a:off x="6372225" y="28575"/>
            <a:ext cx="2736850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4"/>
          <a:srcRect t="47955" r="61630" b="-960"/>
          <a:stretch>
            <a:fillRect/>
          </a:stretch>
        </p:blipFill>
        <p:spPr bwMode="auto">
          <a:xfrm>
            <a:off x="3276600" y="4319588"/>
            <a:ext cx="25908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5"/>
          <a:srcRect t="49896" r="48837"/>
          <a:stretch>
            <a:fillRect/>
          </a:stretch>
        </p:blipFill>
        <p:spPr bwMode="auto">
          <a:xfrm>
            <a:off x="6646863" y="4076700"/>
            <a:ext cx="249713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1042988" y="1606550"/>
            <a:ext cx="24495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Rating Scale 1÷5 : 1=Low, 5=High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2988" y="1854200"/>
          <a:ext cx="4608512" cy="2511425"/>
        </p:xfrm>
        <a:graphic>
          <a:graphicData uri="http://schemas.openxmlformats.org/drawingml/2006/table">
            <a:tbl>
              <a:tblPr/>
              <a:tblGrid>
                <a:gridCol w="243468"/>
                <a:gridCol w="2204803"/>
                <a:gridCol w="432048"/>
                <a:gridCol w="432048"/>
                <a:gridCol w="432048"/>
                <a:gridCol w="432048"/>
                <a:gridCol w="432046"/>
              </a:tblGrid>
              <a:tr h="178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# 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Requirement 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Layout  1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Layout  2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Layout  3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Layout  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Layout  5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Surface assembly of Magnet 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3473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Underground installation of Tracker, Calorimeters and Forwards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 and Size of Cranes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Costs: Shafts and Halls size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Infrastructures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Easy Maintenance, Smooth Operation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 Comissioning 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  <a:tr h="2388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Safety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6" marR="8626" marT="86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9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Final Score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8626" marR="8626" marT="86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pic>
        <p:nvPicPr>
          <p:cNvPr id="23647" name="Picture 2"/>
          <p:cNvPicPr>
            <a:picLocks noChangeAspect="1" noChangeArrowheads="1"/>
          </p:cNvPicPr>
          <p:nvPr/>
        </p:nvPicPr>
        <p:blipFill>
          <a:blip r:embed="rId6"/>
          <a:srcRect t="63228" r="50195" b="7687"/>
          <a:stretch>
            <a:fillRect/>
          </a:stretch>
        </p:blipFill>
        <p:spPr bwMode="auto">
          <a:xfrm>
            <a:off x="250825" y="260350"/>
            <a:ext cx="355123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48" name="TextBox 11"/>
          <p:cNvSpPr txBox="1">
            <a:spLocks noChangeArrowheads="1"/>
          </p:cNvSpPr>
          <p:nvPr/>
        </p:nvSpPr>
        <p:spPr bwMode="auto">
          <a:xfrm>
            <a:off x="468313" y="188913"/>
            <a:ext cx="5746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Layout 1</a:t>
            </a:r>
          </a:p>
        </p:txBody>
      </p:sp>
      <p:sp>
        <p:nvSpPr>
          <p:cNvPr id="23649" name="TextBox 12"/>
          <p:cNvSpPr txBox="1">
            <a:spLocks noChangeArrowheads="1"/>
          </p:cNvSpPr>
          <p:nvPr/>
        </p:nvSpPr>
        <p:spPr bwMode="auto">
          <a:xfrm>
            <a:off x="319088" y="5111750"/>
            <a:ext cx="5762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u="sng">
                <a:latin typeface="Calibri" pitchFamily="34" charset="0"/>
              </a:rPr>
              <a:t>Layout 2</a:t>
            </a:r>
          </a:p>
        </p:txBody>
      </p:sp>
      <p:sp>
        <p:nvSpPr>
          <p:cNvPr id="23650" name="TextBox 13"/>
          <p:cNvSpPr txBox="1">
            <a:spLocks noChangeArrowheads="1"/>
          </p:cNvSpPr>
          <p:nvPr/>
        </p:nvSpPr>
        <p:spPr bwMode="auto">
          <a:xfrm>
            <a:off x="3492500" y="4941888"/>
            <a:ext cx="5746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Layout 3</a:t>
            </a:r>
          </a:p>
        </p:txBody>
      </p:sp>
      <p:sp>
        <p:nvSpPr>
          <p:cNvPr id="23651" name="TextBox 14"/>
          <p:cNvSpPr txBox="1">
            <a:spLocks noChangeArrowheads="1"/>
          </p:cNvSpPr>
          <p:nvPr/>
        </p:nvSpPr>
        <p:spPr bwMode="auto">
          <a:xfrm>
            <a:off x="6804025" y="4581525"/>
            <a:ext cx="5762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>
                <a:latin typeface="Calibri" pitchFamily="34" charset="0"/>
              </a:rPr>
              <a:t>Layout 4</a:t>
            </a:r>
          </a:p>
        </p:txBody>
      </p:sp>
      <p:sp>
        <p:nvSpPr>
          <p:cNvPr id="23652" name="TextBox 15"/>
          <p:cNvSpPr txBox="1">
            <a:spLocks noChangeArrowheads="1"/>
          </p:cNvSpPr>
          <p:nvPr/>
        </p:nvSpPr>
        <p:spPr bwMode="auto">
          <a:xfrm>
            <a:off x="6588125" y="692150"/>
            <a:ext cx="5762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00" u="sng">
                <a:latin typeface="Calibri" pitchFamily="34" charset="0"/>
              </a:rPr>
              <a:t>Layout</a:t>
            </a:r>
            <a:r>
              <a:rPr lang="en-US" sz="800">
                <a:latin typeface="Calibri" pitchFamily="34" charset="0"/>
              </a:rPr>
              <a:t>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9"/>
          <p:cNvGrpSpPr>
            <a:grpSpLocks/>
          </p:cNvGrpSpPr>
          <p:nvPr/>
        </p:nvGrpSpPr>
        <p:grpSpPr bwMode="auto">
          <a:xfrm>
            <a:off x="468313" y="257175"/>
            <a:ext cx="7954962" cy="6421438"/>
            <a:chOff x="467544" y="256749"/>
            <a:chExt cx="7956376" cy="6421903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7544" y="256749"/>
              <a:ext cx="7956376" cy="6344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Oval 2"/>
            <p:cNvSpPr/>
            <p:nvPr/>
          </p:nvSpPr>
          <p:spPr>
            <a:xfrm>
              <a:off x="1647266" y="4452816"/>
              <a:ext cx="1224181" cy="12970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5812019" y="1347441"/>
              <a:ext cx="1224180" cy="12970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581" name="TextBox 4"/>
            <p:cNvSpPr txBox="1">
              <a:spLocks noChangeArrowheads="1"/>
            </p:cNvSpPr>
            <p:nvPr/>
          </p:nvSpPr>
          <p:spPr bwMode="auto">
            <a:xfrm>
              <a:off x="6012160" y="1043444"/>
              <a:ext cx="80983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Ø18 m</a:t>
              </a:r>
            </a:p>
          </p:txBody>
        </p:sp>
        <p:sp>
          <p:nvSpPr>
            <p:cNvPr id="24582" name="TextBox 5"/>
            <p:cNvSpPr txBox="1">
              <a:spLocks noChangeArrowheads="1"/>
            </p:cNvSpPr>
            <p:nvPr/>
          </p:nvSpPr>
          <p:spPr bwMode="auto">
            <a:xfrm>
              <a:off x="1907704" y="5301208"/>
              <a:ext cx="867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Ø8.5 m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115359" y="6669126"/>
              <a:ext cx="6408289" cy="0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4" name="TextBox 8"/>
            <p:cNvSpPr txBox="1">
              <a:spLocks noChangeArrowheads="1"/>
            </p:cNvSpPr>
            <p:nvPr/>
          </p:nvSpPr>
          <p:spPr bwMode="auto">
            <a:xfrm>
              <a:off x="4788024" y="6309320"/>
              <a:ext cx="7200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90 m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AD2FD0E-667E-48BC-9B60-47928EFF9F30}" type="datetime1">
              <a:rPr lang="en-US"/>
              <a:pPr>
                <a:defRPr/>
              </a:pPr>
              <a:t>8/14/2011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A2210-DAE0-463C-A400-F2D986BAD9EB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 l="46249" t="17332" r="12917" b="10001"/>
          <a:stretch>
            <a:fillRect/>
          </a:stretch>
        </p:blipFill>
        <p:spPr bwMode="auto">
          <a:xfrm>
            <a:off x="685800" y="190500"/>
            <a:ext cx="37338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/>
          <a:srcRect l="45416" t="16667" r="11250" b="10667"/>
          <a:stretch>
            <a:fillRect/>
          </a:stretch>
        </p:blipFill>
        <p:spPr bwMode="auto">
          <a:xfrm>
            <a:off x="4572000" y="2133600"/>
            <a:ext cx="39624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176963" y="6324600"/>
            <a:ext cx="158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2 shafts option</a:t>
            </a: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1479550" y="4419600"/>
            <a:ext cx="158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3 shafts option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79388" y="765175"/>
            <a:ext cx="410527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4000 T Strand Jack system installed over main 18 m shaft.</a:t>
            </a:r>
          </a:p>
          <a:p>
            <a:pPr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400 T bridge crane works over assembly area and 8.5M shaft.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n-US">
              <a:latin typeface="Calibri" pitchFamily="34" charset="0"/>
            </a:endParaRPr>
          </a:p>
        </p:txBody>
      </p:sp>
      <p:sp>
        <p:nvSpPr>
          <p:cNvPr id="26626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n-US" sz="2800" smtClean="0"/>
              <a:t>3 shafts option Iso view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F8CD21-749A-4DCA-BD49-549D018F109B}" type="datetime1">
              <a:rPr lang="en-US"/>
              <a:pPr>
                <a:defRPr/>
              </a:pPr>
              <a:t>8/14/2011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FE5AEC-25F9-4538-ACB3-DC45610720CF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26629" name="Picture 8" descr="SID slide 7-7-11 1 Top View.jpg"/>
          <p:cNvPicPr>
            <a:picLocks noChangeAspect="1"/>
          </p:cNvPicPr>
          <p:nvPr/>
        </p:nvPicPr>
        <p:blipFill>
          <a:blip r:embed="rId2"/>
          <a:srcRect l="11320" r="12779"/>
          <a:stretch>
            <a:fillRect/>
          </a:stretch>
        </p:blipFill>
        <p:spPr bwMode="auto">
          <a:xfrm>
            <a:off x="107950" y="2924175"/>
            <a:ext cx="3671888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2"/>
          <p:cNvPicPr>
            <a:picLocks noChangeAspect="1" noChangeArrowheads="1"/>
          </p:cNvPicPr>
          <p:nvPr/>
        </p:nvPicPr>
        <p:blipFill>
          <a:blip r:embed="rId3"/>
          <a:srcRect l="46249" t="17332" r="12917" b="10001"/>
          <a:stretch>
            <a:fillRect/>
          </a:stretch>
        </p:blipFill>
        <p:spPr bwMode="auto">
          <a:xfrm>
            <a:off x="4284663" y="908050"/>
            <a:ext cx="4876800" cy="542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A2D99D6-4FAA-4CB9-B0BE-F6A926AAEA8D}" type="datetime1">
              <a:rPr lang="en-US"/>
              <a:pPr>
                <a:defRPr/>
              </a:pPr>
              <a:t>8/14/2011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241D7-10FE-46B9-9E28-42D70CCC636D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</p:spPr>
        <p:txBody>
          <a:bodyPr/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2</a:t>
            </a:r>
            <a:r>
              <a:rPr lang="en-US" sz="2800" dirty="0">
                <a:latin typeface="+mj-lt"/>
                <a:ea typeface="+mj-ea"/>
                <a:cs typeface="+mj-cs"/>
              </a:rPr>
              <a:t> shaft option Iso view</a:t>
            </a: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 l="45416" t="16667" r="11250" b="10667"/>
          <a:stretch>
            <a:fillRect/>
          </a:stretch>
        </p:blipFill>
        <p:spPr bwMode="auto">
          <a:xfrm>
            <a:off x="4170363" y="1096963"/>
            <a:ext cx="4797425" cy="502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3"/>
          <a:srcRect l="49583" t="18668" r="15417" b="23209"/>
          <a:stretch>
            <a:fillRect/>
          </a:stretch>
        </p:blipFill>
        <p:spPr bwMode="auto">
          <a:xfrm>
            <a:off x="347663" y="2078038"/>
            <a:ext cx="3563937" cy="369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2E535378-C47F-4EAD-8A0A-11D84DD01CC7}" type="slidenum">
              <a:rPr lang="en-US"/>
              <a:pPr algn="l">
                <a:defRPr/>
              </a:pPr>
              <a:t>15</a:t>
            </a:fld>
            <a:endParaRPr lang="en-US"/>
          </a:p>
        </p:txBody>
      </p:sp>
      <p:pic>
        <p:nvPicPr>
          <p:cNvPr id="28674" name="Picture 4" descr="img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263" y="0"/>
            <a:ext cx="7980362" cy="656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057400" y="1524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Cold box A</a:t>
            </a:r>
          </a:p>
        </p:txBody>
      </p:sp>
      <p:sp>
        <p:nvSpPr>
          <p:cNvPr id="28676" name="Line 6"/>
          <p:cNvSpPr>
            <a:spLocks noChangeShapeType="1"/>
          </p:cNvSpPr>
          <p:nvPr/>
        </p:nvSpPr>
        <p:spPr bwMode="auto">
          <a:xfrm>
            <a:off x="3048000" y="18288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2057400" y="4267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Cold box B</a:t>
            </a:r>
          </a:p>
        </p:txBody>
      </p:sp>
      <p:sp>
        <p:nvSpPr>
          <p:cNvPr id="28678" name="Line 8"/>
          <p:cNvSpPr>
            <a:spLocks noChangeShapeType="1"/>
          </p:cNvSpPr>
          <p:nvPr/>
        </p:nvSpPr>
        <p:spPr bwMode="auto">
          <a:xfrm>
            <a:off x="3048000" y="45720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715000" y="23622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Solenoid Detector A</a:t>
            </a:r>
          </a:p>
        </p:txBody>
      </p:sp>
      <p:sp>
        <p:nvSpPr>
          <p:cNvPr id="28680" name="Line 10"/>
          <p:cNvSpPr>
            <a:spLocks noChangeShapeType="1"/>
          </p:cNvSpPr>
          <p:nvPr/>
        </p:nvSpPr>
        <p:spPr bwMode="auto">
          <a:xfrm flipH="1">
            <a:off x="5334000" y="27432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Text Box 11"/>
          <p:cNvSpPr txBox="1">
            <a:spLocks noChangeArrowheads="1"/>
          </p:cNvSpPr>
          <p:nvPr/>
        </p:nvSpPr>
        <p:spPr bwMode="auto">
          <a:xfrm>
            <a:off x="5943600" y="55626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Solenoid Detector B</a:t>
            </a:r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 flipH="1" flipV="1">
            <a:off x="5562600" y="5715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Line 13"/>
          <p:cNvSpPr>
            <a:spLocks noChangeShapeType="1"/>
          </p:cNvSpPr>
          <p:nvPr/>
        </p:nvSpPr>
        <p:spPr bwMode="auto">
          <a:xfrm flipH="1">
            <a:off x="2209800" y="3676650"/>
            <a:ext cx="5791200" cy="0"/>
          </a:xfrm>
          <a:prstGeom prst="line">
            <a:avLst/>
          </a:prstGeom>
          <a:noFill/>
          <a:ln w="19050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4" name="Text Box 14"/>
          <p:cNvSpPr txBox="1">
            <a:spLocks noChangeArrowheads="1"/>
          </p:cNvSpPr>
          <p:nvPr/>
        </p:nvSpPr>
        <p:spPr bwMode="auto">
          <a:xfrm>
            <a:off x="6934200" y="3733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Beam Line</a:t>
            </a:r>
          </a:p>
        </p:txBody>
      </p:sp>
      <p:sp>
        <p:nvSpPr>
          <p:cNvPr id="28685" name="Text Box 15"/>
          <p:cNvSpPr txBox="1">
            <a:spLocks noChangeArrowheads="1"/>
          </p:cNvSpPr>
          <p:nvPr/>
        </p:nvSpPr>
        <p:spPr bwMode="auto">
          <a:xfrm>
            <a:off x="4572000" y="60960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Garage</a:t>
            </a:r>
          </a:p>
        </p:txBody>
      </p:sp>
      <p:sp>
        <p:nvSpPr>
          <p:cNvPr id="28686" name="Text Box 16"/>
          <p:cNvSpPr txBox="1">
            <a:spLocks noChangeArrowheads="1"/>
          </p:cNvSpPr>
          <p:nvPr/>
        </p:nvSpPr>
        <p:spPr bwMode="auto">
          <a:xfrm>
            <a:off x="4648200" y="6858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Flexible Cryo-line A</a:t>
            </a:r>
          </a:p>
        </p:txBody>
      </p:sp>
      <p:sp>
        <p:nvSpPr>
          <p:cNvPr id="28687" name="Line 17"/>
          <p:cNvSpPr>
            <a:spLocks noChangeShapeType="1"/>
          </p:cNvSpPr>
          <p:nvPr/>
        </p:nvSpPr>
        <p:spPr bwMode="auto">
          <a:xfrm flipH="1">
            <a:off x="4267200" y="990600"/>
            <a:ext cx="685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8" name="Text Box 18"/>
          <p:cNvSpPr txBox="1">
            <a:spLocks noChangeArrowheads="1"/>
          </p:cNvSpPr>
          <p:nvPr/>
        </p:nvSpPr>
        <p:spPr bwMode="auto">
          <a:xfrm>
            <a:off x="1371600" y="29718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Interconnection</a:t>
            </a:r>
          </a:p>
        </p:txBody>
      </p:sp>
      <p:sp>
        <p:nvSpPr>
          <p:cNvPr id="28689" name="Line 19"/>
          <p:cNvSpPr>
            <a:spLocks noChangeShapeType="1"/>
          </p:cNvSpPr>
          <p:nvPr/>
        </p:nvSpPr>
        <p:spPr bwMode="auto">
          <a:xfrm>
            <a:off x="3276600" y="32004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0" name="Line 20"/>
          <p:cNvSpPr>
            <a:spLocks noChangeShapeType="1"/>
          </p:cNvSpPr>
          <p:nvPr/>
        </p:nvSpPr>
        <p:spPr bwMode="auto">
          <a:xfrm>
            <a:off x="4724400" y="36576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91" name="Text Box 21"/>
          <p:cNvSpPr txBox="1">
            <a:spLocks noChangeArrowheads="1"/>
          </p:cNvSpPr>
          <p:nvPr/>
        </p:nvSpPr>
        <p:spPr bwMode="auto">
          <a:xfrm>
            <a:off x="4572000" y="4495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30 m</a:t>
            </a:r>
          </a:p>
        </p:txBody>
      </p:sp>
      <p:sp>
        <p:nvSpPr>
          <p:cNvPr id="28692" name="Line 22"/>
          <p:cNvSpPr>
            <a:spLocks noChangeShapeType="1"/>
          </p:cNvSpPr>
          <p:nvPr/>
        </p:nvSpPr>
        <p:spPr bwMode="auto">
          <a:xfrm flipH="1">
            <a:off x="4657725" y="5638800"/>
            <a:ext cx="1100138" cy="0"/>
          </a:xfrm>
          <a:prstGeom prst="line">
            <a:avLst/>
          </a:prstGeom>
          <a:noFill/>
          <a:ln w="19050">
            <a:solidFill>
              <a:schemeClr val="hlink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3 shaft Lower level Cut ISO 7-21-11.jpg"/>
          <p:cNvPicPr>
            <a:picLocks noChangeAspect="1"/>
          </p:cNvPicPr>
          <p:nvPr/>
        </p:nvPicPr>
        <p:blipFill>
          <a:blip r:embed="rId2"/>
          <a:srcRect l="6404" r="8214"/>
          <a:stretch>
            <a:fillRect/>
          </a:stretch>
        </p:blipFill>
        <p:spPr bwMode="auto">
          <a:xfrm>
            <a:off x="755650" y="120650"/>
            <a:ext cx="72009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 descr="3 shaft Lower level Cut Front 7-21-11.jpg"/>
          <p:cNvPicPr>
            <a:picLocks noChangeAspect="1"/>
          </p:cNvPicPr>
          <p:nvPr/>
        </p:nvPicPr>
        <p:blipFill>
          <a:blip r:embed="rId2"/>
          <a:srcRect l="2470" t="6300" r="323" b="7600"/>
          <a:stretch>
            <a:fillRect/>
          </a:stretch>
        </p:blipFill>
        <p:spPr bwMode="auto">
          <a:xfrm>
            <a:off x="107950" y="115888"/>
            <a:ext cx="8910638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85CCAF5-EC36-43ED-80D7-F401771B83A7}" type="datetime1">
              <a:rPr lang="en-US"/>
              <a:pPr>
                <a:defRPr/>
              </a:pPr>
              <a:t>8/14/2011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DB7789-7904-4EBB-9E42-187731C2B927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1747" name="Picture 5" descr="3 shaft Lower level Si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1153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3113088" y="152400"/>
            <a:ext cx="2917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3 shafts, underground cranes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3 shaft Lower level Side 7-21-11 1 sid.jpg"/>
          <p:cNvPicPr>
            <a:picLocks noChangeAspect="1"/>
          </p:cNvPicPr>
          <p:nvPr/>
        </p:nvPicPr>
        <p:blipFill>
          <a:blip r:embed="rId2"/>
          <a:srcRect b="6087"/>
          <a:stretch>
            <a:fillRect/>
          </a:stretch>
        </p:blipFill>
        <p:spPr bwMode="auto">
          <a:xfrm>
            <a:off x="395288" y="306388"/>
            <a:ext cx="8475662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9300"/>
            <a:ext cx="9144000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2"/>
          <p:cNvSpPr txBox="1">
            <a:spLocks noChangeArrowheads="1"/>
          </p:cNvSpPr>
          <p:nvPr/>
        </p:nvSpPr>
        <p:spPr bwMode="auto">
          <a:xfrm>
            <a:off x="2208213" y="317500"/>
            <a:ext cx="4184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Comments: Good and Bad news</a:t>
            </a:r>
          </a:p>
        </p:txBody>
      </p:sp>
      <p:sp>
        <p:nvSpPr>
          <p:cNvPr id="33794" name="TextBox 3"/>
          <p:cNvSpPr txBox="1">
            <a:spLocks noChangeArrowheads="1"/>
          </p:cNvSpPr>
          <p:nvPr/>
        </p:nvSpPr>
        <p:spPr bwMode="auto">
          <a:xfrm>
            <a:off x="454025" y="1009650"/>
            <a:ext cx="8175625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Good news: the proposed  IR layouts are more similar to CLIC, still with substantial conceptual differences. Results of ARUP Task 2 can be used also for ILC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Bad news: the  RDR Baseline of the IR layout is obsolete and we need to define a new one for the DBDs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Goals for LCWS11 : </a:t>
            </a:r>
          </a:p>
          <a:p>
            <a:r>
              <a:rPr lang="en-US">
                <a:latin typeface="Calibri" pitchFamily="34" charset="0"/>
              </a:rPr>
              <a:t>	</a:t>
            </a:r>
          </a:p>
          <a:p>
            <a:r>
              <a:rPr lang="en-US">
                <a:latin typeface="Calibri" pitchFamily="34" charset="0"/>
              </a:rPr>
              <a:t>	Work around the Req’s and Spec’s of the proposed layouts</a:t>
            </a:r>
          </a:p>
          <a:p>
            <a:r>
              <a:rPr lang="en-US">
                <a:latin typeface="Calibri" pitchFamily="34" charset="0"/>
              </a:rPr>
              <a:t>	Handshake on one layout, which would be optimized over the next months for 	DBDs</a:t>
            </a: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Suggestions on wow proceed before and after LCWS11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	Take advantage of the MDICTG forum for technical meetings with enlarged 	audience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	Joint MDI/CFS meetings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341438" y="57150"/>
            <a:ext cx="6403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Task 2: Geology study of Experimental Area (CLIC)</a:t>
            </a:r>
          </a:p>
        </p:txBody>
      </p:sp>
      <p:pic>
        <p:nvPicPr>
          <p:cNvPr id="16386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3" y="522288"/>
            <a:ext cx="8293100" cy="621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525" y="663575"/>
            <a:ext cx="8545513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341438" y="57150"/>
            <a:ext cx="6403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Task 2: Geology study of Experimental Area (CLIC)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263" y="574675"/>
            <a:ext cx="8080375" cy="605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341438" y="57150"/>
            <a:ext cx="6403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Task 2: Geology study of Experimental Area (CLIC)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2897188" y="90488"/>
            <a:ext cx="31099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Calibri" pitchFamily="34" charset="0"/>
              </a:rPr>
              <a:t>Task 1: Platform Design</a:t>
            </a:r>
          </a:p>
        </p:txBody>
      </p:sp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796925" y="679450"/>
            <a:ext cx="7383463" cy="553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>
                <a:latin typeface="Calibri" pitchFamily="34" charset="0"/>
              </a:rPr>
              <a:t>Preliminary FEA on a simplified model, no iron rebars – full concrete</a:t>
            </a:r>
          </a:p>
          <a:p>
            <a:pPr>
              <a:lnSpc>
                <a:spcPct val="120000"/>
              </a:lnSpc>
            </a:pPr>
            <a:endParaRPr lang="en-US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en-US">
                <a:latin typeface="Calibri" pitchFamily="34" charset="0"/>
              </a:rPr>
              <a:t>Updates on the expected configurations of the detectors on the platform (Closed-Open)</a:t>
            </a:r>
          </a:p>
          <a:p>
            <a:pPr>
              <a:lnSpc>
                <a:spcPct val="120000"/>
              </a:lnSpc>
            </a:pPr>
            <a:endParaRPr lang="en-US"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en-US">
                <a:latin typeface="Calibri" pitchFamily="34" charset="0"/>
              </a:rPr>
              <a:t>Discussion on the static and dynamic requirements with floor deformations</a:t>
            </a:r>
          </a:p>
          <a:p>
            <a:pPr>
              <a:lnSpc>
                <a:spcPct val="120000"/>
              </a:lnSpc>
            </a:pPr>
            <a:r>
              <a:rPr lang="en-US">
                <a:latin typeface="Calibri" pitchFamily="34" charset="0"/>
              </a:rPr>
              <a:t>	Max def. will be ± 1 mm ”on beam”, ± 3 mm ”off beam”</a:t>
            </a:r>
          </a:p>
          <a:p>
            <a:pPr>
              <a:lnSpc>
                <a:spcPct val="120000"/>
              </a:lnSpc>
            </a:pPr>
            <a:r>
              <a:rPr lang="en-US">
                <a:latin typeface="Calibri" pitchFamily="34" charset="0"/>
              </a:rPr>
              <a:t>	First  mode ~18 Hz, which is OK with req’s</a:t>
            </a:r>
          </a:p>
          <a:p>
            <a:pPr>
              <a:lnSpc>
                <a:spcPct val="120000"/>
              </a:lnSpc>
            </a:pPr>
            <a:r>
              <a:rPr lang="en-US">
                <a:latin typeface="Calibri" pitchFamily="34" charset="0"/>
              </a:rPr>
              <a:t>	Concrete damping ratio ~2%, Total damping depending on supports</a:t>
            </a:r>
          </a:p>
          <a:p>
            <a:r>
              <a:rPr lang="en-US">
                <a:latin typeface="Calibri" pitchFamily="34" charset="0"/>
              </a:rPr>
              <a:t>	</a:t>
            </a:r>
          </a:p>
          <a:p>
            <a:r>
              <a:rPr lang="en-US">
                <a:latin typeface="Calibri" pitchFamily="34" charset="0"/>
              </a:rPr>
              <a:t>Preliminary design of motion system with Rollers or Air Pads</a:t>
            </a:r>
          </a:p>
          <a:p>
            <a:r>
              <a:rPr lang="en-US">
                <a:latin typeface="Calibri" pitchFamily="34" charset="0"/>
              </a:rPr>
              <a:t>	Touch base with Hilman for medium size rollers</a:t>
            </a:r>
          </a:p>
          <a:p>
            <a:r>
              <a:rPr lang="en-US">
                <a:latin typeface="Calibri" pitchFamily="34" charset="0"/>
              </a:rPr>
              <a:t>	Integrated system Gripper jacks+Airpads from APS A.G.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Task 1+Task2 = Common agreement that the design of the cavern floor, Invert, is key : How much does the floor sink under 17 ktons ? Hysteresis effect of push-pull ? How the platform should accommodate all above ?</a:t>
            </a:r>
          </a:p>
          <a:p>
            <a:r>
              <a:rPr lang="en-US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47863" y="271463"/>
            <a:ext cx="4978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latin typeface="Calibri" pitchFamily="34" charset="0"/>
              </a:rPr>
              <a:t>Internal meeting on July 26 afternoon:</a:t>
            </a:r>
          </a:p>
          <a:p>
            <a:pPr algn="ctr"/>
            <a:r>
              <a:rPr lang="en-US" sz="2400">
                <a:latin typeface="Calibri" pitchFamily="34" charset="0"/>
              </a:rPr>
              <a:t>IR Layout for ILC</a:t>
            </a:r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722313" y="1138238"/>
            <a:ext cx="761841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Machine TDR and Detector DBDs expected end 2012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RDR Baseline declared obsolete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Need to work on a new, possibly optimized IR layout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Capitalize on Eng. Resources recently made available by ILC USA (SLAC &amp; BNL)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 </a:t>
            </a:r>
          </a:p>
        </p:txBody>
      </p:sp>
      <p:pic>
        <p:nvPicPr>
          <p:cNvPr id="20483" name="Content Placeholder 6" descr="11 17 Bas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313" y="3160713"/>
            <a:ext cx="6834187" cy="369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22363"/>
            <a:ext cx="7527925" cy="461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5"/>
          <p:cNvSpPr txBox="1">
            <a:spLocks noChangeArrowheads="1"/>
          </p:cNvSpPr>
          <p:nvPr/>
        </p:nvSpPr>
        <p:spPr bwMode="auto">
          <a:xfrm>
            <a:off x="6300788" y="5229225"/>
            <a:ext cx="158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Layout 1 </a:t>
            </a:r>
          </a:p>
        </p:txBody>
      </p:sp>
      <p:sp>
        <p:nvSpPr>
          <p:cNvPr id="3" name="Left Arrow 2"/>
          <p:cNvSpPr/>
          <p:nvPr/>
        </p:nvSpPr>
        <p:spPr>
          <a:xfrm rot="2533824">
            <a:off x="4878388" y="3287713"/>
            <a:ext cx="792162" cy="36036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Left Arrow 6"/>
          <p:cNvSpPr/>
          <p:nvPr/>
        </p:nvSpPr>
        <p:spPr>
          <a:xfrm rot="2533824">
            <a:off x="4575175" y="5232400"/>
            <a:ext cx="792163" cy="36036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5435600" y="3429000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</a:rPr>
              <a:t>?</a:t>
            </a:r>
          </a:p>
        </p:txBody>
      </p:sp>
      <p:sp>
        <p:nvSpPr>
          <p:cNvPr id="21510" name="TextBox 8"/>
          <p:cNvSpPr txBox="1">
            <a:spLocks noChangeArrowheads="1"/>
          </p:cNvSpPr>
          <p:nvPr/>
        </p:nvSpPr>
        <p:spPr bwMode="auto">
          <a:xfrm>
            <a:off x="5148263" y="5373688"/>
            <a:ext cx="93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</a:rPr>
              <a:t>?</a:t>
            </a:r>
          </a:p>
        </p:txBody>
      </p:sp>
      <p:sp>
        <p:nvSpPr>
          <p:cNvPr id="10" name="Left Arrow 9"/>
          <p:cNvSpPr/>
          <p:nvPr/>
        </p:nvSpPr>
        <p:spPr>
          <a:xfrm rot="8272690">
            <a:off x="6318250" y="3287713"/>
            <a:ext cx="792163" cy="36036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9863" y="274638"/>
            <a:ext cx="6264275" cy="490537"/>
          </a:xfrm>
          <a:prstGeom prst="rect">
            <a:avLst/>
          </a:prstGeom>
        </p:spPr>
        <p:txBody>
          <a:bodyPr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ILC RDR Layout vs.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356100" y="4797425"/>
            <a:ext cx="1728788" cy="287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195513" y="4803775"/>
            <a:ext cx="1584325" cy="2873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95288" y="908050"/>
            <a:ext cx="6553200" cy="30257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051050" y="115888"/>
            <a:ext cx="5041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IR Layout : Minimal set of  Requirements</a:t>
            </a:r>
          </a:p>
          <a:p>
            <a:pPr algn="ctr"/>
            <a:r>
              <a:rPr lang="en-US">
                <a:latin typeface="Calibri" pitchFamily="34" charset="0"/>
              </a:rPr>
              <a:t>(……by a Detector Point of View…...)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84213" y="908050"/>
            <a:ext cx="6551612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Surface assembly: Magnet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Underground installation: Tracker, Calorimeters and Forwards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Cranes: Number and Size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Costs: Shafts and Halls size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Infrastructures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Easy Maintenance, Smooth Operations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Safety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4356100" y="4652963"/>
            <a:ext cx="17367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>
                <a:latin typeface="Calibri" pitchFamily="34" charset="0"/>
              </a:rPr>
              <a:t>Civil Engineering</a:t>
            </a:r>
          </a:p>
        </p:txBody>
      </p:sp>
      <p:sp>
        <p:nvSpPr>
          <p:cNvPr id="22535" name="Rectangle 9"/>
          <p:cNvSpPr>
            <a:spLocks noChangeArrowheads="1"/>
          </p:cNvSpPr>
          <p:nvPr/>
        </p:nvSpPr>
        <p:spPr bwMode="auto">
          <a:xfrm>
            <a:off x="2151063" y="4659313"/>
            <a:ext cx="1711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>
                <a:latin typeface="Calibri" pitchFamily="34" charset="0"/>
              </a:rPr>
              <a:t>Possible Layouts</a:t>
            </a:r>
          </a:p>
        </p:txBody>
      </p:sp>
      <p:sp>
        <p:nvSpPr>
          <p:cNvPr id="15" name="Bent-Up Arrow 14"/>
          <p:cNvSpPr/>
          <p:nvPr/>
        </p:nvSpPr>
        <p:spPr>
          <a:xfrm rot="5400000">
            <a:off x="1079500" y="4113213"/>
            <a:ext cx="1152525" cy="936625"/>
          </a:xfrm>
          <a:prstGeom prst="bent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U-Turn Arrow 16"/>
          <p:cNvSpPr/>
          <p:nvPr/>
        </p:nvSpPr>
        <p:spPr>
          <a:xfrm rot="10800000" flipV="1">
            <a:off x="2771775" y="4149725"/>
            <a:ext cx="2160588" cy="574675"/>
          </a:xfrm>
          <a:prstGeom prst="utur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U-Turn Arrow 17"/>
          <p:cNvSpPr/>
          <p:nvPr/>
        </p:nvSpPr>
        <p:spPr>
          <a:xfrm rot="10800000" flipH="1">
            <a:off x="2843213" y="5229225"/>
            <a:ext cx="2160587" cy="576263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6834188" y="5589588"/>
            <a:ext cx="1727200" cy="2873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40" name="Rectangle 20"/>
          <p:cNvSpPr>
            <a:spLocks noChangeArrowheads="1"/>
          </p:cNvSpPr>
          <p:nvPr/>
        </p:nvSpPr>
        <p:spPr bwMode="auto">
          <a:xfrm>
            <a:off x="6948488" y="5445125"/>
            <a:ext cx="146843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>
                <a:latin typeface="Calibri" pitchFamily="34" charset="0"/>
              </a:rPr>
              <a:t>Specifications</a:t>
            </a:r>
          </a:p>
        </p:txBody>
      </p:sp>
      <p:sp>
        <p:nvSpPr>
          <p:cNvPr id="22" name="Down Arrow 21"/>
          <p:cNvSpPr/>
          <p:nvPr/>
        </p:nvSpPr>
        <p:spPr>
          <a:xfrm rot="18436526">
            <a:off x="6270625" y="4927600"/>
            <a:ext cx="504825" cy="720725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616</Words>
  <Application>Microsoft Macintosh PowerPoint</Application>
  <PresentationFormat>On-screen Show (4:3)</PresentationFormat>
  <Paragraphs>180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3 shafts option Iso view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SLAC/Stanford U.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Oriunno</dc:creator>
  <cp:lastModifiedBy>m</cp:lastModifiedBy>
  <cp:revision>24</cp:revision>
  <dcterms:created xsi:type="dcterms:W3CDTF">2011-08-13T16:08:08Z</dcterms:created>
  <dcterms:modified xsi:type="dcterms:W3CDTF">2011-08-15T00:35:55Z</dcterms:modified>
</cp:coreProperties>
</file>