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8" r:id="rId3"/>
    <p:sldId id="259" r:id="rId4"/>
    <p:sldId id="257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1038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file:///G:\WD_SmartWare\Summer_11\QE_both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G:\resolution_data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G:\WD_SmartWare\Summer_11\resolution_data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G:\WD_SmartWare\Summer_11\resolution_data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GB"/>
              <a:t>Quantum Efficiency vs. Wavelength:</a:t>
            </a:r>
          </a:p>
          <a:p>
            <a:pPr>
              <a:defRPr/>
            </a:pPr>
            <a:r>
              <a:rPr lang="en-GB"/>
              <a:t>Hamamatsu MPPC S10362 series &amp;</a:t>
            </a:r>
          </a:p>
          <a:p>
            <a:pPr>
              <a:defRPr/>
            </a:pPr>
            <a:r>
              <a:rPr lang="en-GB"/>
              <a:t>MCP R3809U-64</a:t>
            </a:r>
          </a:p>
        </c:rich>
      </c:tx>
      <c:layout/>
      <c:overlay val="0"/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v>MPPC</c:v>
          </c:tx>
          <c:spPr>
            <a:ln w="28575">
              <a:noFill/>
            </a:ln>
          </c:spPr>
          <c:marker>
            <c:spPr>
              <a:solidFill>
                <a:srgbClr val="FF0000"/>
              </a:solidFill>
            </c:spPr>
          </c:marker>
          <c:trendline>
            <c:trendlineType val="poly"/>
            <c:order val="5"/>
            <c:dispRSqr val="0"/>
            <c:dispEq val="1"/>
            <c:trendlineLbl>
              <c:layout>
                <c:manualLayout>
                  <c:x val="-0.23244509008491562"/>
                  <c:y val="-0.61030612932793427"/>
                </c:manualLayout>
              </c:layout>
              <c:numFmt formatCode="0.00E+00" sourceLinked="0"/>
            </c:trendlineLbl>
          </c:trendline>
          <c:xVal>
            <c:numRef>
              <c:f>Sheet1!$A$5:$A$55</c:f>
              <c:numCache>
                <c:formatCode>General</c:formatCode>
                <c:ptCount val="51"/>
                <c:pt idx="1">
                  <c:v>320</c:v>
                </c:pt>
                <c:pt idx="2">
                  <c:v>325</c:v>
                </c:pt>
                <c:pt idx="3">
                  <c:v>330</c:v>
                </c:pt>
                <c:pt idx="4">
                  <c:v>340</c:v>
                </c:pt>
                <c:pt idx="5">
                  <c:v>350</c:v>
                </c:pt>
                <c:pt idx="6">
                  <c:v>360</c:v>
                </c:pt>
                <c:pt idx="7">
                  <c:v>370</c:v>
                </c:pt>
                <c:pt idx="8">
                  <c:v>380</c:v>
                </c:pt>
                <c:pt idx="9">
                  <c:v>390</c:v>
                </c:pt>
                <c:pt idx="10">
                  <c:v>400</c:v>
                </c:pt>
                <c:pt idx="11">
                  <c:v>410</c:v>
                </c:pt>
                <c:pt idx="12">
                  <c:v>420</c:v>
                </c:pt>
                <c:pt idx="13">
                  <c:v>430</c:v>
                </c:pt>
                <c:pt idx="14">
                  <c:v>440</c:v>
                </c:pt>
                <c:pt idx="15">
                  <c:v>450</c:v>
                </c:pt>
                <c:pt idx="16">
                  <c:v>460</c:v>
                </c:pt>
                <c:pt idx="17">
                  <c:v>470</c:v>
                </c:pt>
                <c:pt idx="18">
                  <c:v>480</c:v>
                </c:pt>
                <c:pt idx="19">
                  <c:v>490</c:v>
                </c:pt>
                <c:pt idx="20">
                  <c:v>500</c:v>
                </c:pt>
                <c:pt idx="21">
                  <c:v>510</c:v>
                </c:pt>
                <c:pt idx="22">
                  <c:v>520</c:v>
                </c:pt>
                <c:pt idx="23">
                  <c:v>530</c:v>
                </c:pt>
                <c:pt idx="24">
                  <c:v>540</c:v>
                </c:pt>
                <c:pt idx="25">
                  <c:v>550</c:v>
                </c:pt>
                <c:pt idx="26">
                  <c:v>560</c:v>
                </c:pt>
                <c:pt idx="27">
                  <c:v>570</c:v>
                </c:pt>
                <c:pt idx="28">
                  <c:v>580</c:v>
                </c:pt>
                <c:pt idx="29">
                  <c:v>590</c:v>
                </c:pt>
                <c:pt idx="30">
                  <c:v>600</c:v>
                </c:pt>
                <c:pt idx="31">
                  <c:v>610</c:v>
                </c:pt>
                <c:pt idx="32">
                  <c:v>620</c:v>
                </c:pt>
                <c:pt idx="33">
                  <c:v>630</c:v>
                </c:pt>
                <c:pt idx="34">
                  <c:v>640</c:v>
                </c:pt>
                <c:pt idx="35">
                  <c:v>650</c:v>
                </c:pt>
                <c:pt idx="36">
                  <c:v>660</c:v>
                </c:pt>
                <c:pt idx="37">
                  <c:v>670</c:v>
                </c:pt>
                <c:pt idx="38">
                  <c:v>680</c:v>
                </c:pt>
                <c:pt idx="39">
                  <c:v>690</c:v>
                </c:pt>
                <c:pt idx="40">
                  <c:v>700</c:v>
                </c:pt>
                <c:pt idx="41">
                  <c:v>710</c:v>
                </c:pt>
                <c:pt idx="42">
                  <c:v>720</c:v>
                </c:pt>
                <c:pt idx="43">
                  <c:v>730</c:v>
                </c:pt>
                <c:pt idx="44">
                  <c:v>740</c:v>
                </c:pt>
                <c:pt idx="45">
                  <c:v>750</c:v>
                </c:pt>
                <c:pt idx="46">
                  <c:v>760</c:v>
                </c:pt>
                <c:pt idx="47">
                  <c:v>770</c:v>
                </c:pt>
                <c:pt idx="48">
                  <c:v>780</c:v>
                </c:pt>
                <c:pt idx="49">
                  <c:v>790</c:v>
                </c:pt>
                <c:pt idx="50">
                  <c:v>800</c:v>
                </c:pt>
              </c:numCache>
            </c:numRef>
          </c:xVal>
          <c:yVal>
            <c:numRef>
              <c:f>Sheet1!$C$5:$C$55</c:f>
              <c:numCache>
                <c:formatCode>General</c:formatCode>
                <c:ptCount val="51"/>
                <c:pt idx="1">
                  <c:v>9</c:v>
                </c:pt>
                <c:pt idx="2">
                  <c:v>12</c:v>
                </c:pt>
                <c:pt idx="3">
                  <c:v>15.6</c:v>
                </c:pt>
                <c:pt idx="4">
                  <c:v>20.399999999999999</c:v>
                </c:pt>
                <c:pt idx="5">
                  <c:v>23.099999999999998</c:v>
                </c:pt>
                <c:pt idx="6">
                  <c:v>24</c:v>
                </c:pt>
                <c:pt idx="7">
                  <c:v>24.9</c:v>
                </c:pt>
                <c:pt idx="8">
                  <c:v>26.4</c:v>
                </c:pt>
                <c:pt idx="9">
                  <c:v>28.02</c:v>
                </c:pt>
                <c:pt idx="10">
                  <c:v>29.4</c:v>
                </c:pt>
                <c:pt idx="11">
                  <c:v>30</c:v>
                </c:pt>
                <c:pt idx="12">
                  <c:v>30.599999999999998</c:v>
                </c:pt>
                <c:pt idx="13">
                  <c:v>31.2</c:v>
                </c:pt>
                <c:pt idx="14">
                  <c:v>31.799999999999997</c:v>
                </c:pt>
                <c:pt idx="15">
                  <c:v>31.799999999999997</c:v>
                </c:pt>
                <c:pt idx="16">
                  <c:v>31.799999999999997</c:v>
                </c:pt>
                <c:pt idx="17">
                  <c:v>31.2</c:v>
                </c:pt>
                <c:pt idx="18">
                  <c:v>30.599999999999998</c:v>
                </c:pt>
                <c:pt idx="19">
                  <c:v>30</c:v>
                </c:pt>
                <c:pt idx="20">
                  <c:v>29.4</c:v>
                </c:pt>
                <c:pt idx="21">
                  <c:v>28.799999999999997</c:v>
                </c:pt>
                <c:pt idx="22">
                  <c:v>27.599999999999998</c:v>
                </c:pt>
                <c:pt idx="23">
                  <c:v>26.7</c:v>
                </c:pt>
                <c:pt idx="24">
                  <c:v>25.8</c:v>
                </c:pt>
                <c:pt idx="25">
                  <c:v>24.599999999999998</c:v>
                </c:pt>
                <c:pt idx="26">
                  <c:v>23.7</c:v>
                </c:pt>
                <c:pt idx="27">
                  <c:v>22.74</c:v>
                </c:pt>
                <c:pt idx="28">
                  <c:v>21.599999999999998</c:v>
                </c:pt>
                <c:pt idx="29">
                  <c:v>20.7</c:v>
                </c:pt>
                <c:pt idx="30">
                  <c:v>19.8</c:v>
                </c:pt>
                <c:pt idx="31">
                  <c:v>18.599999999999998</c:v>
                </c:pt>
                <c:pt idx="32">
                  <c:v>17.7</c:v>
                </c:pt>
                <c:pt idx="33">
                  <c:v>16.32</c:v>
                </c:pt>
                <c:pt idx="34">
                  <c:v>15.6</c:v>
                </c:pt>
                <c:pt idx="35">
                  <c:v>15.18</c:v>
                </c:pt>
                <c:pt idx="36">
                  <c:v>14.399999999999999</c:v>
                </c:pt>
                <c:pt idx="37">
                  <c:v>13.62</c:v>
                </c:pt>
                <c:pt idx="38">
                  <c:v>12.6</c:v>
                </c:pt>
                <c:pt idx="39">
                  <c:v>12.239999999999998</c:v>
                </c:pt>
                <c:pt idx="40">
                  <c:v>11.4</c:v>
                </c:pt>
                <c:pt idx="41">
                  <c:v>11.04</c:v>
                </c:pt>
                <c:pt idx="42">
                  <c:v>10.5</c:v>
                </c:pt>
                <c:pt idx="43">
                  <c:v>9.9</c:v>
                </c:pt>
                <c:pt idx="44">
                  <c:v>9.9</c:v>
                </c:pt>
                <c:pt idx="45">
                  <c:v>8.94</c:v>
                </c:pt>
                <c:pt idx="46">
                  <c:v>8.4</c:v>
                </c:pt>
                <c:pt idx="47">
                  <c:v>8.1</c:v>
                </c:pt>
                <c:pt idx="48">
                  <c:v>7.8</c:v>
                </c:pt>
                <c:pt idx="49">
                  <c:v>6.8999999999999995</c:v>
                </c:pt>
                <c:pt idx="50">
                  <c:v>6.6</c:v>
                </c:pt>
              </c:numCache>
            </c:numRef>
          </c:yVal>
          <c:smooth val="0"/>
        </c:ser>
        <c:ser>
          <c:idx val="1"/>
          <c:order val="1"/>
          <c:tx>
            <c:v>Photek240</c:v>
          </c:tx>
          <c:spPr>
            <a:ln w="28575">
              <a:noFill/>
            </a:ln>
          </c:spPr>
          <c:marker>
            <c:symbol val="diamond"/>
            <c:size val="7"/>
            <c:spPr>
              <a:solidFill>
                <a:srgbClr val="0070C0"/>
              </a:solidFill>
            </c:spPr>
          </c:marker>
          <c:trendline>
            <c:trendlineType val="poly"/>
            <c:order val="6"/>
            <c:dispRSqr val="0"/>
            <c:dispEq val="1"/>
            <c:trendlineLbl>
              <c:layout>
                <c:manualLayout>
                  <c:x val="0.17117672063113865"/>
                  <c:y val="-0.10101300294329449"/>
                </c:manualLayout>
              </c:layout>
              <c:numFmt formatCode="0.0000E+00" sourceLinked="0"/>
            </c:trendlineLbl>
          </c:trendline>
          <c:xVal>
            <c:numRef>
              <c:f>Sheet1!$I$5:$I$20</c:f>
              <c:numCache>
                <c:formatCode>General</c:formatCode>
                <c:ptCount val="16"/>
                <c:pt idx="0">
                  <c:v>254</c:v>
                </c:pt>
                <c:pt idx="1">
                  <c:v>270</c:v>
                </c:pt>
                <c:pt idx="2">
                  <c:v>280</c:v>
                </c:pt>
                <c:pt idx="3">
                  <c:v>290</c:v>
                </c:pt>
                <c:pt idx="4">
                  <c:v>300</c:v>
                </c:pt>
                <c:pt idx="5">
                  <c:v>350</c:v>
                </c:pt>
                <c:pt idx="6">
                  <c:v>400</c:v>
                </c:pt>
                <c:pt idx="7">
                  <c:v>450</c:v>
                </c:pt>
                <c:pt idx="8">
                  <c:v>500</c:v>
                </c:pt>
                <c:pt idx="9">
                  <c:v>532</c:v>
                </c:pt>
                <c:pt idx="10">
                  <c:v>550</c:v>
                </c:pt>
                <c:pt idx="11">
                  <c:v>650</c:v>
                </c:pt>
                <c:pt idx="12">
                  <c:v>750</c:v>
                </c:pt>
                <c:pt idx="13">
                  <c:v>800</c:v>
                </c:pt>
                <c:pt idx="14">
                  <c:v>850</c:v>
                </c:pt>
                <c:pt idx="15">
                  <c:v>900</c:v>
                </c:pt>
              </c:numCache>
            </c:numRef>
          </c:xVal>
          <c:yVal>
            <c:numRef>
              <c:f>Sheet1!$J$5:$J$20</c:f>
              <c:numCache>
                <c:formatCode>General</c:formatCode>
                <c:ptCount val="16"/>
                <c:pt idx="0">
                  <c:v>20.64</c:v>
                </c:pt>
                <c:pt idx="1">
                  <c:v>21.62</c:v>
                </c:pt>
                <c:pt idx="2">
                  <c:v>20.2</c:v>
                </c:pt>
                <c:pt idx="3">
                  <c:v>20.02</c:v>
                </c:pt>
                <c:pt idx="4">
                  <c:v>19.14</c:v>
                </c:pt>
                <c:pt idx="5">
                  <c:v>18.61</c:v>
                </c:pt>
                <c:pt idx="6">
                  <c:v>13.82</c:v>
                </c:pt>
                <c:pt idx="7">
                  <c:v>14.253</c:v>
                </c:pt>
                <c:pt idx="8">
                  <c:v>9.3800000000000008</c:v>
                </c:pt>
                <c:pt idx="9">
                  <c:v>8.9809999999999999</c:v>
                </c:pt>
                <c:pt idx="10">
                  <c:v>8.2249999999999996</c:v>
                </c:pt>
                <c:pt idx="11">
                  <c:v>7.3</c:v>
                </c:pt>
                <c:pt idx="12">
                  <c:v>0.8</c:v>
                </c:pt>
                <c:pt idx="13">
                  <c:v>0.12</c:v>
                </c:pt>
                <c:pt idx="14">
                  <c:v>0.01</c:v>
                </c:pt>
                <c:pt idx="15">
                  <c:v>0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5350912"/>
        <c:axId val="25372544"/>
      </c:scatterChart>
      <c:valAx>
        <c:axId val="25350912"/>
        <c:scaling>
          <c:orientation val="minMax"/>
        </c:scaling>
        <c:delete val="0"/>
        <c:axPos val="b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n-GB"/>
                  <a:t>Wavelength (nm)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25372544"/>
        <c:crosses val="autoZero"/>
        <c:crossBetween val="midCat"/>
      </c:valAx>
      <c:valAx>
        <c:axId val="25372544"/>
        <c:scaling>
          <c:orientation val="minMax"/>
          <c:min val="0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GB"/>
                  <a:t>Quantun Eff (%)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25350912"/>
        <c:crosses val="autoZero"/>
        <c:crossBetween val="midCat"/>
      </c:valAx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GB"/>
              <a:t>MPPC RMS Resoultion</a:t>
            </a:r>
            <a:r>
              <a:rPr lang="en-GB" baseline="0"/>
              <a:t> vs. Vertical Bar Length</a:t>
            </a:r>
            <a:endParaRPr lang="en-GB"/>
          </a:p>
        </c:rich>
      </c:tx>
      <c:layout/>
      <c:overlay val="0"/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v> L = 20mm</c:v>
          </c:tx>
          <c:spPr>
            <a:ln w="28575">
              <a:noFill/>
            </a:ln>
          </c:spPr>
          <c:xVal>
            <c:numRef>
              <c:f>Sheet1!$D$17:$D$20</c:f>
              <c:numCache>
                <c:formatCode>General</c:formatCode>
                <c:ptCount val="4"/>
                <c:pt idx="0">
                  <c:v>10</c:v>
                </c:pt>
                <c:pt idx="1">
                  <c:v>30</c:v>
                </c:pt>
                <c:pt idx="2">
                  <c:v>50</c:v>
                </c:pt>
                <c:pt idx="3">
                  <c:v>70</c:v>
                </c:pt>
              </c:numCache>
            </c:numRef>
          </c:xVal>
          <c:yVal>
            <c:numRef>
              <c:f>Sheet1!$I$17:$I$20</c:f>
              <c:numCache>
                <c:formatCode>General</c:formatCode>
                <c:ptCount val="4"/>
                <c:pt idx="0">
                  <c:v>11.88</c:v>
                </c:pt>
                <c:pt idx="1">
                  <c:v>14.36</c:v>
                </c:pt>
                <c:pt idx="2">
                  <c:v>17.21</c:v>
                </c:pt>
                <c:pt idx="3">
                  <c:v>17.7</c:v>
                </c:pt>
              </c:numCache>
            </c:numRef>
          </c:yVal>
          <c:smooth val="0"/>
        </c:ser>
        <c:ser>
          <c:idx val="1"/>
          <c:order val="1"/>
          <c:tx>
            <c:v>L = 30mm</c:v>
          </c:tx>
          <c:spPr>
            <a:ln w="28575">
              <a:noFill/>
            </a:ln>
          </c:spPr>
          <c:marker>
            <c:spPr>
              <a:solidFill>
                <a:srgbClr val="FF0000"/>
              </a:solidFill>
            </c:spPr>
          </c:marker>
          <c:xVal>
            <c:numRef>
              <c:f>Sheet1!$D$21:$D$24</c:f>
              <c:numCache>
                <c:formatCode>General</c:formatCode>
                <c:ptCount val="4"/>
                <c:pt idx="0">
                  <c:v>10</c:v>
                </c:pt>
                <c:pt idx="1">
                  <c:v>30</c:v>
                </c:pt>
                <c:pt idx="2">
                  <c:v>50</c:v>
                </c:pt>
                <c:pt idx="3">
                  <c:v>70</c:v>
                </c:pt>
              </c:numCache>
            </c:numRef>
          </c:xVal>
          <c:yVal>
            <c:numRef>
              <c:f>Sheet1!$I$21:$I$24</c:f>
              <c:numCache>
                <c:formatCode>General</c:formatCode>
                <c:ptCount val="4"/>
                <c:pt idx="0">
                  <c:v>10.56</c:v>
                </c:pt>
                <c:pt idx="1">
                  <c:v>12.75</c:v>
                </c:pt>
                <c:pt idx="2">
                  <c:v>12.88</c:v>
                </c:pt>
                <c:pt idx="3">
                  <c:v>15.03</c:v>
                </c:pt>
              </c:numCache>
            </c:numRef>
          </c:yVal>
          <c:smooth val="0"/>
        </c:ser>
        <c:ser>
          <c:idx val="2"/>
          <c:order val="2"/>
          <c:tx>
            <c:v>L = 40mm</c:v>
          </c:tx>
          <c:spPr>
            <a:ln w="28575">
              <a:noFill/>
            </a:ln>
          </c:spPr>
          <c:xVal>
            <c:numRef>
              <c:f>Sheet1!$D$25:$D$28</c:f>
              <c:numCache>
                <c:formatCode>General</c:formatCode>
                <c:ptCount val="4"/>
                <c:pt idx="0">
                  <c:v>10</c:v>
                </c:pt>
                <c:pt idx="1">
                  <c:v>30</c:v>
                </c:pt>
                <c:pt idx="2">
                  <c:v>50</c:v>
                </c:pt>
                <c:pt idx="3">
                  <c:v>70</c:v>
                </c:pt>
              </c:numCache>
            </c:numRef>
          </c:xVal>
          <c:yVal>
            <c:numRef>
              <c:f>Sheet1!$I$25:$I$28</c:f>
              <c:numCache>
                <c:formatCode>General</c:formatCode>
                <c:ptCount val="4"/>
                <c:pt idx="0">
                  <c:v>9.4600000000000009</c:v>
                </c:pt>
                <c:pt idx="1">
                  <c:v>9.5030000000000001</c:v>
                </c:pt>
                <c:pt idx="2">
                  <c:v>11.6</c:v>
                </c:pt>
                <c:pt idx="3">
                  <c:v>13.47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5675264"/>
        <c:axId val="47227264"/>
      </c:scatterChart>
      <c:valAx>
        <c:axId val="25675264"/>
        <c:scaling>
          <c:orientation val="minMax"/>
        </c:scaling>
        <c:delete val="0"/>
        <c:axPos val="b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n-GB"/>
                  <a:t>Vertical</a:t>
                </a:r>
                <a:r>
                  <a:rPr lang="en-GB" baseline="0"/>
                  <a:t> </a:t>
                </a:r>
                <a:r>
                  <a:rPr lang="en-GB"/>
                  <a:t>Length (mm)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47227264"/>
        <c:crosses val="autoZero"/>
        <c:crossBetween val="midCat"/>
      </c:valAx>
      <c:valAx>
        <c:axId val="47227264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GB"/>
                  <a:t>RMS Resolution (ps)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25675264"/>
        <c:crosses val="autoZero"/>
        <c:crossBetween val="midCat"/>
      </c:valAx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GB"/>
              <a:t>MPPC with Fill Factor = 0.6</a:t>
            </a:r>
          </a:p>
          <a:p>
            <a:pPr>
              <a:defRPr/>
            </a:pPr>
            <a:r>
              <a:rPr lang="en-GB"/>
              <a:t>RMS</a:t>
            </a:r>
            <a:r>
              <a:rPr lang="en-GB" baseline="0"/>
              <a:t> Resolution vs Vertical Length (G)</a:t>
            </a:r>
            <a:endParaRPr lang="en-GB"/>
          </a:p>
        </c:rich>
      </c:tx>
      <c:layout/>
      <c:overlay val="0"/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v>L = 20mm</c:v>
          </c:tx>
          <c:spPr>
            <a:ln w="28575">
              <a:noFill/>
            </a:ln>
          </c:spPr>
          <c:xVal>
            <c:numRef>
              <c:f>Sheet1!$D$31:$D$34</c:f>
              <c:numCache>
                <c:formatCode>General</c:formatCode>
                <c:ptCount val="4"/>
                <c:pt idx="0">
                  <c:v>10</c:v>
                </c:pt>
                <c:pt idx="1">
                  <c:v>30</c:v>
                </c:pt>
                <c:pt idx="2">
                  <c:v>50</c:v>
                </c:pt>
                <c:pt idx="3">
                  <c:v>70</c:v>
                </c:pt>
              </c:numCache>
            </c:numRef>
          </c:xVal>
          <c:yVal>
            <c:numRef>
              <c:f>Sheet1!$I$31:$I$34</c:f>
              <c:numCache>
                <c:formatCode>General</c:formatCode>
                <c:ptCount val="4"/>
                <c:pt idx="0">
                  <c:v>17.73</c:v>
                </c:pt>
                <c:pt idx="1">
                  <c:v>23.65</c:v>
                </c:pt>
                <c:pt idx="2">
                  <c:v>26.3</c:v>
                </c:pt>
                <c:pt idx="3">
                  <c:v>26.68</c:v>
                </c:pt>
              </c:numCache>
            </c:numRef>
          </c:yVal>
          <c:smooth val="0"/>
        </c:ser>
        <c:ser>
          <c:idx val="1"/>
          <c:order val="1"/>
          <c:tx>
            <c:v>L = 30mm</c:v>
          </c:tx>
          <c:spPr>
            <a:ln w="28575">
              <a:noFill/>
            </a:ln>
          </c:spPr>
          <c:marker>
            <c:symbol val="square"/>
            <c:size val="5"/>
            <c:spPr>
              <a:solidFill>
                <a:srgbClr val="FF0000"/>
              </a:solidFill>
            </c:spPr>
          </c:marker>
          <c:xVal>
            <c:numRef>
              <c:f>Sheet1!$D$35:$D$38</c:f>
              <c:numCache>
                <c:formatCode>General</c:formatCode>
                <c:ptCount val="4"/>
                <c:pt idx="0">
                  <c:v>10</c:v>
                </c:pt>
                <c:pt idx="1">
                  <c:v>30</c:v>
                </c:pt>
                <c:pt idx="2">
                  <c:v>50</c:v>
                </c:pt>
                <c:pt idx="3">
                  <c:v>70</c:v>
                </c:pt>
              </c:numCache>
            </c:numRef>
          </c:xVal>
          <c:yVal>
            <c:numRef>
              <c:f>Sheet1!$I$35:$I$38</c:f>
              <c:numCache>
                <c:formatCode>General</c:formatCode>
                <c:ptCount val="4"/>
                <c:pt idx="0">
                  <c:v>16.440000000000001</c:v>
                </c:pt>
                <c:pt idx="1">
                  <c:v>17.36</c:v>
                </c:pt>
                <c:pt idx="2">
                  <c:v>22.82</c:v>
                </c:pt>
                <c:pt idx="3">
                  <c:v>20.420000000000002</c:v>
                </c:pt>
              </c:numCache>
            </c:numRef>
          </c:yVal>
          <c:smooth val="0"/>
        </c:ser>
        <c:ser>
          <c:idx val="2"/>
          <c:order val="2"/>
          <c:tx>
            <c:v>L = 40mm</c:v>
          </c:tx>
          <c:spPr>
            <a:ln w="28575">
              <a:noFill/>
            </a:ln>
          </c:spPr>
          <c:xVal>
            <c:numRef>
              <c:f>Sheet1!$D$39:$D$42</c:f>
              <c:numCache>
                <c:formatCode>General</c:formatCode>
                <c:ptCount val="4"/>
                <c:pt idx="0">
                  <c:v>10</c:v>
                </c:pt>
                <c:pt idx="1">
                  <c:v>30</c:v>
                </c:pt>
                <c:pt idx="2">
                  <c:v>50</c:v>
                </c:pt>
                <c:pt idx="3">
                  <c:v>70</c:v>
                </c:pt>
              </c:numCache>
            </c:numRef>
          </c:xVal>
          <c:yVal>
            <c:numRef>
              <c:f>Sheet1!$I$39:$I$42</c:f>
              <c:numCache>
                <c:formatCode>General</c:formatCode>
                <c:ptCount val="4"/>
                <c:pt idx="0">
                  <c:v>13.86</c:v>
                </c:pt>
                <c:pt idx="1">
                  <c:v>16.21</c:v>
                </c:pt>
                <c:pt idx="2">
                  <c:v>18.32</c:v>
                </c:pt>
                <c:pt idx="3">
                  <c:v>19.97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76997376"/>
        <c:axId val="76999296"/>
      </c:scatterChart>
      <c:valAx>
        <c:axId val="76997376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Vertical Length (mm)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76999296"/>
        <c:crosses val="autoZero"/>
        <c:crossBetween val="midCat"/>
      </c:valAx>
      <c:valAx>
        <c:axId val="76999296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RMS Resolution (ps)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76997376"/>
        <c:crosses val="autoZero"/>
        <c:crossBetween val="midCat"/>
      </c:valAx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GB"/>
              <a:t>Photek 240 RMS resolution vs Vertical</a:t>
            </a:r>
            <a:r>
              <a:rPr lang="en-GB" baseline="0"/>
              <a:t> Bar Length</a:t>
            </a:r>
            <a:endParaRPr lang="en-GB"/>
          </a:p>
        </c:rich>
      </c:tx>
      <c:layout/>
      <c:overlay val="0"/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v>L= 20mm</c:v>
          </c:tx>
          <c:spPr>
            <a:ln w="28575">
              <a:noFill/>
            </a:ln>
          </c:spPr>
          <c:xVal>
            <c:numRef>
              <c:f>Sheet1!$D$2:$D$5</c:f>
              <c:numCache>
                <c:formatCode>General</c:formatCode>
                <c:ptCount val="4"/>
                <c:pt idx="0">
                  <c:v>10</c:v>
                </c:pt>
                <c:pt idx="1">
                  <c:v>30</c:v>
                </c:pt>
                <c:pt idx="2">
                  <c:v>50</c:v>
                </c:pt>
                <c:pt idx="3">
                  <c:v>70</c:v>
                </c:pt>
              </c:numCache>
            </c:numRef>
          </c:xVal>
          <c:yVal>
            <c:numRef>
              <c:f>Sheet1!$I$2:$I$5</c:f>
              <c:numCache>
                <c:formatCode>General</c:formatCode>
                <c:ptCount val="4"/>
                <c:pt idx="0">
                  <c:v>59.97</c:v>
                </c:pt>
                <c:pt idx="1">
                  <c:v>77.28</c:v>
                </c:pt>
                <c:pt idx="2">
                  <c:v>87.62</c:v>
                </c:pt>
                <c:pt idx="3">
                  <c:v>65.099999999999994</c:v>
                </c:pt>
              </c:numCache>
            </c:numRef>
          </c:yVal>
          <c:smooth val="0"/>
        </c:ser>
        <c:ser>
          <c:idx val="1"/>
          <c:order val="1"/>
          <c:tx>
            <c:v>L = 30mm</c:v>
          </c:tx>
          <c:spPr>
            <a:ln w="28575">
              <a:noFill/>
            </a:ln>
          </c:spPr>
          <c:marker>
            <c:spPr>
              <a:solidFill>
                <a:srgbClr val="FF0000"/>
              </a:solidFill>
            </c:spPr>
          </c:marker>
          <c:xVal>
            <c:numRef>
              <c:f>Sheet1!$D$6:$D$9</c:f>
              <c:numCache>
                <c:formatCode>General</c:formatCode>
                <c:ptCount val="4"/>
                <c:pt idx="0">
                  <c:v>10</c:v>
                </c:pt>
                <c:pt idx="1">
                  <c:v>30</c:v>
                </c:pt>
                <c:pt idx="2">
                  <c:v>50</c:v>
                </c:pt>
                <c:pt idx="3">
                  <c:v>70</c:v>
                </c:pt>
              </c:numCache>
            </c:numRef>
          </c:xVal>
          <c:yVal>
            <c:numRef>
              <c:f>Sheet1!$I$6:$I$9</c:f>
              <c:numCache>
                <c:formatCode>General</c:formatCode>
                <c:ptCount val="4"/>
                <c:pt idx="0">
                  <c:v>163.30000000000001</c:v>
                </c:pt>
                <c:pt idx="1">
                  <c:v>73.819999999999993</c:v>
                </c:pt>
                <c:pt idx="2">
                  <c:v>78.88</c:v>
                </c:pt>
                <c:pt idx="3">
                  <c:v>58.47</c:v>
                </c:pt>
              </c:numCache>
            </c:numRef>
          </c:yVal>
          <c:smooth val="0"/>
        </c:ser>
        <c:ser>
          <c:idx val="2"/>
          <c:order val="2"/>
          <c:tx>
            <c:v>L = 40m</c:v>
          </c:tx>
          <c:spPr>
            <a:ln w="28575">
              <a:noFill/>
            </a:ln>
          </c:spPr>
          <c:xVal>
            <c:numRef>
              <c:f>Sheet1!$D$10:$D$13</c:f>
              <c:numCache>
                <c:formatCode>General</c:formatCode>
                <c:ptCount val="4"/>
                <c:pt idx="0">
                  <c:v>10</c:v>
                </c:pt>
                <c:pt idx="1">
                  <c:v>30</c:v>
                </c:pt>
                <c:pt idx="2">
                  <c:v>50</c:v>
                </c:pt>
                <c:pt idx="3">
                  <c:v>70</c:v>
                </c:pt>
              </c:numCache>
            </c:numRef>
          </c:xVal>
          <c:yVal>
            <c:numRef>
              <c:f>Sheet1!$I$10:$I$13</c:f>
              <c:numCache>
                <c:formatCode>General</c:formatCode>
                <c:ptCount val="4"/>
                <c:pt idx="0">
                  <c:v>173.2</c:v>
                </c:pt>
                <c:pt idx="1">
                  <c:v>103.3</c:v>
                </c:pt>
                <c:pt idx="2">
                  <c:v>86.56</c:v>
                </c:pt>
                <c:pt idx="3">
                  <c:v>67.08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5627648"/>
        <c:axId val="25629824"/>
      </c:scatterChart>
      <c:valAx>
        <c:axId val="25627648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GB"/>
                  <a:t>Vertical Bar Length (mm)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25629824"/>
        <c:crosses val="autoZero"/>
        <c:crossBetween val="midCat"/>
      </c:valAx>
      <c:valAx>
        <c:axId val="25629824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GB"/>
                  <a:t>RMS resolution (ps)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25627648"/>
        <c:crosses val="autoZero"/>
        <c:crossBetween val="midCat"/>
      </c:valAx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0.46882</cdr:x>
      <cdr:y>0.17747</cdr:y>
    </cdr:from>
    <cdr:to>
      <cdr:x>0.99777</cdr:x>
      <cdr:y>0.31741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4358723" y="1076739"/>
          <a:ext cx="4917800" cy="84896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pPr rtl="0" eaLnBrk="1" latinLnBrk="0" hangingPunct="1"/>
          <a:r>
            <a:rPr lang="en-GB" sz="1100">
              <a:effectLst/>
              <a:latin typeface="+mn-lt"/>
              <a:ea typeface="+mn-ea"/>
              <a:cs typeface="+mn-cs"/>
            </a:rPr>
            <a:t>MPPC:http://sales.hamamatsu.com/assets/applications/SSD/mppc_kapd9003e02.pdf</a:t>
          </a:r>
        </a:p>
        <a:p xmlns:a="http://schemas.openxmlformats.org/drawingml/2006/main">
          <a:pPr rtl="0" eaLnBrk="1" latinLnBrk="0" hangingPunct="1"/>
          <a:endParaRPr lang="en-GB" sz="1100">
            <a:effectLst/>
            <a:latin typeface="+mn-lt"/>
            <a:ea typeface="+mn-ea"/>
            <a:cs typeface="+mn-cs"/>
          </a:endParaRPr>
        </a:p>
        <a:p xmlns:a="http://schemas.openxmlformats.org/drawingml/2006/main">
          <a:pPr rtl="0" eaLnBrk="1" latinLnBrk="0" hangingPunct="1"/>
          <a:r>
            <a:rPr lang="en-GB">
              <a:effectLst/>
            </a:rPr>
            <a:t>Photek: Ronzhin et al. Nuclear Instruments and Methods in Physics Research A 623 (2010) 931–94</a:t>
          </a:r>
        </a:p>
      </cdr:txBody>
    </cdr:sp>
  </cdr:relSizeAnchor>
</c:userShap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2B4C0E-E88E-4B2F-9BFC-C897EE9CBD5E}" type="datetimeFigureOut">
              <a:rPr lang="en-GB" smtClean="0"/>
              <a:t>12/08/2011</a:t>
            </a:fld>
            <a:endParaRPr lang="en-GB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338739-38E8-4FAF-A9C8-0FCB2429BC2E}" type="slidenum">
              <a:rPr lang="en-GB" smtClean="0"/>
              <a:t>‹#›</a:t>
            </a:fld>
            <a:endParaRPr lang="en-GB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2B4C0E-E88E-4B2F-9BFC-C897EE9CBD5E}" type="datetimeFigureOut">
              <a:rPr lang="en-GB" smtClean="0"/>
              <a:t>12/08/2011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338739-38E8-4FAF-A9C8-0FCB2429BC2E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2B4C0E-E88E-4B2F-9BFC-C897EE9CBD5E}" type="datetimeFigureOut">
              <a:rPr lang="en-GB" smtClean="0"/>
              <a:t>12/08/2011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338739-38E8-4FAF-A9C8-0FCB2429BC2E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2B4C0E-E88E-4B2F-9BFC-C897EE9CBD5E}" type="datetimeFigureOut">
              <a:rPr lang="en-GB" smtClean="0"/>
              <a:t>12/08/2011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338739-38E8-4FAF-A9C8-0FCB2429BC2E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2B4C0E-E88E-4B2F-9BFC-C897EE9CBD5E}" type="datetimeFigureOut">
              <a:rPr lang="en-GB" smtClean="0"/>
              <a:t>12/08/2011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338739-38E8-4FAF-A9C8-0FCB2429BC2E}" type="slidenum">
              <a:rPr lang="en-GB" smtClean="0"/>
              <a:t>‹#›</a:t>
            </a:fld>
            <a:endParaRPr lang="en-GB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2B4C0E-E88E-4B2F-9BFC-C897EE9CBD5E}" type="datetimeFigureOut">
              <a:rPr lang="en-GB" smtClean="0"/>
              <a:t>12/08/2011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338739-38E8-4FAF-A9C8-0FCB2429BC2E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2B4C0E-E88E-4B2F-9BFC-C897EE9CBD5E}" type="datetimeFigureOut">
              <a:rPr lang="en-GB" smtClean="0"/>
              <a:t>12/08/2011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338739-38E8-4FAF-A9C8-0FCB2429BC2E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2B4C0E-E88E-4B2F-9BFC-C897EE9CBD5E}" type="datetimeFigureOut">
              <a:rPr lang="en-GB" smtClean="0"/>
              <a:t>12/08/2011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338739-38E8-4FAF-A9C8-0FCB2429BC2E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2B4C0E-E88E-4B2F-9BFC-C897EE9CBD5E}" type="datetimeFigureOut">
              <a:rPr lang="en-GB" smtClean="0"/>
              <a:t>12/08/2011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338739-38E8-4FAF-A9C8-0FCB2429BC2E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2B4C0E-E88E-4B2F-9BFC-C897EE9CBD5E}" type="datetimeFigureOut">
              <a:rPr lang="en-GB" smtClean="0"/>
              <a:t>12/08/2011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338739-38E8-4FAF-A9C8-0FCB2429BC2E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2B4C0E-E88E-4B2F-9BFC-C897EE9CBD5E}" type="datetimeFigureOut">
              <a:rPr lang="en-GB" smtClean="0"/>
              <a:t>12/08/2011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A1338739-38E8-4FAF-A9C8-0FCB2429BC2E}" type="slidenum">
              <a:rPr lang="en-GB" smtClean="0"/>
              <a:t>‹#›</a:t>
            </a:fld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872B4C0E-E88E-4B2F-9BFC-C897EE9CBD5E}" type="datetimeFigureOut">
              <a:rPr lang="en-GB" smtClean="0"/>
              <a:t>12/08/2011</a:t>
            </a:fld>
            <a:endParaRPr lang="en-GB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1338739-38E8-4FAF-A9C8-0FCB2429BC2E}" type="slidenum">
              <a:rPr lang="en-GB" smtClean="0"/>
              <a:t>‹#›</a:t>
            </a:fld>
            <a:endParaRPr lang="en-GB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451411" y="2463800"/>
            <a:ext cx="7851648" cy="1828800"/>
          </a:xfrm>
          <a:prstGeom prst="rect">
            <a:avLst/>
          </a:prstGeom>
          <a:ln>
            <a:noFill/>
          </a:ln>
          <a:extLst/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 eaLnBrk="1" latinLnBrk="0" hangingPunct="1">
              <a:spcBef>
                <a:spcPct val="0"/>
              </a:spcBef>
              <a:buNone/>
              <a:defRPr kumimoji="0" sz="5600" b="1" kern="1200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pPr algn="ctr">
              <a:defRPr/>
            </a:pPr>
            <a:r>
              <a:rPr lang="en-GB" sz="4400" dirty="0" smtClean="0"/>
              <a:t>Simulations of Cherenkov Fast Timing Detectors in Geant4</a:t>
            </a:r>
            <a:endParaRPr lang="en-GB" sz="4400" dirty="0"/>
          </a:p>
        </p:txBody>
      </p:sp>
      <p:sp>
        <p:nvSpPr>
          <p:cNvPr id="5" name="Subtitle 2"/>
          <p:cNvSpPr txBox="1">
            <a:spLocks/>
          </p:cNvSpPr>
          <p:nvPr/>
        </p:nvSpPr>
        <p:spPr>
          <a:xfrm>
            <a:off x="539750" y="4292600"/>
            <a:ext cx="7854950" cy="2160588"/>
          </a:xfrm>
          <a:prstGeom prst="rect">
            <a:avLst/>
          </a:prstGeom>
        </p:spPr>
        <p:txBody>
          <a:bodyPr vert="horz" lIns="0" rIns="18288">
            <a:normAutofit/>
          </a:bodyPr>
          <a:lstStyle>
            <a:lvl1pPr marL="0" marR="45720" indent="0" algn="r" rtl="0" eaLnBrk="1" latinLnBrk="0" hangingPunct="1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None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None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None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1" latinLnBrk="0" hangingPunct="1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None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1" latinLnBrk="0" hangingPunct="1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None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rtl="0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None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None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rtl="0" eaLnBrk="1" latinLnBrk="0" hangingPunct="1">
              <a:spcBef>
                <a:spcPct val="20000"/>
              </a:spcBef>
              <a:buClr>
                <a:schemeClr val="tx2"/>
              </a:buClr>
              <a:buNone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None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R="0">
              <a:lnSpc>
                <a:spcPct val="90000"/>
              </a:lnSpc>
            </a:pPr>
            <a:endParaRPr lang="en-GB" sz="2400" dirty="0" smtClean="0"/>
          </a:p>
          <a:p>
            <a:pPr marR="0">
              <a:lnSpc>
                <a:spcPct val="90000"/>
              </a:lnSpc>
            </a:pPr>
            <a:endParaRPr lang="en-GB" sz="2400" dirty="0" smtClean="0"/>
          </a:p>
          <a:p>
            <a:pPr marR="0">
              <a:lnSpc>
                <a:spcPct val="90000"/>
              </a:lnSpc>
            </a:pPr>
            <a:r>
              <a:rPr lang="en-GB" sz="2400" dirty="0" smtClean="0"/>
              <a:t>Chris Nicholson</a:t>
            </a:r>
          </a:p>
          <a:p>
            <a:pPr marR="0">
              <a:lnSpc>
                <a:spcPct val="90000"/>
              </a:lnSpc>
            </a:pPr>
            <a:r>
              <a:rPr lang="en-GB" sz="2400" dirty="0" smtClean="0"/>
              <a:t>Mentor: Mike </a:t>
            </a:r>
            <a:r>
              <a:rPr lang="en-GB" sz="2400" dirty="0" err="1" smtClean="0"/>
              <a:t>Albrow</a:t>
            </a:r>
            <a:endParaRPr lang="en-GB" sz="2400" dirty="0" smtClean="0"/>
          </a:p>
          <a:p>
            <a:pPr marR="0">
              <a:lnSpc>
                <a:spcPct val="90000"/>
              </a:lnSpc>
            </a:pPr>
            <a:r>
              <a:rPr lang="en-GB" sz="2400" dirty="0" smtClean="0"/>
              <a:t>Summer 2011</a:t>
            </a:r>
          </a:p>
        </p:txBody>
      </p:sp>
      <p:pic>
        <p:nvPicPr>
          <p:cNvPr id="6" name="Picture 2" descr="http://www.cmes.lu.se/wp-content/uploads/2010/11/official-university-logo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9580" y="4405844"/>
            <a:ext cx="1440160" cy="19341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4" descr="http://www.fnal.gov/faw/designstandards/filesfordownload/FermiLogo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1410" y="1268760"/>
            <a:ext cx="4311650" cy="81802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  <p:extLst>
      <p:ext uri="{BB962C8B-B14F-4D97-AF65-F5344CB8AC3E}">
        <p14:creationId xmlns:p14="http://schemas.microsoft.com/office/powerpoint/2010/main" val="1778560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graphicFrame>
        <p:nvGraphicFramePr>
          <p:cNvPr id="4" name="Chart 3"/>
          <p:cNvGraphicFramePr>
            <a:graphicFrameLocks noGrp="1"/>
          </p:cNvGraphicFramePr>
          <p:nvPr/>
        </p:nvGraphicFramePr>
        <p:xfrm>
          <a:off x="-76614" y="395494"/>
          <a:ext cx="9297228" cy="606701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622707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6"/>
          <p:cNvSpPr txBox="1">
            <a:spLocks/>
          </p:cNvSpPr>
          <p:nvPr/>
        </p:nvSpPr>
        <p:spPr>
          <a:xfrm>
            <a:off x="395536" y="0"/>
            <a:ext cx="83058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GB" smtClean="0"/>
              <a:t>Simulated Pulse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67000" y="6356350"/>
            <a:ext cx="3352800" cy="365125"/>
          </a:xfrm>
        </p:spPr>
        <p:txBody>
          <a:bodyPr/>
          <a:lstStyle/>
          <a:p>
            <a:r>
              <a:rPr lang="en-GB" smtClean="0"/>
              <a:t>Chris Nicholson, Fermilab Internship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356350"/>
            <a:ext cx="762000" cy="365125"/>
          </a:xfrm>
        </p:spPr>
        <p:txBody>
          <a:bodyPr/>
          <a:lstStyle/>
          <a:p>
            <a:fld id="{46194D0B-FC62-47CA-9BFB-D3A5CE28019B}" type="slidenum">
              <a:rPr lang="en-GB" smtClean="0"/>
              <a:t>3</a:t>
            </a:fld>
            <a:endParaRPr lang="en-GB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7308" y="1124744"/>
            <a:ext cx="7444635" cy="54145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8" name="Straight Connector 7"/>
          <p:cNvCxnSpPr/>
          <p:nvPr/>
        </p:nvCxnSpPr>
        <p:spPr>
          <a:xfrm>
            <a:off x="1547664" y="3933056"/>
            <a:ext cx="6480720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flipH="1">
            <a:off x="4355976" y="1700808"/>
            <a:ext cx="12576" cy="4392488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1803231" y="3563724"/>
            <a:ext cx="22322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50% pulse height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4368552" y="5589240"/>
            <a:ext cx="22866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Time of pulse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4461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10855417"/>
              </p:ext>
            </p:extLst>
          </p:nvPr>
        </p:nvGraphicFramePr>
        <p:xfrm>
          <a:off x="1763688" y="0"/>
          <a:ext cx="5184576" cy="33569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Chart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84980387"/>
              </p:ext>
            </p:extLst>
          </p:nvPr>
        </p:nvGraphicFramePr>
        <p:xfrm>
          <a:off x="2051720" y="3356992"/>
          <a:ext cx="4968552" cy="35010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643921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graphicFrame>
        <p:nvGraphicFramePr>
          <p:cNvPr id="4" name="Chart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79430858"/>
              </p:ext>
            </p:extLst>
          </p:nvPr>
        </p:nvGraphicFramePr>
        <p:xfrm>
          <a:off x="-76614" y="395494"/>
          <a:ext cx="9297228" cy="606701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5503369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Final Remarks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Will do a quick resolution scan with QE curve of MPPC reduced to level of </a:t>
            </a:r>
            <a:r>
              <a:rPr lang="en-GB" dirty="0" err="1" smtClean="0"/>
              <a:t>Photek</a:t>
            </a:r>
            <a:endParaRPr lang="en-GB" dirty="0" smtClean="0"/>
          </a:p>
          <a:p>
            <a:endParaRPr lang="en-GB" dirty="0" smtClean="0"/>
          </a:p>
          <a:p>
            <a:endParaRPr lang="en-GB" dirty="0"/>
          </a:p>
          <a:p>
            <a:pPr marL="0" indent="0" algn="ctr">
              <a:buNone/>
            </a:pPr>
            <a:r>
              <a:rPr lang="en-GB" dirty="0" smtClean="0"/>
              <a:t>Thanks to all for their help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3632596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61</TotalTime>
  <Words>158</Words>
  <Application>Microsoft Office PowerPoint</Application>
  <PresentationFormat>On-screen Show (4:3)</PresentationFormat>
  <Paragraphs>34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Flow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Final Remarks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Chris</dc:creator>
  <cp:lastModifiedBy>Chris</cp:lastModifiedBy>
  <cp:revision>7</cp:revision>
  <dcterms:created xsi:type="dcterms:W3CDTF">2011-08-12T13:48:02Z</dcterms:created>
  <dcterms:modified xsi:type="dcterms:W3CDTF">2011-08-12T14:49:29Z</dcterms:modified>
</cp:coreProperties>
</file>