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5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DA768-6DE0-4DCB-9CF0-37DABF6D9FC5}" type="datetimeFigureOut">
              <a:rPr lang="en-US" smtClean="0"/>
              <a:pPr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417E4-7220-4926-AC3D-8C13110C9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Beampipe</a:t>
            </a:r>
            <a:r>
              <a:rPr lang="en-US" dirty="0" smtClean="0"/>
              <a:t> and </a:t>
            </a:r>
            <a:r>
              <a:rPr lang="en-US" dirty="0" err="1" smtClean="0"/>
              <a:t>LumiCal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143000" y="37338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828800" y="3352800"/>
            <a:ext cx="11430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971800" y="2133600"/>
            <a:ext cx="20574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381500" y="2781300"/>
            <a:ext cx="1295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29200" y="34290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105400" y="1600200"/>
            <a:ext cx="1066800" cy="175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81000" y="3505200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1.2 cm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47800" y="449580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6.28 cm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1600200" y="4191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2743994" y="41902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76400" y="2971800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 cm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514600" y="32004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14600" y="4572000"/>
            <a:ext cx="276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20.24 cm = 2.0/tan(98.5mr)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9627702">
            <a:off x="3390253" y="2382186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103 </a:t>
            </a:r>
            <a:r>
              <a:rPr lang="en-US" dirty="0" err="1" smtClean="0"/>
              <a:t>mr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143000" y="2895600"/>
            <a:ext cx="2895600" cy="1219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20124440">
            <a:off x="3657600" y="2992176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98.5 </a:t>
            </a:r>
            <a:r>
              <a:rPr lang="en-US" dirty="0" err="1" smtClean="0"/>
              <a:t>mr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324600" y="3276600"/>
            <a:ext cx="811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6.0 cm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876800" y="4038600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158 cm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rot="5400000" flipH="1" flipV="1">
            <a:off x="4876800" y="3810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5942806" y="38854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019800" y="4191000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171.75 cm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657600" y="191666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16.2 cm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648200" y="21336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248400" y="137160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19.0 cm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477000" y="1828800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19/171.75 = 0.111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362200" y="5562600"/>
            <a:ext cx="416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LumiCal</a:t>
            </a:r>
            <a:r>
              <a:rPr lang="en-US" dirty="0" smtClean="0"/>
              <a:t> </a:t>
            </a:r>
            <a:r>
              <a:rPr lang="en-US" dirty="0" err="1" smtClean="0"/>
              <a:t>fiducial</a:t>
            </a:r>
            <a:r>
              <a:rPr lang="en-US" dirty="0" smtClean="0"/>
              <a:t> angle in LOI: 46 </a:t>
            </a:r>
            <a:r>
              <a:rPr lang="en-US" dirty="0" smtClean="0">
                <a:sym typeface="Symbol"/>
              </a:rPr>
              <a:t> 86 </a:t>
            </a:r>
            <a:r>
              <a:rPr lang="en-US" dirty="0" err="1" smtClean="0">
                <a:sym typeface="Symbol"/>
              </a:rPr>
              <a:t>mrad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810A49-7D11-4E3A-88B4-DE522787B6B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457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250 GeV e- with 1/</a:t>
            </a:r>
            <a:r>
              <a:rPr lang="en-US" sz="4000" smtClean="0">
                <a:sym typeface="Symbol" pitchFamily="18" charset="2"/>
              </a:rPr>
              <a:t></a:t>
            </a:r>
            <a:r>
              <a:rPr lang="en-US" sz="4000" baseline="30000" smtClean="0">
                <a:sym typeface="Symbol" pitchFamily="18" charset="2"/>
              </a:rPr>
              <a:t>3</a:t>
            </a:r>
            <a:r>
              <a:rPr lang="en-US" sz="4000" smtClean="0">
                <a:sym typeface="Symbol" pitchFamily="18" charset="2"/>
              </a:rPr>
              <a:t> distribution</a:t>
            </a:r>
            <a:endParaRPr lang="en-US" sz="4000" smtClean="0"/>
          </a:p>
        </p:txBody>
      </p:sp>
      <p:pic>
        <p:nvPicPr>
          <p:cNvPr id="2052" name="Picture 7" descr="Theta_mr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947863"/>
            <a:ext cx="4038600" cy="3843337"/>
          </a:xfrm>
          <a:noFill/>
        </p:spPr>
      </p:pic>
      <p:pic>
        <p:nvPicPr>
          <p:cNvPr id="2053" name="Picture 8" descr="E_vs_Theta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057400"/>
            <a:ext cx="4038600" cy="3890963"/>
          </a:xfrm>
          <a:noFill/>
        </p:spPr>
      </p:pic>
      <p:sp>
        <p:nvSpPr>
          <p:cNvPr id="2054" name="Text Box 9"/>
          <p:cNvSpPr txBox="1">
            <a:spLocks noChangeArrowheads="1"/>
          </p:cNvSpPr>
          <p:nvPr/>
        </p:nvSpPr>
        <p:spPr bwMode="auto">
          <a:xfrm>
            <a:off x="1905000" y="5653088"/>
            <a:ext cx="1039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ym typeface="Symbol" pitchFamily="18" charset="2"/>
              </a:rPr>
              <a:t> (mrad)</a:t>
            </a:r>
          </a:p>
        </p:txBody>
      </p:sp>
      <p:sp>
        <p:nvSpPr>
          <p:cNvPr id="2055" name="Text Box 10"/>
          <p:cNvSpPr txBox="1">
            <a:spLocks noChangeArrowheads="1"/>
          </p:cNvSpPr>
          <p:nvPr/>
        </p:nvSpPr>
        <p:spPr bwMode="auto">
          <a:xfrm>
            <a:off x="6172200" y="5805488"/>
            <a:ext cx="1039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ym typeface="Symbol" pitchFamily="18" charset="2"/>
              </a:rPr>
              <a:t> (mrad)</a:t>
            </a:r>
          </a:p>
        </p:txBody>
      </p:sp>
      <p:sp>
        <p:nvSpPr>
          <p:cNvPr id="2056" name="Text Box 11"/>
          <p:cNvSpPr txBox="1">
            <a:spLocks noChangeArrowheads="1"/>
          </p:cNvSpPr>
          <p:nvPr/>
        </p:nvSpPr>
        <p:spPr bwMode="auto">
          <a:xfrm rot="-5400000">
            <a:off x="4021932" y="3807618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 (GeV)</a:t>
            </a:r>
          </a:p>
        </p:txBody>
      </p:sp>
      <p:sp>
        <p:nvSpPr>
          <p:cNvPr id="2057" name="Line 13"/>
          <p:cNvSpPr>
            <a:spLocks noChangeShapeType="1"/>
          </p:cNvSpPr>
          <p:nvPr/>
        </p:nvSpPr>
        <p:spPr bwMode="auto">
          <a:xfrm>
            <a:off x="5486400" y="2209800"/>
            <a:ext cx="0" cy="35052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" name="Line 14"/>
          <p:cNvSpPr>
            <a:spLocks noChangeShapeType="1"/>
          </p:cNvSpPr>
          <p:nvPr/>
        </p:nvSpPr>
        <p:spPr bwMode="auto">
          <a:xfrm>
            <a:off x="8153400" y="2209800"/>
            <a:ext cx="0" cy="35052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9" name="Text Box 15"/>
          <p:cNvSpPr txBox="1">
            <a:spLocks noChangeArrowheads="1"/>
          </p:cNvSpPr>
          <p:nvPr/>
        </p:nvSpPr>
        <p:spPr bwMode="auto">
          <a:xfrm>
            <a:off x="5105400" y="3352800"/>
            <a:ext cx="1022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44 mrad</a:t>
            </a:r>
          </a:p>
        </p:txBody>
      </p:sp>
      <p:sp>
        <p:nvSpPr>
          <p:cNvPr id="2060" name="Text Box 16"/>
          <p:cNvSpPr txBox="1">
            <a:spLocks noChangeArrowheads="1"/>
          </p:cNvSpPr>
          <p:nvPr/>
        </p:nvSpPr>
        <p:spPr bwMode="auto">
          <a:xfrm>
            <a:off x="7613650" y="3352800"/>
            <a:ext cx="1149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112 mrad</a:t>
            </a:r>
          </a:p>
        </p:txBody>
      </p:sp>
      <p:sp>
        <p:nvSpPr>
          <p:cNvPr id="2061" name="Line 17"/>
          <p:cNvSpPr>
            <a:spLocks noChangeShapeType="1"/>
          </p:cNvSpPr>
          <p:nvPr/>
        </p:nvSpPr>
        <p:spPr bwMode="auto">
          <a:xfrm>
            <a:off x="1295400" y="2057400"/>
            <a:ext cx="0" cy="35052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Line 18"/>
          <p:cNvSpPr>
            <a:spLocks noChangeShapeType="1"/>
          </p:cNvSpPr>
          <p:nvPr/>
        </p:nvSpPr>
        <p:spPr bwMode="auto">
          <a:xfrm>
            <a:off x="3962400" y="2133600"/>
            <a:ext cx="0" cy="35052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3" name="Text Box 19"/>
          <p:cNvSpPr txBox="1">
            <a:spLocks noChangeArrowheads="1"/>
          </p:cNvSpPr>
          <p:nvPr/>
        </p:nvSpPr>
        <p:spPr bwMode="auto">
          <a:xfrm>
            <a:off x="1936750" y="3733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1/</a:t>
            </a:r>
            <a:r>
              <a:rPr lang="en-US">
                <a:sym typeface="Symbol" pitchFamily="18" charset="2"/>
              </a:rPr>
              <a:t></a:t>
            </a:r>
            <a:r>
              <a:rPr lang="en-US" baseline="30000">
                <a:sym typeface="Symbol" pitchFamily="18" charset="2"/>
              </a:rPr>
              <a:t>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Implications of </a:t>
            </a:r>
            <a:r>
              <a:rPr lang="en-US" dirty="0" err="1" smtClean="0"/>
              <a:t>b</a:t>
            </a:r>
            <a:r>
              <a:rPr lang="en-US" dirty="0" err="1" smtClean="0"/>
              <a:t>eampipe</a:t>
            </a:r>
            <a:r>
              <a:rPr lang="en-US" dirty="0" smtClean="0"/>
              <a:t> engineering</a:t>
            </a:r>
            <a:endParaRPr lang="en-US" dirty="0"/>
          </a:p>
        </p:txBody>
      </p:sp>
      <p:pic>
        <p:nvPicPr>
          <p:cNvPr id="4" name="Content Placeholder 3" descr="LumiCal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400" y="1828800"/>
            <a:ext cx="4548593" cy="4525963"/>
          </a:xfrm>
        </p:spPr>
      </p:pic>
      <p:sp>
        <p:nvSpPr>
          <p:cNvPr id="5" name="TextBox 4"/>
          <p:cNvSpPr txBox="1"/>
          <p:nvPr/>
        </p:nvSpPr>
        <p:spPr>
          <a:xfrm>
            <a:off x="1037149" y="1219200"/>
            <a:ext cx="6125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Any </a:t>
            </a:r>
            <a:r>
              <a:rPr lang="en-US" dirty="0" err="1" smtClean="0"/>
              <a:t>beampipe</a:t>
            </a:r>
            <a:r>
              <a:rPr lang="en-US" dirty="0" smtClean="0"/>
              <a:t> materials will reduce the small angle acceptance.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981200"/>
            <a:ext cx="26285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Updated </a:t>
            </a:r>
            <a:r>
              <a:rPr lang="en-US" dirty="0" err="1" smtClean="0"/>
              <a:t>Geant</a:t>
            </a:r>
            <a:r>
              <a:rPr lang="en-US" dirty="0" smtClean="0"/>
              <a:t>  geometry</a:t>
            </a:r>
          </a:p>
          <a:p>
            <a:r>
              <a:rPr lang="en-US" dirty="0" smtClean="0"/>
              <a:t>Need to fix parameters.</a:t>
            </a:r>
          </a:p>
          <a:p>
            <a:r>
              <a:rPr lang="en-US" dirty="0" smtClean="0"/>
              <a:t>      Bellow locations.</a:t>
            </a:r>
          </a:p>
          <a:p>
            <a:r>
              <a:rPr lang="en-US" dirty="0" smtClean="0"/>
              <a:t>      How many bellows.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752600" y="3276600"/>
            <a:ext cx="4876800" cy="457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" y="3581400"/>
            <a:ext cx="96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56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4267200"/>
            <a:ext cx="3580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Bhabha</a:t>
            </a:r>
            <a:r>
              <a:rPr lang="en-US" dirty="0" smtClean="0"/>
              <a:t> rate/BX </a:t>
            </a:r>
            <a:r>
              <a:rPr lang="en-US" dirty="0" smtClean="0">
                <a:sym typeface="Symbol"/>
              </a:rPr>
              <a:t> 8(1/</a:t>
            </a:r>
            <a:r>
              <a:rPr lang="en-US" baseline="-25000" dirty="0" smtClean="0">
                <a:sym typeface="Symbol"/>
              </a:rPr>
              <a:t>min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 -1/</a:t>
            </a:r>
            <a:r>
              <a:rPr lang="en-US" baseline="-25000" dirty="0" smtClean="0">
                <a:sym typeface="Symbol"/>
              </a:rPr>
              <a:t>max</a:t>
            </a:r>
            <a:r>
              <a:rPr lang="en-US" baseline="30000" dirty="0" smtClean="0">
                <a:sym typeface="Symbol"/>
              </a:rPr>
              <a:t>2</a:t>
            </a:r>
            <a:r>
              <a:rPr lang="en-US" dirty="0" smtClean="0">
                <a:sym typeface="Symbol"/>
              </a:rPr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5334000"/>
            <a:ext cx="2803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2.7</a:t>
            </a:r>
            <a:r>
              <a:rPr lang="en-US" dirty="0" smtClean="0">
                <a:sym typeface="Symbol"/>
              </a:rPr>
              <a:t>10</a:t>
            </a:r>
            <a:r>
              <a:rPr lang="en-US" baseline="30000" dirty="0" smtClean="0">
                <a:sym typeface="Symbol"/>
              </a:rPr>
              <a:t>-3</a:t>
            </a:r>
            <a:r>
              <a:rPr lang="en-US" dirty="0" smtClean="0">
                <a:sym typeface="Symbol"/>
              </a:rPr>
              <a:t>/</a:t>
            </a:r>
            <a:r>
              <a:rPr lang="en-US" dirty="0" err="1" smtClean="0">
                <a:sym typeface="Symbol"/>
              </a:rPr>
              <a:t>Bx</a:t>
            </a:r>
            <a:r>
              <a:rPr lang="en-US" dirty="0" smtClean="0">
                <a:sym typeface="Symbol"/>
              </a:rPr>
              <a:t>  1.5</a:t>
            </a:r>
            <a:r>
              <a:rPr lang="en-US" dirty="0" smtClean="0">
                <a:sym typeface="Symbol"/>
              </a:rPr>
              <a:t> 10</a:t>
            </a:r>
            <a:r>
              <a:rPr lang="en-US" baseline="30000" dirty="0" smtClean="0">
                <a:sym typeface="Symbol"/>
              </a:rPr>
              <a:t>-3</a:t>
            </a:r>
            <a:r>
              <a:rPr lang="en-US" dirty="0" smtClean="0">
                <a:sym typeface="Symbol"/>
              </a:rPr>
              <a:t>/</a:t>
            </a:r>
            <a:r>
              <a:rPr lang="en-US" dirty="0" err="1" smtClean="0">
                <a:sym typeface="Symbol"/>
              </a:rPr>
              <a:t>Bx</a:t>
            </a:r>
            <a:r>
              <a:rPr lang="en-US" dirty="0" smtClean="0">
                <a:sym typeface="Symbol"/>
              </a:rPr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800" y="4876800"/>
            <a:ext cx="2164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Symbol"/>
              </a:rPr>
              <a:t></a:t>
            </a:r>
            <a:r>
              <a:rPr lang="en-US" baseline="-25000" dirty="0" smtClean="0">
                <a:sym typeface="Symbol"/>
              </a:rPr>
              <a:t>min  </a:t>
            </a:r>
            <a:r>
              <a:rPr lang="en-US" dirty="0" smtClean="0">
                <a:sym typeface="Symbol"/>
              </a:rPr>
              <a:t>= 46  56 </a:t>
            </a:r>
            <a:r>
              <a:rPr lang="en-US" dirty="0" err="1" smtClean="0">
                <a:sym typeface="Symbol"/>
              </a:rPr>
              <a:t>mrad</a:t>
            </a:r>
            <a:r>
              <a:rPr lang="en-US" baseline="-25000" dirty="0" smtClean="0">
                <a:sym typeface="Symbol"/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hower1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129425"/>
            <a:ext cx="4038600" cy="4052175"/>
          </a:xfrm>
        </p:spPr>
      </p:pic>
      <p:pic>
        <p:nvPicPr>
          <p:cNvPr id="8" name="Content Placeholder 7" descr="shower2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132818"/>
            <a:ext cx="4038600" cy="4045388"/>
          </a:xfrm>
        </p:spPr>
      </p:pic>
      <p:sp>
        <p:nvSpPr>
          <p:cNvPr id="9" name="TextBox 8"/>
          <p:cNvSpPr txBox="1"/>
          <p:nvPr/>
        </p:nvSpPr>
        <p:spPr>
          <a:xfrm>
            <a:off x="2667000" y="5715000"/>
            <a:ext cx="351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dirty="0" smtClean="0"/>
              <a:t>+/e- only.  Photons are not shown.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141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Beampipe and LumiCal</vt:lpstr>
      <vt:lpstr>250 GeV e- with 1/3 distribution</vt:lpstr>
      <vt:lpstr>Implications of beampipe engineering</vt:lpstr>
      <vt:lpstr>Slide 4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tvm</dc:creator>
  <cp:lastModifiedBy>tvm</cp:lastModifiedBy>
  <cp:revision>11</cp:revision>
  <dcterms:created xsi:type="dcterms:W3CDTF">2011-08-24T20:49:22Z</dcterms:created>
  <dcterms:modified xsi:type="dcterms:W3CDTF">2011-08-25T18:13:10Z</dcterms:modified>
</cp:coreProperties>
</file>