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5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83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17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189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03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409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23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062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97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08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854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62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582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62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95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21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3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0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6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65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7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8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472BE-49E2-4C87-BE7C-C7FA689CA714}" type="datetimeFigureOut">
              <a:rPr lang="en-US" smtClean="0"/>
              <a:t>2011-08-31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92A64-689E-492D-9428-6738C7353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8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C48DD96-721A-47B5-A0FB-97F653927308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2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Report – 31.08.2011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GDE </a:t>
            </a:r>
            <a:r>
              <a:rPr lang="en-US" dirty="0" smtClean="0"/>
              <a:t>to be replaced following TDR </a:t>
            </a:r>
          </a:p>
          <a:p>
            <a:pPr lvl="1"/>
            <a:r>
              <a:rPr lang="en-US" dirty="0" smtClean="0"/>
              <a:t>Reorganized for 2013 </a:t>
            </a:r>
            <a:r>
              <a:rPr lang="en-US" dirty="0" smtClean="0"/>
              <a:t>to </a:t>
            </a:r>
            <a:r>
              <a:rPr lang="en-US" dirty="0" smtClean="0"/>
              <a:t>2015</a:t>
            </a:r>
            <a:endParaRPr lang="en-US" dirty="0" smtClean="0"/>
          </a:p>
          <a:p>
            <a:pPr lvl="1"/>
            <a:r>
              <a:rPr lang="en-US" dirty="0" smtClean="0"/>
              <a:t>Letter </a:t>
            </a:r>
            <a:r>
              <a:rPr lang="en-US" dirty="0" smtClean="0"/>
              <a:t>from Barry (rep GDE-EC) to ILCSC, </a:t>
            </a:r>
            <a:r>
              <a:rPr lang="en-US" dirty="0" smtClean="0"/>
              <a:t>24.08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primary missions </a:t>
            </a:r>
            <a:r>
              <a:rPr lang="en-US" dirty="0" smtClean="0"/>
              <a:t>suggested:</a:t>
            </a:r>
            <a:endParaRPr lang="en-US" dirty="0" smtClean="0"/>
          </a:p>
          <a:p>
            <a:pPr marL="1371600" lvl="2" indent="-457200">
              <a:buAutoNum type="arabicParenR"/>
            </a:pPr>
            <a:r>
              <a:rPr lang="en-US" dirty="0" smtClean="0"/>
              <a:t>Develop design toward high(</a:t>
            </a:r>
            <a:r>
              <a:rPr lang="en-US" dirty="0" err="1" smtClean="0"/>
              <a:t>er</a:t>
            </a:r>
            <a:r>
              <a:rPr lang="en-US" dirty="0" smtClean="0"/>
              <a:t>) energies, also options and siting</a:t>
            </a:r>
          </a:p>
          <a:p>
            <a:pPr marL="1371600" lvl="2" indent="-457200">
              <a:buAutoNum type="arabicParenR"/>
            </a:pPr>
            <a:r>
              <a:rPr lang="en-US" dirty="0" smtClean="0"/>
              <a:t>Coordinate technology development for cost and performance,  including industrialization</a:t>
            </a:r>
          </a:p>
          <a:p>
            <a:pPr marL="971550" lvl="1" indent="-457200"/>
            <a:r>
              <a:rPr lang="en-US" dirty="0" smtClean="0"/>
              <a:t>Suggested GDE </a:t>
            </a:r>
            <a:r>
              <a:rPr lang="en-US" dirty="0" smtClean="0"/>
              <a:t>features to be preserved/modified:</a:t>
            </a:r>
          </a:p>
          <a:p>
            <a:pPr marL="1371600" lvl="2" indent="-457200"/>
            <a:r>
              <a:rPr lang="en-US" dirty="0" smtClean="0"/>
              <a:t>Director (to include CLIC and Physics/Detector)</a:t>
            </a:r>
          </a:p>
          <a:p>
            <a:pPr marL="1371600" lvl="2" indent="-457200"/>
            <a:r>
              <a:rPr lang="en-US" dirty="0" err="1" smtClean="0"/>
              <a:t>RegD</a:t>
            </a:r>
            <a:r>
              <a:rPr lang="en-US" dirty="0" smtClean="0"/>
              <a:t>, PM, common fund, autonomy, …</a:t>
            </a:r>
          </a:p>
          <a:p>
            <a:pPr marL="1371600" lvl="2" indent="-457200"/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43409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LCWS11 - Granada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Joint with CLIC</a:t>
            </a:r>
          </a:p>
          <a:p>
            <a:pPr lvl="1"/>
            <a:r>
              <a:rPr lang="en-US" dirty="0" smtClean="0"/>
              <a:t>9 (!) working groups (3 are quite CLIC-centered)</a:t>
            </a:r>
          </a:p>
          <a:p>
            <a:pPr lvl="1"/>
            <a:r>
              <a:rPr lang="en-US" dirty="0" smtClean="0"/>
              <a:t>Much more parallel session time than IWLC10 (2x)</a:t>
            </a:r>
          </a:p>
          <a:p>
            <a:r>
              <a:rPr lang="en-US" dirty="0" smtClean="0"/>
              <a:t>Special sessions on higher energy and EU strategy</a:t>
            </a:r>
          </a:p>
          <a:p>
            <a:r>
              <a:rPr lang="en-US" dirty="0" smtClean="0"/>
              <a:t>Special WG session on ATF (Wednesday)</a:t>
            </a:r>
          </a:p>
        </p:txBody>
      </p:sp>
    </p:spTree>
    <p:extLst>
      <p:ext uri="{BB962C8B-B14F-4D97-AF65-F5344CB8AC3E}">
        <p14:creationId xmlns:p14="http://schemas.microsoft.com/office/powerpoint/2010/main" val="195499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0" y="-685800"/>
            <a:ext cx="10650070" cy="8229600"/>
          </a:xfrm>
        </p:spPr>
      </p:pic>
    </p:spTree>
    <p:extLst>
      <p:ext uri="{BB962C8B-B14F-4D97-AF65-F5344CB8AC3E}">
        <p14:creationId xmlns:p14="http://schemas.microsoft.com/office/powerpoint/2010/main" val="2680620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1" y="-639763"/>
            <a:ext cx="10196045" cy="7878763"/>
          </a:xfrm>
        </p:spPr>
      </p:pic>
    </p:spTree>
    <p:extLst>
      <p:ext uri="{BB962C8B-B14F-4D97-AF65-F5344CB8AC3E}">
        <p14:creationId xmlns:p14="http://schemas.microsoft.com/office/powerpoint/2010/main" val="2228633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" t="11785" r="10025" b="11992"/>
          <a:stretch/>
        </p:blipFill>
        <p:spPr>
          <a:xfrm>
            <a:off x="20781" y="76200"/>
            <a:ext cx="9074225" cy="6400800"/>
          </a:xfrm>
        </p:spPr>
      </p:pic>
    </p:spTree>
    <p:extLst>
      <p:ext uri="{BB962C8B-B14F-4D97-AF65-F5344CB8AC3E}">
        <p14:creationId xmlns:p14="http://schemas.microsoft.com/office/powerpoint/2010/main" val="2680847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3" t="10867" r="7659" b="12911"/>
          <a:stretch/>
        </p:blipFill>
        <p:spPr>
          <a:xfrm>
            <a:off x="152399" y="27708"/>
            <a:ext cx="8932955" cy="6144491"/>
          </a:xfrm>
        </p:spPr>
      </p:pic>
    </p:spTree>
    <p:extLst>
      <p:ext uri="{BB962C8B-B14F-4D97-AF65-F5344CB8AC3E}">
        <p14:creationId xmlns:p14="http://schemas.microsoft.com/office/powerpoint/2010/main" val="295408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LCWS11 – Granada</a:t>
            </a:r>
            <a:br>
              <a:rPr lang="en-US" dirty="0" smtClean="0"/>
            </a:br>
            <a:r>
              <a:rPr lang="en-US" dirty="0" smtClean="0"/>
              <a:t>Mission statement: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Following tradition, LCWS 11 working groups will review the status and rate the adequacy of scientific and technical studies toward achieving project goals. The groups will also contribute to a comprehensive discussion of R&amp;D needs in order to develop proposals for future work.</a:t>
            </a:r>
          </a:p>
          <a:p>
            <a:endParaRPr lang="en-US" dirty="0"/>
          </a:p>
          <a:p>
            <a:r>
              <a:rPr lang="en-US" dirty="0"/>
              <a:t>LCWS 11 is the second joint </a:t>
            </a:r>
            <a:r>
              <a:rPr lang="en-US" dirty="0" err="1"/>
              <a:t>Clic</a:t>
            </a:r>
            <a:r>
              <a:rPr lang="en-US" dirty="0"/>
              <a:t> / ILC workshop. Working groups should plan to set aside discussion time to foster ILC-CLIC collaboration on topics of common interest.</a:t>
            </a:r>
          </a:p>
          <a:p>
            <a:r>
              <a:rPr lang="en-US" b="1" i="1" dirty="0"/>
              <a:t>  </a:t>
            </a:r>
            <a:endParaRPr lang="en-US" dirty="0"/>
          </a:p>
          <a:p>
            <a:r>
              <a:rPr lang="en-US" b="1" i="1" dirty="0"/>
              <a:t>In addition, for the ILC-GDE, three important steps are to be taken at LCWS11:</a:t>
            </a:r>
            <a:endParaRPr lang="en-US" dirty="0"/>
          </a:p>
          <a:p>
            <a:endParaRPr lang="en-US" dirty="0"/>
          </a:p>
          <a:p>
            <a:r>
              <a:rPr lang="en-US" b="1" i="1" dirty="0"/>
              <a:t>1) Reviewing the TDR outline and finalizing writing assignments.</a:t>
            </a:r>
            <a:endParaRPr lang="en-US" dirty="0"/>
          </a:p>
          <a:p>
            <a:r>
              <a:rPr lang="en-US" b="1" i="1" dirty="0"/>
              <a:t>2) Developing the agenda for the upcoming Baseline Technical Reviews - Central Region, Main Linac and CFS.</a:t>
            </a:r>
            <a:endParaRPr lang="en-US" dirty="0"/>
          </a:p>
          <a:p>
            <a:r>
              <a:rPr lang="en-US" b="1" i="1" dirty="0"/>
              <a:t>3) Discussing the path forward, including work after publication of the TDR.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925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– Fall 2011…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SCRF Industrial Studies (CERN)		16 September</a:t>
            </a:r>
          </a:p>
          <a:p>
            <a:pPr marL="0" indent="0">
              <a:buNone/>
            </a:pPr>
            <a:r>
              <a:rPr lang="en-US" dirty="0" smtClean="0"/>
              <a:t>LCWS11 (Granada)			26-30 September</a:t>
            </a:r>
          </a:p>
          <a:p>
            <a:pPr marL="0" indent="0">
              <a:buNone/>
            </a:pPr>
            <a:r>
              <a:rPr lang="en-US" dirty="0" smtClean="0"/>
              <a:t>ART 2012 Planning (Fermilab)		~October</a:t>
            </a:r>
          </a:p>
          <a:p>
            <a:pPr marL="0" indent="0">
              <a:buNone/>
            </a:pPr>
            <a:r>
              <a:rPr lang="en-US" dirty="0" smtClean="0"/>
              <a:t>CFS  (KEK)				12-14 October</a:t>
            </a:r>
          </a:p>
          <a:p>
            <a:pPr marL="0" indent="0">
              <a:buNone/>
            </a:pPr>
            <a:r>
              <a:rPr lang="en-US" dirty="0" smtClean="0"/>
              <a:t>Central Region BTR (DESY)		24-27 October</a:t>
            </a:r>
          </a:p>
          <a:p>
            <a:pPr marL="0" indent="0">
              <a:buNone/>
            </a:pPr>
            <a:r>
              <a:rPr lang="en-US" dirty="0" smtClean="0"/>
              <a:t>Follow-up CFS (DESY) 			28 October</a:t>
            </a:r>
          </a:p>
          <a:p>
            <a:pPr marL="0" indent="0">
              <a:buNone/>
            </a:pPr>
            <a:r>
              <a:rPr lang="en-US" dirty="0" smtClean="0"/>
              <a:t>Costing (DESY)				29 October</a:t>
            </a:r>
          </a:p>
          <a:p>
            <a:pPr marL="0" indent="0">
              <a:buNone/>
            </a:pPr>
            <a:r>
              <a:rPr lang="en-US" dirty="0" smtClean="0"/>
              <a:t>ILC PAC (Prague)			14-15 November</a:t>
            </a:r>
          </a:p>
          <a:p>
            <a:pPr marL="0" indent="0">
              <a:buNone/>
            </a:pPr>
            <a:r>
              <a:rPr lang="en-US" dirty="0" err="1" smtClean="0"/>
              <a:t>Saclay</a:t>
            </a:r>
            <a:r>
              <a:rPr lang="en-US" dirty="0" smtClean="0"/>
              <a:t> CM (Paris)			16 November</a:t>
            </a:r>
          </a:p>
          <a:p>
            <a:pPr marL="0" indent="0">
              <a:buNone/>
            </a:pPr>
            <a:r>
              <a:rPr lang="en-US" dirty="0" smtClean="0"/>
              <a:t>TTC (Beijing) 				5-8 December</a:t>
            </a:r>
          </a:p>
          <a:p>
            <a:pPr marL="0" indent="0">
              <a:buNone/>
            </a:pPr>
            <a:r>
              <a:rPr lang="en-US" dirty="0" smtClean="0"/>
              <a:t>S1 Global (Beijing) 			8-9 December</a:t>
            </a:r>
          </a:p>
          <a:p>
            <a:pPr marL="0" indent="0">
              <a:buNone/>
            </a:pPr>
            <a:r>
              <a:rPr lang="en-US" dirty="0" smtClean="0"/>
              <a:t>Main Linac BTR (KEK)	</a:t>
            </a:r>
            <a:r>
              <a:rPr lang="en-US" smtClean="0"/>
              <a:t>		19-20 </a:t>
            </a:r>
            <a:r>
              <a:rPr lang="en-US" dirty="0" smtClean="0"/>
              <a:t>January,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66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43781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FFFF00"/>
                </a:solidFill>
              </a:rPr>
              <a:t>Key message (III)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32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High Priority Items for Linear Collider Projects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ILC and CLIC projects </a:t>
            </a: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  <a:sym typeface="Wingdings" pitchFamily="2" charset="2"/>
              </a:rPr>
              <a:t> LC project</a:t>
            </a: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3200" dirty="0" smtClean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32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Construction Cost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32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Power Consumption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32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Value Engineering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3200" dirty="0" smtClean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363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185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CERN FS</vt:lpstr>
      <vt:lpstr>PM Report – 31.08.2011</vt:lpstr>
      <vt:lpstr>LCWS11 - Granada</vt:lpstr>
      <vt:lpstr>PowerPoint Presentation</vt:lpstr>
      <vt:lpstr>PowerPoint Presentation</vt:lpstr>
      <vt:lpstr>PowerPoint Presentation</vt:lpstr>
      <vt:lpstr>PowerPoint Presentation</vt:lpstr>
      <vt:lpstr>LCWS11 – Granada Mission statement:</vt:lpstr>
      <vt:lpstr>Schedule – Fall 2011…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Report – 31.08.2011</dc:title>
  <dc:creator>Marc C. Ross x6772,8907 14602N</dc:creator>
  <cp:lastModifiedBy>Marc C. Ross x6772,8907 14602N</cp:lastModifiedBy>
  <cp:revision>8</cp:revision>
  <dcterms:created xsi:type="dcterms:W3CDTF">2011-08-30T21:31:28Z</dcterms:created>
  <dcterms:modified xsi:type="dcterms:W3CDTF">2011-08-31T12:38:24Z</dcterms:modified>
</cp:coreProperties>
</file>