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7" r:id="rId12"/>
    <p:sldId id="264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C4BBEB-8FA4-8A44-8BC7-15EE4A1E8116}" type="datetimeFigureOut">
              <a:rPr lang="en-US" smtClean="0"/>
              <a:t>11/1/11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CA6266-EF1E-1842-A670-D98BF621AE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DB3AD5-2325-9345-89A3-FEAE37160BB6}" type="slidenum">
              <a:rPr lang="en-US"/>
              <a:pPr/>
              <a:t>3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No feedback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3A3907-BC8A-534E-A14E-9662E321D14A}" type="slidenum">
              <a:rPr lang="en-US"/>
              <a:pPr/>
              <a:t>4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Piezo and feedback operating together.  Cav 1 is not under piezo control  after phase shifter control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DC58E4-2E9F-AD49-85B6-4B87DC0BA9C1}" type="slidenum">
              <a:rPr lang="en-US"/>
              <a:pPr/>
              <a:t>6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Disturbance .2 150 degrees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3D87EE-49D0-6B46-B9C5-487E1E878693}" type="slidenum">
              <a:rPr lang="en-US"/>
              <a:pPr/>
              <a:t>7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Closeup of disturbance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D3D97D-5829-C645-82C2-C3ED5A287FAA}" type="slidenum">
              <a:rPr lang="en-US"/>
              <a:pPr/>
              <a:t>8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Compensated fb 200, 1e7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47300-46B3-8C42-AC37-AF0A7C02CECD}" type="datetimeFigureOut">
              <a:rPr lang="en-US" smtClean="0"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5DD2-DD32-084C-86CC-F18ED93F0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47300-46B3-8C42-AC37-AF0A7C02CECD}" type="datetimeFigureOut">
              <a:rPr lang="en-US" smtClean="0"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5DD2-DD32-084C-86CC-F18ED93F0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47300-46B3-8C42-AC37-AF0A7C02CECD}" type="datetimeFigureOut">
              <a:rPr lang="en-US" smtClean="0"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5DD2-DD32-084C-86CC-F18ED93F0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47300-46B3-8C42-AC37-AF0A7C02CECD}" type="datetimeFigureOut">
              <a:rPr lang="en-US" smtClean="0"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5DD2-DD32-084C-86CC-F18ED93F0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47300-46B3-8C42-AC37-AF0A7C02CECD}" type="datetimeFigureOut">
              <a:rPr lang="en-US" smtClean="0"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5DD2-DD32-084C-86CC-F18ED93F0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47300-46B3-8C42-AC37-AF0A7C02CECD}" type="datetimeFigureOut">
              <a:rPr lang="en-US" smtClean="0"/>
              <a:t>11/1/11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5DD2-DD32-084C-86CC-F18ED93F0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47300-46B3-8C42-AC37-AF0A7C02CECD}" type="datetimeFigureOut">
              <a:rPr lang="en-US" smtClean="0"/>
              <a:t>11/1/11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5DD2-DD32-084C-86CC-F18ED93F0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47300-46B3-8C42-AC37-AF0A7C02CECD}" type="datetimeFigureOut">
              <a:rPr lang="en-US" smtClean="0"/>
              <a:t>11/1/11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5DD2-DD32-084C-86CC-F18ED93F0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47300-46B3-8C42-AC37-AF0A7C02CECD}" type="datetimeFigureOut">
              <a:rPr lang="en-US" smtClean="0"/>
              <a:t>11/1/11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5DD2-DD32-084C-86CC-F18ED93F0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47300-46B3-8C42-AC37-AF0A7C02CECD}" type="datetimeFigureOut">
              <a:rPr lang="en-US" smtClean="0"/>
              <a:t>11/1/11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5DD2-DD32-084C-86CC-F18ED93F0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47300-46B3-8C42-AC37-AF0A7C02CECD}" type="datetimeFigureOut">
              <a:rPr lang="en-US" smtClean="0"/>
              <a:t>11/1/11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5DD2-DD32-084C-86CC-F18ED93F0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47300-46B3-8C42-AC37-AF0A7C02CECD}" type="datetimeFigureOut">
              <a:rPr lang="en-US" smtClean="0"/>
              <a:t>11/1/11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15DD2-DD32-084C-86CC-F18ED93F07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NML Studies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Calculated Phase Noise Contributions at Various Points</a:t>
            </a:r>
            <a:endParaRPr lang="en-US" sz="24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514600" y="1371600"/>
            <a:ext cx="624930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20000" y="5867400"/>
            <a:ext cx="1143000" cy="365125"/>
          </a:xfrm>
        </p:spPr>
        <p:txBody>
          <a:bodyPr/>
          <a:lstStyle/>
          <a:p>
            <a:r>
              <a:rPr lang="en-US" smtClean="0"/>
              <a:t>B. Chase    LLRF 2011  Hamburg DE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2400" y="1600200"/>
            <a:ext cx="23622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ll MT" pitchFamily="18" charset="0"/>
                <a:ea typeface="+mn-ea"/>
                <a:cs typeface="+mn-cs"/>
              </a:rPr>
              <a:t>With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ll MT" pitchFamily="18" charset="0"/>
                <a:ea typeface="+mn-ea"/>
                <a:cs typeface="+mn-cs"/>
              </a:rPr>
              <a:t> high loop gain the noise floor is completely dominated by the receiver noise [10Hz – 100 kHz].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dirty="0" smtClean="0">
                <a:latin typeface="Bell MT" pitchFamily="18" charset="0"/>
              </a:rPr>
              <a:t>If the front-end is properly designed the limitation of the receiver is the ADC.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ll MT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ll MT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ll MT" pitchFamily="18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6600" y="13716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Bell MT" pitchFamily="18" charset="0"/>
              </a:rPr>
              <a:t>Theoretical Noise Levels</a:t>
            </a:r>
            <a:endParaRPr lang="en-US" dirty="0">
              <a:solidFill>
                <a:srgbClr val="C00000"/>
              </a:solidFill>
              <a:latin typeface="Bell MT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3600" y="13716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Bell MT" pitchFamily="18" charset="0"/>
              </a:rPr>
              <a:t>Measured Noise Levels</a:t>
            </a:r>
            <a:endParaRPr lang="en-US" dirty="0">
              <a:solidFill>
                <a:srgbClr val="C00000"/>
              </a:solidFill>
              <a:latin typeface="Bell MT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05200" y="4419604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latin typeface="Bell MT" pitchFamily="18" charset="0"/>
              </a:rPr>
              <a:t>MO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14800" y="5209405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EC06D1"/>
                </a:solidFill>
                <a:latin typeface="Bell MT" pitchFamily="18" charset="0"/>
              </a:rPr>
              <a:t>ADC+Rc</a:t>
            </a:r>
            <a:endParaRPr lang="en-US" sz="1200" dirty="0">
              <a:solidFill>
                <a:srgbClr val="EC06D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10000" y="4904605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  <a:latin typeface="Bell MT" pitchFamily="18" charset="0"/>
              </a:rPr>
              <a:t>Residual Noise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48400" y="3990205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latin typeface="Bell MT" pitchFamily="18" charset="0"/>
              </a:rPr>
              <a:t>MO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53200" y="4904605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  <a:latin typeface="Bell MT" pitchFamily="18" charset="0"/>
              </a:rPr>
              <a:t>Residual Noise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43600" y="4724404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EC06D1"/>
                </a:solidFill>
                <a:latin typeface="Bell MT" pitchFamily="18" charset="0"/>
              </a:rPr>
              <a:t>ADC+Rc</a:t>
            </a:r>
            <a:endParaRPr lang="en-US" sz="1200" dirty="0">
              <a:solidFill>
                <a:srgbClr val="EC06D1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755D-F744-4555-BEFB-5BA95AD3060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Fermilab ILTCA receiver chain noise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bit ADC, 62.5 MHz F</a:t>
            </a:r>
            <a:r>
              <a:rPr lang="en-US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US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receiver_ampl.png"/>
          <p:cNvPicPr>
            <a:picLocks noChangeAspect="1"/>
          </p:cNvPicPr>
          <p:nvPr/>
        </p:nvPicPr>
        <p:blipFill>
          <a:blip r:embed="rId2" cstate="print"/>
          <a:srcRect l="1408" r="7042"/>
          <a:stretch>
            <a:fillRect/>
          </a:stretch>
        </p:blipFill>
        <p:spPr>
          <a:xfrm>
            <a:off x="-9143" y="1752601"/>
            <a:ext cx="4648199" cy="3651429"/>
          </a:xfrm>
          <a:prstGeom prst="rect">
            <a:avLst/>
          </a:prstGeom>
        </p:spPr>
      </p:pic>
      <p:pic>
        <p:nvPicPr>
          <p:cNvPr id="4" name="Content Placeholder 3" descr="receiver_phas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4406" r="7169"/>
          <a:stretch>
            <a:fillRect/>
          </a:stretch>
        </p:blipFill>
        <p:spPr>
          <a:xfrm>
            <a:off x="4562856" y="1752600"/>
            <a:ext cx="4588009" cy="3651429"/>
          </a:xfrm>
        </p:spPr>
      </p:pic>
      <p:sp>
        <p:nvSpPr>
          <p:cNvPr id="6" name="TextBox 5"/>
          <p:cNvSpPr txBox="1"/>
          <p:nvPr/>
        </p:nvSpPr>
        <p:spPr>
          <a:xfrm>
            <a:off x="1066800" y="381000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4">
                    <a:lumMod val="75000"/>
                  </a:schemeClr>
                </a:solidFill>
              </a:rPr>
              <a:t>± 0.025 %   p2p</a:t>
            </a:r>
            <a:endParaRPr lang="en-US" sz="1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27820" y="4072354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0.009 %   RMS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1600200" y="2743200"/>
            <a:ext cx="305594" cy="79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 flipH="1" flipV="1">
            <a:off x="1601391" y="3580209"/>
            <a:ext cx="304006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905000" y="1600200"/>
            <a:ext cx="152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Amplitude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629400" y="1600200"/>
            <a:ext cx="152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Phase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3124200" y="4419600"/>
            <a:ext cx="381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581400" y="42672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average</a:t>
            </a:r>
            <a:endParaRPr lang="en-US" sz="120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7620000" y="4495800"/>
            <a:ext cx="381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077200" y="43434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average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3505200" y="2057400"/>
            <a:ext cx="1066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5 minute data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8077200" y="2057400"/>
            <a:ext cx="1066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5 minute data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653980" y="4309646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4">
                    <a:lumMod val="75000"/>
                  </a:schemeClr>
                </a:solidFill>
              </a:rPr>
              <a:t>± 0.02 deg   p2p</a:t>
            </a:r>
            <a:endParaRPr lang="en-US" sz="1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15000" y="457200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0.005 deg   RMS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6173391" y="4189809"/>
            <a:ext cx="304006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>
            <a:off x="6172200" y="2819400"/>
            <a:ext cx="305594" cy="79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04800" y="1447800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1.3Ghz RF</a:t>
            </a:r>
            <a:endParaRPr lang="en-US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755D-F744-4555-BEFB-5BA95AD3060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Chase    LLRF 2011  Hamburg DE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g_rms_Error_vs_Pgain.png"/>
          <p:cNvPicPr>
            <a:picLocks noChangeAspect="1"/>
          </p:cNvPicPr>
          <p:nvPr/>
        </p:nvPicPr>
        <p:blipFill>
          <a:blip r:embed="rId2"/>
          <a:srcRect l="5746" r="5746"/>
          <a:stretch>
            <a:fillRect/>
          </a:stretch>
        </p:blipFill>
        <p:spPr>
          <a:xfrm>
            <a:off x="3792751" y="152400"/>
            <a:ext cx="5122649" cy="3276600"/>
          </a:xfrm>
          <a:prstGeom prst="rect">
            <a:avLst/>
          </a:prstGeom>
        </p:spPr>
      </p:pic>
      <p:pic>
        <p:nvPicPr>
          <p:cNvPr id="3" name="Picture 2" descr="Phs_rms_Error_vs_Pgain.png"/>
          <p:cNvPicPr>
            <a:picLocks noChangeAspect="1"/>
          </p:cNvPicPr>
          <p:nvPr/>
        </p:nvPicPr>
        <p:blipFill>
          <a:blip r:embed="rId3"/>
          <a:srcRect l="5715" r="5715"/>
          <a:stretch>
            <a:fillRect/>
          </a:stretch>
        </p:blipFill>
        <p:spPr>
          <a:xfrm>
            <a:off x="3810000" y="3410743"/>
            <a:ext cx="5105400" cy="324596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755D-F744-4555-BEFB-5BA95AD3060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Chase    LLRF 2011  Hamburg DE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4800" y="304800"/>
            <a:ext cx="335280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Flattop Vector Sum RMS Error </a:t>
            </a:r>
            <a:r>
              <a:rPr lang="en-US" sz="2400" dirty="0" err="1" smtClean="0"/>
              <a:t>vs</a:t>
            </a:r>
            <a:r>
              <a:rPr lang="en-US" sz="2400" dirty="0" smtClean="0"/>
              <a:t> Gain</a:t>
            </a:r>
          </a:p>
          <a:p>
            <a:r>
              <a:rPr lang="en-US" sz="2400" dirty="0" smtClean="0"/>
              <a:t> (</a:t>
            </a:r>
            <a:r>
              <a:rPr lang="en-US" sz="2400" dirty="0" err="1" smtClean="0"/>
              <a:t>Igain</a:t>
            </a:r>
            <a:r>
              <a:rPr lang="en-US" sz="2400" dirty="0" smtClean="0"/>
              <a:t> = </a:t>
            </a:r>
            <a:r>
              <a:rPr lang="en-US" sz="2400" dirty="0" err="1" smtClean="0"/>
              <a:t>Pgain</a:t>
            </a:r>
            <a:r>
              <a:rPr lang="en-US" sz="2400" dirty="0" smtClean="0"/>
              <a:t> </a:t>
            </a:r>
            <a:r>
              <a:rPr lang="en-US" sz="2400" dirty="0" err="1" smtClean="0"/>
              <a:t>x</a:t>
            </a:r>
            <a:r>
              <a:rPr lang="en-US" sz="2400" dirty="0" smtClean="0"/>
              <a:t> 7.5e4)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Internal measured loop error</a:t>
            </a:r>
          </a:p>
          <a:p>
            <a:r>
              <a:rPr lang="en-US" dirty="0" smtClean="0"/>
              <a:t>Receiver noise is below this level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RMS error at low gain is dominated by static errors and cavity tilts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10400" y="5181600"/>
            <a:ext cx="1588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0.004 deg RMS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934200" y="1981200"/>
            <a:ext cx="1356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0.007% RMS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650"/>
            <a:ext cx="8229600" cy="5715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Closed loop Spectrum</a:t>
            </a:r>
            <a:endParaRPr lang="en-US" dirty="0"/>
          </a:p>
        </p:txBody>
      </p:sp>
      <p:pic>
        <p:nvPicPr>
          <p:cNvPr id="4" name="Content Placeholder 3" descr="CNS62PC20110810112439.gif"/>
          <p:cNvPicPr>
            <a:picLocks noGrp="1" noChangeAspect="1"/>
          </p:cNvPicPr>
          <p:nvPr>
            <p:ph idx="1"/>
          </p:nvPr>
        </p:nvPicPr>
        <p:blipFill>
          <a:blip r:embed="rId2"/>
          <a:srcRect l="-436" r="-981"/>
          <a:stretch>
            <a:fillRect/>
          </a:stretch>
        </p:blipFill>
        <p:spPr>
          <a:xfrm>
            <a:off x="2133600" y="803083"/>
            <a:ext cx="6930901" cy="5757884"/>
          </a:xfrm>
        </p:spPr>
      </p:pic>
      <p:sp>
        <p:nvSpPr>
          <p:cNvPr id="5" name="TextBox 4"/>
          <p:cNvSpPr txBox="1"/>
          <p:nvPr/>
        </p:nvSpPr>
        <p:spPr>
          <a:xfrm>
            <a:off x="457200" y="1536700"/>
            <a:ext cx="15566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Noise floor is about -150dBFS/Hz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Tests at NML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Forward, reflected and probe calibrations</a:t>
            </a:r>
          </a:p>
          <a:p>
            <a:r>
              <a:rPr lang="en-US" dirty="0" smtClean="0"/>
              <a:t>Loop gain calibrations</a:t>
            </a:r>
          </a:p>
          <a:p>
            <a:pPr lvl="1"/>
            <a:r>
              <a:rPr lang="en-US" dirty="0" smtClean="0"/>
              <a:t>Set gain outside of controller to 1.0</a:t>
            </a:r>
          </a:p>
          <a:p>
            <a:r>
              <a:rPr lang="en-US" dirty="0" smtClean="0"/>
              <a:t>Crosstalk measurements</a:t>
            </a:r>
          </a:p>
          <a:p>
            <a:pPr lvl="1"/>
            <a:r>
              <a:rPr lang="en-US" dirty="0" smtClean="0"/>
              <a:t>~80dB</a:t>
            </a:r>
          </a:p>
          <a:p>
            <a:r>
              <a:rPr lang="en-US" dirty="0" smtClean="0"/>
              <a:t>Long term Drift measurements</a:t>
            </a:r>
          </a:p>
          <a:p>
            <a:r>
              <a:rPr lang="en-US" dirty="0" smtClean="0"/>
              <a:t>RF coupling between cavities</a:t>
            </a:r>
          </a:p>
          <a:p>
            <a:pPr lvl="1"/>
            <a:r>
              <a:rPr lang="en-US" dirty="0" smtClean="0"/>
              <a:t>Very low</a:t>
            </a:r>
          </a:p>
          <a:p>
            <a:r>
              <a:rPr lang="en-US" dirty="0" err="1" smtClean="0"/>
              <a:t>Microphonic</a:t>
            </a:r>
            <a:r>
              <a:rPr lang="en-US" dirty="0" smtClean="0"/>
              <a:t> measurements</a:t>
            </a:r>
          </a:p>
          <a:p>
            <a:r>
              <a:rPr lang="en-US" dirty="0" smtClean="0"/>
              <a:t>LFD compensation studies</a:t>
            </a:r>
          </a:p>
          <a:p>
            <a:r>
              <a:rPr lang="en-US" dirty="0" smtClean="0"/>
              <a:t>Attempt at lower klystron power studies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z="3600" dirty="0" smtClean="0"/>
              <a:t>CM1 Feedback and </a:t>
            </a:r>
            <a:r>
              <a:rPr lang="en-US" sz="3600" dirty="0" err="1" smtClean="0"/>
              <a:t>Piezo</a:t>
            </a:r>
            <a:r>
              <a:rPr lang="en-US" sz="3600" dirty="0" smtClean="0"/>
              <a:t> control Off</a:t>
            </a:r>
            <a:endParaRPr lang="en-US" sz="3600" dirty="0"/>
          </a:p>
        </p:txBody>
      </p:sp>
      <p:pic>
        <p:nvPicPr>
          <p:cNvPr id="10244" name="Picture 4" descr="CNS62PC201110111029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1" y="990600"/>
            <a:ext cx="7086600" cy="5451055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755D-F744-4555-BEFB-5BA95AD3060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Chase    LLRF 2011  Hamburg DE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Preliminary Results</a:t>
            </a:r>
            <a:br>
              <a:rPr lang="en-US" sz="2800" dirty="0" smtClean="0"/>
            </a:br>
            <a:r>
              <a:rPr lang="en-US" sz="2800" dirty="0" smtClean="0"/>
              <a:t>Feedback and Active Detuning Compensation On</a:t>
            </a:r>
            <a:endParaRPr lang="en-US" sz="2800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2" name="Picture 4" descr="CNS62PC20111011153222"/>
          <p:cNvPicPr>
            <a:picLocks noChangeAspect="1" noChangeArrowheads="1"/>
          </p:cNvPicPr>
          <p:nvPr/>
        </p:nvPicPr>
        <p:blipFill>
          <a:blip r:embed="rId3"/>
          <a:srcRect l="3300" t="10084" b="30924"/>
          <a:stretch>
            <a:fillRect/>
          </a:stretch>
        </p:blipFill>
        <p:spPr bwMode="auto">
          <a:xfrm>
            <a:off x="223017" y="1600200"/>
            <a:ext cx="8697967" cy="4886093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755D-F744-4555-BEFB-5BA95AD3060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Chase    LLRF 2011  Hamburg DE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97"/>
          <p:cNvSpPr>
            <a:spLocks noChangeArrowheads="1"/>
          </p:cNvSpPr>
          <p:nvPr/>
        </p:nvSpPr>
        <p:spPr bwMode="auto">
          <a:xfrm>
            <a:off x="2253140" y="4613679"/>
            <a:ext cx="5008000" cy="33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0510" tIns="10255" rIns="20510" bIns="10255" anchor="ctr"/>
          <a:lstStyle/>
          <a:p>
            <a:pPr algn="ctr" defTabSz="1054698">
              <a:defRPr/>
            </a:pPr>
            <a:r>
              <a:rPr lang="en-US" sz="900" dirty="0">
                <a:solidFill>
                  <a:schemeClr val="tx2"/>
                </a:solidFill>
              </a:rPr>
              <a:t>Cavity Detuning  </a:t>
            </a:r>
          </a:p>
        </p:txBody>
      </p:sp>
      <p:sp>
        <p:nvSpPr>
          <p:cNvPr id="3" name="Rectangle 897"/>
          <p:cNvSpPr>
            <a:spLocks noChangeArrowheads="1"/>
          </p:cNvSpPr>
          <p:nvPr/>
        </p:nvSpPr>
        <p:spPr bwMode="auto">
          <a:xfrm>
            <a:off x="2492765" y="4966309"/>
            <a:ext cx="4190404" cy="254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0510" tIns="10255" rIns="20510" bIns="10255" anchor="ctr"/>
          <a:lstStyle/>
          <a:p>
            <a:pPr algn="ctr" defTabSz="1054698">
              <a:defRPr/>
            </a:pPr>
            <a:r>
              <a:rPr lang="en-US" sz="700" dirty="0">
                <a:solidFill>
                  <a:schemeClr val="tx2"/>
                </a:solidFill>
              </a:rPr>
              <a:t>Feedback and </a:t>
            </a:r>
            <a:r>
              <a:rPr lang="en-US" sz="700" dirty="0" err="1">
                <a:solidFill>
                  <a:schemeClr val="tx2"/>
                </a:solidFill>
              </a:rPr>
              <a:t>Piezzo</a:t>
            </a:r>
            <a:r>
              <a:rPr lang="en-US" sz="700" dirty="0">
                <a:solidFill>
                  <a:schemeClr val="tx2"/>
                </a:solidFill>
              </a:rPr>
              <a:t> Control On </a:t>
            </a:r>
          </a:p>
        </p:txBody>
      </p:sp>
      <p:pic>
        <p:nvPicPr>
          <p:cNvPr id="4" name="Picture 3" descr="Cav1000PDetuning_ZM.png"/>
          <p:cNvPicPr>
            <a:picLocks noChangeAspect="1"/>
          </p:cNvPicPr>
          <p:nvPr/>
        </p:nvPicPr>
        <p:blipFill>
          <a:blip r:embed="rId2"/>
          <a:srcRect l="7429" r="6286"/>
          <a:stretch>
            <a:fillRect/>
          </a:stretch>
        </p:blipFill>
        <p:spPr>
          <a:xfrm>
            <a:off x="0" y="2473982"/>
            <a:ext cx="9079821" cy="362201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755D-F744-4555-BEFB-5BA95AD3060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Chase    LLRF 2011  Hamburg DE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295400" y="381000"/>
            <a:ext cx="640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Mircrophonic</a:t>
            </a:r>
            <a:r>
              <a:rPr lang="en-US" sz="32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 detuning for 7 cavities </a:t>
            </a:r>
          </a:p>
          <a:p>
            <a:pPr algn="ctr"/>
            <a:r>
              <a:rPr lang="en-US" sz="32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 1000 second period, 1 Hz rep rate</a:t>
            </a:r>
            <a:endParaRPr lang="en-US" sz="3200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6779" y="1743670"/>
            <a:ext cx="64932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Cavity 1 does not have active detuning compensation (control case)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Disturbance Response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63500" y="1600200"/>
            <a:ext cx="25019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40% drop in RF voltage @150 degree phase angle  </a:t>
            </a:r>
          </a:p>
          <a:p>
            <a:r>
              <a:rPr lang="en-US" sz="2000" dirty="0" smtClean="0"/>
              <a:t>40 </a:t>
            </a:r>
            <a:r>
              <a:rPr lang="en-US" sz="2000" dirty="0" err="1" smtClean="0">
                <a:latin typeface="Symbol"/>
              </a:rPr>
              <a:t>m</a:t>
            </a:r>
            <a:r>
              <a:rPr lang="en-US" sz="2000" dirty="0" err="1" smtClean="0"/>
              <a:t>sec</a:t>
            </a:r>
            <a:r>
              <a:rPr lang="en-US" sz="2000" dirty="0" smtClean="0"/>
              <a:t> pulse width</a:t>
            </a:r>
          </a:p>
          <a:p>
            <a:r>
              <a:rPr lang="en-US" sz="2000" dirty="0" smtClean="0"/>
              <a:t>No feedback</a:t>
            </a:r>
            <a:endParaRPr lang="en-US" sz="2000" dirty="0"/>
          </a:p>
        </p:txBody>
      </p:sp>
      <p:pic>
        <p:nvPicPr>
          <p:cNvPr id="12292" name="Picture 4" descr="CNS62PC20111011105404"/>
          <p:cNvPicPr>
            <a:picLocks noChangeAspect="1" noChangeArrowheads="1"/>
          </p:cNvPicPr>
          <p:nvPr/>
        </p:nvPicPr>
        <p:blipFill>
          <a:blip r:embed="rId3"/>
          <a:srcRect l="1100" t="10084" r="2200" b="2017"/>
          <a:stretch>
            <a:fillRect/>
          </a:stretch>
        </p:blipFill>
        <p:spPr bwMode="auto">
          <a:xfrm>
            <a:off x="2076960" y="1244314"/>
            <a:ext cx="6838440" cy="5085897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755D-F744-4555-BEFB-5BA95AD3060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Chase    LLRF 2011  Hamburg DE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Disturbance with only Vector Sum Shown </a:t>
            </a:r>
            <a:endParaRPr lang="en-US" sz="3600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Gradient drops 0.5 MV/</a:t>
            </a:r>
            <a:r>
              <a:rPr lang="en-US" sz="2400" dirty="0" err="1" smtClean="0"/>
              <a:t>m</a:t>
            </a:r>
            <a:r>
              <a:rPr lang="en-US" sz="2400" dirty="0" smtClean="0"/>
              <a:t> and shifts 1.5 degrees during 40</a:t>
            </a:r>
            <a:r>
              <a:rPr lang="en-US" sz="2400" dirty="0" smtClean="0">
                <a:latin typeface="Symbol"/>
              </a:rPr>
              <a:t>m</a:t>
            </a:r>
            <a:r>
              <a:rPr lang="en-US" sz="2400" dirty="0" smtClean="0"/>
              <a:t>s</a:t>
            </a:r>
            <a:endParaRPr lang="en-US" sz="2400" dirty="0"/>
          </a:p>
        </p:txBody>
      </p:sp>
      <p:pic>
        <p:nvPicPr>
          <p:cNvPr id="13316" name="Picture 4" descr="CNS62PC20111011105733"/>
          <p:cNvPicPr>
            <a:picLocks noChangeAspect="1" noChangeArrowheads="1"/>
          </p:cNvPicPr>
          <p:nvPr/>
        </p:nvPicPr>
        <p:blipFill>
          <a:blip r:embed="rId3"/>
          <a:srcRect l="4400" t="17479" r="13751" b="34958"/>
          <a:stretch>
            <a:fillRect/>
          </a:stretch>
        </p:blipFill>
        <p:spPr bwMode="auto">
          <a:xfrm>
            <a:off x="457200" y="1874942"/>
            <a:ext cx="8418561" cy="4002719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755D-F744-4555-BEFB-5BA95AD3060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Chase    LLRF 2011  Hamburg DE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Disturbance Response with Feedback On</a:t>
            </a:r>
            <a:endParaRPr lang="en-US" sz="3600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Calibrated Proportional gain = 200, Integral gain = 1e7</a:t>
            </a:r>
          </a:p>
          <a:p>
            <a:r>
              <a:rPr lang="en-US" sz="2400" dirty="0" smtClean="0"/>
              <a:t>0.06 MV/</a:t>
            </a:r>
            <a:r>
              <a:rPr lang="en-US" sz="2400" dirty="0" err="1" smtClean="0"/>
              <a:t>m</a:t>
            </a:r>
            <a:r>
              <a:rPr lang="en-US" sz="2400" dirty="0" smtClean="0"/>
              <a:t>, 0.13 deg peak  </a:t>
            </a:r>
            <a:endParaRPr lang="en-US" sz="2400" dirty="0"/>
          </a:p>
        </p:txBody>
      </p:sp>
      <p:pic>
        <p:nvPicPr>
          <p:cNvPr id="14340" name="Picture 4" descr="CNS62PC20111011110049"/>
          <p:cNvPicPr>
            <a:picLocks noChangeAspect="1" noChangeArrowheads="1"/>
          </p:cNvPicPr>
          <p:nvPr/>
        </p:nvPicPr>
        <p:blipFill>
          <a:blip r:embed="rId3"/>
          <a:srcRect l="2750" t="26891" r="13201" b="34958"/>
          <a:stretch>
            <a:fillRect/>
          </a:stretch>
        </p:blipFill>
        <p:spPr bwMode="auto">
          <a:xfrm>
            <a:off x="275931" y="2887028"/>
            <a:ext cx="8702969" cy="3232137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755D-F744-4555-BEFB-5BA95AD3060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Chase    LLRF 2011  Hamburg DE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ain200_VS_Mag_Overlay50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36270" y="20223127"/>
            <a:ext cx="4325383" cy="2784313"/>
          </a:xfrm>
          <a:prstGeom prst="rect">
            <a:avLst/>
          </a:prstGeom>
        </p:spPr>
      </p:pic>
      <p:pic>
        <p:nvPicPr>
          <p:cNvPr id="3" name="Picture 2" descr="FFOnly_VS_Phs_Overlay50P_WS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19329" y="16999053"/>
            <a:ext cx="4505856" cy="2900489"/>
          </a:xfrm>
          <a:prstGeom prst="rect">
            <a:avLst/>
          </a:prstGeom>
        </p:spPr>
      </p:pic>
      <p:pic>
        <p:nvPicPr>
          <p:cNvPr id="4" name="Picture 3" descr="Gain200_VS_Phs_Overlay50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44402" y="20145785"/>
            <a:ext cx="4486833" cy="288824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8747414" y="16498909"/>
            <a:ext cx="26440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Vector Sum Phase</a:t>
            </a:r>
          </a:p>
        </p:txBody>
      </p:sp>
      <p:sp>
        <p:nvSpPr>
          <p:cNvPr id="6" name="Rectangle 5"/>
          <p:cNvSpPr/>
          <p:nvPr/>
        </p:nvSpPr>
        <p:spPr>
          <a:xfrm>
            <a:off x="13233635" y="16473886"/>
            <a:ext cx="31965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Vector Sum Magnitude</a:t>
            </a:r>
            <a:endParaRPr lang="en-US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16691757" y="17543452"/>
            <a:ext cx="14689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Without</a:t>
            </a:r>
          </a:p>
          <a:p>
            <a:pPr algn="ctr"/>
            <a:r>
              <a:rPr lang="en-US" sz="3000" dirty="0" smtClean="0"/>
              <a:t>Feedback</a:t>
            </a:r>
            <a:endParaRPr lang="en-US" sz="3000" dirty="0"/>
          </a:p>
        </p:txBody>
      </p:sp>
      <p:sp>
        <p:nvSpPr>
          <p:cNvPr id="8" name="TextBox 7"/>
          <p:cNvSpPr txBox="1"/>
          <p:nvPr/>
        </p:nvSpPr>
        <p:spPr>
          <a:xfrm>
            <a:off x="16699235" y="20512591"/>
            <a:ext cx="146893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With</a:t>
            </a:r>
          </a:p>
          <a:p>
            <a:pPr algn="ctr"/>
            <a:r>
              <a:rPr lang="en-US" sz="3000" dirty="0" smtClean="0"/>
              <a:t>Feedback</a:t>
            </a:r>
          </a:p>
          <a:p>
            <a:pPr algn="ctr"/>
            <a:r>
              <a:rPr lang="en-US" sz="2500" dirty="0" smtClean="0"/>
              <a:t>P = 100</a:t>
            </a:r>
          </a:p>
          <a:p>
            <a:pPr algn="ctr"/>
            <a:r>
              <a:rPr lang="en-US" sz="2500" dirty="0" smtClean="0"/>
              <a:t>I = 7.5e6</a:t>
            </a:r>
            <a:endParaRPr lang="en-US" sz="2500" dirty="0"/>
          </a:p>
        </p:txBody>
      </p:sp>
      <p:pic>
        <p:nvPicPr>
          <p:cNvPr id="9" name="Picture 8" descr="Gain200_VS_Mag_Overlay50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5919" y="20377811"/>
            <a:ext cx="4325383" cy="2784313"/>
          </a:xfrm>
          <a:prstGeom prst="rect">
            <a:avLst/>
          </a:prstGeom>
        </p:spPr>
      </p:pic>
      <p:pic>
        <p:nvPicPr>
          <p:cNvPr id="10" name="Picture 9" descr="FFOnly_VS_Phs_Overlay50P_WS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38978" y="17153737"/>
            <a:ext cx="4505856" cy="2900489"/>
          </a:xfrm>
          <a:prstGeom prst="rect">
            <a:avLst/>
          </a:prstGeom>
        </p:spPr>
      </p:pic>
      <p:pic>
        <p:nvPicPr>
          <p:cNvPr id="11" name="Picture 10" descr="Gain200_VS_Phs_Overlay50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64051" y="20300469"/>
            <a:ext cx="4486833" cy="288824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8867063" y="16653593"/>
            <a:ext cx="26440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Vector Sum Phase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3353283" y="16628571"/>
            <a:ext cx="31965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Vector Sum Magnitude</a:t>
            </a:r>
            <a:endParaRPr lang="en-US" sz="3000" dirty="0"/>
          </a:p>
        </p:txBody>
      </p:sp>
      <p:sp>
        <p:nvSpPr>
          <p:cNvPr id="14" name="TextBox 13"/>
          <p:cNvSpPr txBox="1"/>
          <p:nvPr/>
        </p:nvSpPr>
        <p:spPr>
          <a:xfrm>
            <a:off x="16811405" y="17698136"/>
            <a:ext cx="14689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Without</a:t>
            </a:r>
          </a:p>
          <a:p>
            <a:pPr algn="ctr"/>
            <a:r>
              <a:rPr lang="en-US" sz="3000" dirty="0" smtClean="0"/>
              <a:t>Feedback</a:t>
            </a:r>
            <a:endParaRPr lang="en-US" sz="3000" dirty="0"/>
          </a:p>
        </p:txBody>
      </p:sp>
      <p:sp>
        <p:nvSpPr>
          <p:cNvPr id="15" name="TextBox 14"/>
          <p:cNvSpPr txBox="1"/>
          <p:nvPr/>
        </p:nvSpPr>
        <p:spPr>
          <a:xfrm>
            <a:off x="16818883" y="20667275"/>
            <a:ext cx="146893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With</a:t>
            </a:r>
          </a:p>
          <a:p>
            <a:pPr algn="ctr"/>
            <a:r>
              <a:rPr lang="en-US" sz="3000" dirty="0" smtClean="0"/>
              <a:t>Feedback</a:t>
            </a:r>
          </a:p>
          <a:p>
            <a:pPr algn="ctr"/>
            <a:r>
              <a:rPr lang="en-US" sz="2500" dirty="0" smtClean="0"/>
              <a:t>P = 100</a:t>
            </a:r>
          </a:p>
          <a:p>
            <a:pPr algn="ctr"/>
            <a:r>
              <a:rPr lang="en-US" sz="2500" dirty="0" smtClean="0"/>
              <a:t>I = 7.5e6</a:t>
            </a:r>
            <a:endParaRPr lang="en-US" sz="2500" dirty="0"/>
          </a:p>
        </p:txBody>
      </p:sp>
      <p:pic>
        <p:nvPicPr>
          <p:cNvPr id="16" name="Picture 15" descr="Gain200_VS_Mag_Overlay50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5567" y="20532495"/>
            <a:ext cx="4325383" cy="2784313"/>
          </a:xfrm>
          <a:prstGeom prst="rect">
            <a:avLst/>
          </a:prstGeom>
        </p:spPr>
      </p:pic>
      <p:pic>
        <p:nvPicPr>
          <p:cNvPr id="17" name="Picture 16" descr="FFOnly_VS_Phs_Overlay50P_WS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8627" y="17308421"/>
            <a:ext cx="4505856" cy="2900489"/>
          </a:xfrm>
          <a:prstGeom prst="rect">
            <a:avLst/>
          </a:prstGeom>
        </p:spPr>
      </p:pic>
      <p:pic>
        <p:nvPicPr>
          <p:cNvPr id="18" name="Picture 17" descr="Gain200_VS_Phs_Overlay50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83700" y="20455153"/>
            <a:ext cx="4486833" cy="2888243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8986712" y="16808277"/>
            <a:ext cx="26440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Vector Sum Phase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3472932" y="16783255"/>
            <a:ext cx="31965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Vector Sum Magnitude</a:t>
            </a:r>
            <a:endParaRPr lang="en-US" sz="3000" dirty="0"/>
          </a:p>
        </p:txBody>
      </p:sp>
      <p:sp>
        <p:nvSpPr>
          <p:cNvPr id="21" name="TextBox 20"/>
          <p:cNvSpPr txBox="1"/>
          <p:nvPr/>
        </p:nvSpPr>
        <p:spPr>
          <a:xfrm>
            <a:off x="16931054" y="17852820"/>
            <a:ext cx="14689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Without</a:t>
            </a:r>
          </a:p>
          <a:p>
            <a:pPr algn="ctr"/>
            <a:r>
              <a:rPr lang="en-US" sz="3000" dirty="0" smtClean="0"/>
              <a:t>Feedback</a:t>
            </a:r>
            <a:endParaRPr lang="en-US" sz="3000" dirty="0"/>
          </a:p>
        </p:txBody>
      </p:sp>
      <p:sp>
        <p:nvSpPr>
          <p:cNvPr id="22" name="TextBox 21"/>
          <p:cNvSpPr txBox="1"/>
          <p:nvPr/>
        </p:nvSpPr>
        <p:spPr>
          <a:xfrm>
            <a:off x="16938532" y="20821960"/>
            <a:ext cx="146893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With</a:t>
            </a:r>
          </a:p>
          <a:p>
            <a:pPr algn="ctr"/>
            <a:r>
              <a:rPr lang="en-US" sz="3000" dirty="0" smtClean="0"/>
              <a:t>Feedback</a:t>
            </a:r>
          </a:p>
          <a:p>
            <a:pPr algn="ctr"/>
            <a:r>
              <a:rPr lang="en-US" sz="2500" dirty="0" smtClean="0"/>
              <a:t>P = 100</a:t>
            </a:r>
          </a:p>
          <a:p>
            <a:pPr algn="ctr"/>
            <a:r>
              <a:rPr lang="en-US" sz="2500" dirty="0" smtClean="0"/>
              <a:t>I = 7.5e6</a:t>
            </a:r>
            <a:endParaRPr lang="en-US" sz="2500" dirty="0"/>
          </a:p>
        </p:txBody>
      </p:sp>
      <p:pic>
        <p:nvPicPr>
          <p:cNvPr id="23" name="Picture 22" descr="FFOnly_VS_Mag_Overlay50P_WSP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" y="1148936"/>
            <a:ext cx="4147273" cy="2515451"/>
          </a:xfrm>
          <a:prstGeom prst="rect">
            <a:avLst/>
          </a:prstGeom>
        </p:spPr>
      </p:pic>
      <p:pic>
        <p:nvPicPr>
          <p:cNvPr id="24" name="Picture 23" descr="Gain200_VS_Mag_Overlay50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13" y="3996799"/>
            <a:ext cx="4147276" cy="2515451"/>
          </a:xfrm>
          <a:prstGeom prst="rect">
            <a:avLst/>
          </a:prstGeom>
        </p:spPr>
      </p:pic>
      <p:pic>
        <p:nvPicPr>
          <p:cNvPr id="25" name="Picture 24" descr="FFOnly_VS_Phs_Overlay50P_WS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7883" y="1084055"/>
            <a:ext cx="4320318" cy="2620407"/>
          </a:xfrm>
          <a:prstGeom prst="rect">
            <a:avLst/>
          </a:prstGeom>
        </p:spPr>
      </p:pic>
      <p:pic>
        <p:nvPicPr>
          <p:cNvPr id="26" name="Picture 25" descr="Gain200_VS_Phs_Overlay50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1924" y="3926927"/>
            <a:ext cx="4302077" cy="260934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764546" y="882004"/>
            <a:ext cx="2246833" cy="266932"/>
          </a:xfrm>
          <a:prstGeom prst="rect">
            <a:avLst/>
          </a:prstGeom>
        </p:spPr>
        <p:txBody>
          <a:bodyPr wrap="square" lIns="20510" tIns="10255" rIns="20510" bIns="10255">
            <a:spAutoFit/>
          </a:bodyPr>
          <a:lstStyle/>
          <a:p>
            <a:r>
              <a:rPr lang="en-US" sz="16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Vector Sum Magnitude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049063" y="4258312"/>
            <a:ext cx="989916" cy="882485"/>
          </a:xfrm>
          <a:prstGeom prst="rect">
            <a:avLst/>
          </a:prstGeom>
          <a:noFill/>
        </p:spPr>
        <p:txBody>
          <a:bodyPr wrap="square" lIns="20510" tIns="10255" rIns="20510" bIns="10255" rtlCol="0">
            <a:spAutoFit/>
          </a:bodyPr>
          <a:lstStyle/>
          <a:p>
            <a:pPr algn="ctr"/>
            <a:r>
              <a:rPr lang="en-US" sz="1400" dirty="0"/>
              <a:t>With</a:t>
            </a:r>
          </a:p>
          <a:p>
            <a:pPr algn="ctr"/>
            <a:r>
              <a:rPr lang="en-US" sz="1400" dirty="0"/>
              <a:t>Feedback</a:t>
            </a:r>
          </a:p>
          <a:p>
            <a:pPr algn="ctr"/>
            <a:r>
              <a:rPr lang="en-US" sz="1400" dirty="0"/>
              <a:t>P =</a:t>
            </a:r>
            <a:r>
              <a:rPr lang="en-US" sz="1400" dirty="0" smtClean="0"/>
              <a:t> 100</a:t>
            </a:r>
            <a:endParaRPr lang="en-US" sz="1400" dirty="0"/>
          </a:p>
          <a:p>
            <a:pPr algn="ctr"/>
            <a:r>
              <a:rPr lang="en-US" sz="1400" dirty="0"/>
              <a:t>I = 7.5e6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436233" y="779604"/>
            <a:ext cx="1866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Vector Sum Phase</a:t>
            </a:r>
            <a:endParaRPr lang="en-US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049063" y="2025650"/>
            <a:ext cx="97404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Feedback</a:t>
            </a:r>
          </a:p>
          <a:p>
            <a:r>
              <a:rPr lang="en-US" sz="1600" dirty="0" smtClean="0"/>
              <a:t>OFF</a:t>
            </a:r>
            <a:endParaRPr lang="en-US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460327" y="158634"/>
            <a:ext cx="8297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50 pulse overlay -</a:t>
            </a:r>
            <a:r>
              <a:rPr lang="en-US" sz="2400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Cryomodule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1 with seven cavities in vector sum</a:t>
            </a:r>
            <a:endParaRPr lang="en-US" sz="2400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755D-F744-4555-BEFB-5BA95AD3060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Chase    LLRF 2011  Hamburg DE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505</Words>
  <Application>Microsoft Macintosh PowerPoint</Application>
  <PresentationFormat>On-screen Show (4:3)</PresentationFormat>
  <Paragraphs>133</Paragraphs>
  <Slides>13</Slides>
  <Notes>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NML Studies</vt:lpstr>
      <vt:lpstr>Tests at NML</vt:lpstr>
      <vt:lpstr>CM1 Feedback and Piezo control Off</vt:lpstr>
      <vt:lpstr>Preliminary Results Feedback and Active Detuning Compensation On</vt:lpstr>
      <vt:lpstr>Slide 5</vt:lpstr>
      <vt:lpstr>Disturbance Response</vt:lpstr>
      <vt:lpstr>Disturbance with only Vector Sum Shown </vt:lpstr>
      <vt:lpstr>Disturbance Response with Feedback On</vt:lpstr>
      <vt:lpstr>Slide 9</vt:lpstr>
      <vt:lpstr>Calculated Phase Noise Contributions at Various Points</vt:lpstr>
      <vt:lpstr>Fermilab ILTCA receiver chain noise 12 bit ADC, 62.5 MHz Fs</vt:lpstr>
      <vt:lpstr>Slide 12</vt:lpstr>
      <vt:lpstr>Closed loop Spectrum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NML Studies</dc:title>
  <dc:creator>Brian Chase</dc:creator>
  <cp:lastModifiedBy>Brian Chase</cp:lastModifiedBy>
  <cp:revision>1</cp:revision>
  <dcterms:created xsi:type="dcterms:W3CDTF">2011-11-01T13:46:13Z</dcterms:created>
  <dcterms:modified xsi:type="dcterms:W3CDTF">2011-11-01T13:59:23Z</dcterms:modified>
</cp:coreProperties>
</file>