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  <a:srgbClr val="FF00FF"/>
    <a:srgbClr val="FF0000"/>
    <a:srgbClr val="E4F3F4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5" autoAdjust="0"/>
    <p:restoredTop sz="94654" autoAdjust="0"/>
  </p:normalViewPr>
  <p:slideViewPr>
    <p:cSldViewPr>
      <p:cViewPr varScale="1">
        <p:scale>
          <a:sx n="138" d="100"/>
          <a:sy n="138" d="100"/>
        </p:scale>
        <p:origin x="-2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032" y="-104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16BA26A5-A01C-4E83-A68A-3C14A4945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228600" y="6248400"/>
            <a:ext cx="2438400" cy="4000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050" dirty="0" smtClean="0"/>
              <a:t>Presentation By: Bill Sporre</a:t>
            </a:r>
          </a:p>
          <a:p>
            <a:pPr>
              <a:defRPr/>
            </a:pPr>
            <a:r>
              <a:rPr lang="en-US" sz="1050" dirty="0" smtClean="0"/>
              <a:t>June 14, 2011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2" name="Picture 9" descr="DO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61722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458200" y="6400800"/>
            <a:ext cx="533400" cy="3048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AA73E4-18F0-4CD3-9914-CB9F98D8561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Date Placeholder 2"/>
          <p:cNvSpPr>
            <a:spLocks noGrp="1"/>
          </p:cNvSpPr>
          <p:nvPr userDrawn="1">
            <p:ph type="dt" sz="half" idx="2"/>
          </p:nvPr>
        </p:nvSpPr>
        <p:spPr>
          <a:xfrm>
            <a:off x="228600" y="6248400"/>
            <a:ext cx="2438400" cy="4000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050" dirty="0" smtClean="0"/>
              <a:t>Presentation By: Bill Sporre</a:t>
            </a:r>
          </a:p>
          <a:p>
            <a:pPr>
              <a:defRPr/>
            </a:pPr>
            <a:r>
              <a:rPr lang="en-US" sz="1050" dirty="0" smtClean="0"/>
              <a:t>June 14, 2011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9" name="Picture 8" descr="ilc.jpe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2400" y="152400"/>
            <a:ext cx="2362200" cy="466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QD0 Support Tube Proposal</a:t>
            </a:r>
            <a:br>
              <a:rPr lang="en-US" dirty="0" smtClean="0"/>
            </a:br>
            <a:r>
              <a:rPr lang="en-US" dirty="0" smtClean="0"/>
              <a:t>Rev. A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2"/>
          </p:nvPr>
        </p:nvSpPr>
        <p:spPr>
          <a:xfrm>
            <a:off x="228600" y="6248400"/>
            <a:ext cx="2438400" cy="4000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050" dirty="0" smtClean="0"/>
              <a:t>Presentation By: Bill Sporre</a:t>
            </a:r>
          </a:p>
          <a:p>
            <a:pPr>
              <a:defRPr/>
            </a:pPr>
            <a:r>
              <a:rPr lang="en-US" sz="1050" dirty="0" smtClean="0"/>
              <a:t>September 6, 2011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343400"/>
            <a:ext cx="7009220" cy="165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828800"/>
            <a:ext cx="503089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>
            <a:off x="3886200" y="4191000"/>
            <a:ext cx="1371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362200"/>
            <a:ext cx="6255987" cy="334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Support Tube Placement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24800" y="33528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QD0 </a:t>
            </a:r>
            <a:r>
              <a:rPr lang="en-US" sz="1200" dirty="0" smtClean="0">
                <a:latin typeface="Calibri"/>
              </a:rPr>
              <a:t>Ø390 mm</a:t>
            </a:r>
            <a:endParaRPr lang="en-US" sz="1200" dirty="0" smtClean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rot="10800000" flipV="1">
            <a:off x="7543800" y="3491300"/>
            <a:ext cx="381000" cy="3949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43800" y="4876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 Tube I.D. </a:t>
            </a:r>
            <a:r>
              <a:rPr lang="en-US" sz="1200" dirty="0" smtClean="0">
                <a:latin typeface="Calibri"/>
              </a:rPr>
              <a:t>Ø420 mm</a:t>
            </a:r>
            <a:endParaRPr lang="en-US" sz="1200" dirty="0" smtClean="0"/>
          </a:p>
          <a:p>
            <a:r>
              <a:rPr lang="en-US" sz="1200" dirty="0" smtClean="0">
                <a:latin typeface="Calibri"/>
              </a:rPr>
              <a:t>O.D. Ø470.8 mm</a:t>
            </a:r>
            <a:endParaRPr lang="en-US" sz="1200" dirty="0" smtClean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rot="10800000">
            <a:off x="7010400" y="4572000"/>
            <a:ext cx="533400" cy="6279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00200" y="2667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 Tube I.D. </a:t>
            </a:r>
            <a:r>
              <a:rPr lang="en-US" sz="1200" dirty="0" smtClean="0">
                <a:latin typeface="Calibri"/>
              </a:rPr>
              <a:t>Ø390 mm</a:t>
            </a:r>
            <a:endParaRPr lang="en-US" sz="1200" dirty="0" smtClean="0"/>
          </a:p>
          <a:p>
            <a:r>
              <a:rPr lang="en-US" sz="1200" dirty="0" smtClean="0">
                <a:latin typeface="Calibri"/>
              </a:rPr>
              <a:t>O.D. Ø470.8 mm</a:t>
            </a:r>
            <a:endParaRPr lang="en-US" sz="1200" dirty="0" smtClean="0"/>
          </a:p>
        </p:txBody>
      </p:sp>
      <p:cxnSp>
        <p:nvCxnSpPr>
          <p:cNvPr id="34" name="Straight Arrow Connector 33"/>
          <p:cNvCxnSpPr>
            <a:stCxn id="32" idx="3"/>
          </p:cNvCxnSpPr>
          <p:nvPr/>
        </p:nvCxnSpPr>
        <p:spPr>
          <a:xfrm>
            <a:off x="2819400" y="2990166"/>
            <a:ext cx="335280" cy="56075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6085523" y="3276600"/>
            <a:ext cx="319088" cy="228600"/>
            <a:chOff x="6085523" y="3276600"/>
            <a:chExt cx="319088" cy="228600"/>
          </a:xfrm>
        </p:grpSpPr>
        <p:cxnSp>
          <p:nvCxnSpPr>
            <p:cNvPr id="42" name="Straight Connector 41"/>
            <p:cNvCxnSpPr/>
            <p:nvPr/>
          </p:nvCxnSpPr>
          <p:spPr>
            <a:xfrm rot="5400000">
              <a:off x="5971223" y="3390900"/>
              <a:ext cx="22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0800000" flipV="1">
              <a:off x="6085525" y="3390901"/>
              <a:ext cx="319086" cy="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5634038" y="3276600"/>
            <a:ext cx="309563" cy="228600"/>
            <a:chOff x="5634038" y="3276600"/>
            <a:chExt cx="309563" cy="228600"/>
          </a:xfrm>
        </p:grpSpPr>
        <p:cxnSp>
          <p:nvCxnSpPr>
            <p:cNvPr id="40" name="Straight Connector 39"/>
            <p:cNvCxnSpPr/>
            <p:nvPr/>
          </p:nvCxnSpPr>
          <p:spPr>
            <a:xfrm rot="5400000">
              <a:off x="5829300" y="3390900"/>
              <a:ext cx="22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634038" y="3386138"/>
              <a:ext cx="309563" cy="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6408420" y="3252787"/>
            <a:ext cx="72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</a:rPr>
              <a:t>50 mm</a:t>
            </a:r>
            <a:endParaRPr lang="en-US" sz="1200" dirty="0" smtClean="0"/>
          </a:p>
        </p:txBody>
      </p:sp>
      <p:grpSp>
        <p:nvGrpSpPr>
          <p:cNvPr id="57" name="Group 56"/>
          <p:cNvGrpSpPr/>
          <p:nvPr/>
        </p:nvGrpSpPr>
        <p:grpSpPr>
          <a:xfrm>
            <a:off x="6096000" y="4572000"/>
            <a:ext cx="319088" cy="228600"/>
            <a:chOff x="6085523" y="3276600"/>
            <a:chExt cx="319088" cy="228600"/>
          </a:xfrm>
        </p:grpSpPr>
        <p:cxnSp>
          <p:nvCxnSpPr>
            <p:cNvPr id="58" name="Straight Connector 57"/>
            <p:cNvCxnSpPr/>
            <p:nvPr/>
          </p:nvCxnSpPr>
          <p:spPr>
            <a:xfrm rot="5400000">
              <a:off x="5971223" y="3390900"/>
              <a:ext cx="22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10800000" flipV="1">
              <a:off x="6085525" y="3390901"/>
              <a:ext cx="319086" cy="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2403158" y="4602480"/>
            <a:ext cx="309563" cy="228600"/>
            <a:chOff x="5634038" y="3276600"/>
            <a:chExt cx="309563" cy="228600"/>
          </a:xfrm>
        </p:grpSpPr>
        <p:cxnSp>
          <p:nvCxnSpPr>
            <p:cNvPr id="62" name="Straight Connector 61"/>
            <p:cNvCxnSpPr/>
            <p:nvPr/>
          </p:nvCxnSpPr>
          <p:spPr>
            <a:xfrm rot="5400000">
              <a:off x="5829300" y="3390900"/>
              <a:ext cx="2286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5634038" y="3386138"/>
              <a:ext cx="309563" cy="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4191000" y="45720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</a:rPr>
              <a:t>1490 mm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Support Tube Placement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514600"/>
            <a:ext cx="4228456" cy="245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772400" y="34290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QD0 </a:t>
            </a:r>
            <a:r>
              <a:rPr lang="en-US" sz="1200" dirty="0" smtClean="0">
                <a:latin typeface="Calibri"/>
              </a:rPr>
              <a:t>Ø390 mm</a:t>
            </a:r>
            <a:endParaRPr lang="en-US" sz="1200" dirty="0" smtClean="0"/>
          </a:p>
        </p:txBody>
      </p:sp>
      <p:cxnSp>
        <p:nvCxnSpPr>
          <p:cNvPr id="16" name="Straight Arrow Connector 15"/>
          <p:cNvCxnSpPr>
            <a:stCxn id="15" idx="1"/>
            <a:endCxn id="2051" idx="3"/>
          </p:cNvCxnSpPr>
          <p:nvPr/>
        </p:nvCxnSpPr>
        <p:spPr>
          <a:xfrm rot="10800000" flipV="1">
            <a:off x="7505056" y="3567499"/>
            <a:ext cx="267344" cy="17273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48600" y="4495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 Tube I.D. </a:t>
            </a:r>
            <a:r>
              <a:rPr lang="en-US" sz="1200" dirty="0" smtClean="0">
                <a:latin typeface="Calibri"/>
              </a:rPr>
              <a:t>Ø420 mm</a:t>
            </a:r>
            <a:endParaRPr lang="en-US" sz="1200" dirty="0" smtClean="0"/>
          </a:p>
          <a:p>
            <a:r>
              <a:rPr lang="en-US" sz="1200" dirty="0" smtClean="0">
                <a:latin typeface="Calibri"/>
              </a:rPr>
              <a:t>O.D. Ø470.8 mm</a:t>
            </a:r>
            <a:endParaRPr lang="en-US" sz="1200" dirty="0" smtClean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rot="10800000">
            <a:off x="7467600" y="4572000"/>
            <a:ext cx="381000" cy="2469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19600" y="5029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 Tube I.D. </a:t>
            </a:r>
            <a:r>
              <a:rPr lang="en-US" sz="1200" dirty="0" smtClean="0">
                <a:latin typeface="Calibri"/>
              </a:rPr>
              <a:t>Ø390 mm</a:t>
            </a:r>
            <a:endParaRPr lang="en-US" sz="1200" dirty="0" smtClean="0"/>
          </a:p>
          <a:p>
            <a:r>
              <a:rPr lang="en-US" sz="1200" dirty="0" smtClean="0">
                <a:latin typeface="Calibri"/>
              </a:rPr>
              <a:t>O.D. Ø470.8 mm</a:t>
            </a:r>
            <a:endParaRPr lang="en-US" sz="1200" dirty="0" smtClean="0"/>
          </a:p>
        </p:txBody>
      </p:sp>
      <p:cxnSp>
        <p:nvCxnSpPr>
          <p:cNvPr id="34" name="Straight Arrow Connector 33"/>
          <p:cNvCxnSpPr>
            <a:stCxn id="32" idx="1"/>
          </p:cNvCxnSpPr>
          <p:nvPr/>
        </p:nvCxnSpPr>
        <p:spPr>
          <a:xfrm rot="10800000">
            <a:off x="3657600" y="4648200"/>
            <a:ext cx="762000" cy="7041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5110162" y="3090862"/>
            <a:ext cx="228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5343525" y="3090862"/>
            <a:ext cx="228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 flipV="1">
            <a:off x="5457827" y="3090863"/>
            <a:ext cx="319086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914900" y="3086100"/>
            <a:ext cx="309563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753100" y="2947987"/>
            <a:ext cx="72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</a:rPr>
              <a:t>50 mm</a:t>
            </a:r>
            <a:endParaRPr lang="en-US" sz="12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381000" y="2057400"/>
            <a:ext cx="2819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Support Tube is oversized on the QDO side to allow for flex of the support tube without stress being applied to QD0.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Vacuum tube and support will be sized to fit in the </a:t>
            </a:r>
            <a:r>
              <a:rPr lang="en-US" sz="1400" dirty="0" smtClean="0">
                <a:latin typeface="Calibri"/>
              </a:rPr>
              <a:t>Ø390 mm end of the support tube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>
              <a:latin typeface="Calibri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Calibri"/>
              </a:rPr>
              <a:t> Bellows will be used to connect the end of QD0 to the vacuum tube support structure.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23908" r="5682" b="11398"/>
          <a:stretch>
            <a:fillRect/>
          </a:stretch>
        </p:blipFill>
        <p:spPr bwMode="auto">
          <a:xfrm>
            <a:off x="1676400" y="3505200"/>
            <a:ext cx="710316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Support Tube Placement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1054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QD0 </a:t>
            </a:r>
            <a:r>
              <a:rPr lang="en-US" sz="1200" dirty="0" smtClean="0">
                <a:latin typeface="Calibri"/>
              </a:rPr>
              <a:t>Ø390 mm</a:t>
            </a:r>
            <a:endParaRPr lang="en-US" sz="1200" dirty="0" smtClean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 flipV="1">
            <a:off x="1371600" y="5105400"/>
            <a:ext cx="304800" cy="1385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91400" y="28194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 Tube I.D. </a:t>
            </a:r>
            <a:r>
              <a:rPr lang="en-US" sz="1200" dirty="0" smtClean="0">
                <a:latin typeface="Calibri"/>
              </a:rPr>
              <a:t>Ø420 mm</a:t>
            </a:r>
            <a:endParaRPr lang="en-US" sz="1200" dirty="0" smtClean="0"/>
          </a:p>
          <a:p>
            <a:r>
              <a:rPr lang="en-US" sz="1200" dirty="0" smtClean="0">
                <a:latin typeface="Calibri"/>
              </a:rPr>
              <a:t>O.D. Ø470.8 mm</a:t>
            </a:r>
            <a:endParaRPr lang="en-US" sz="1200" dirty="0" smtClean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rot="10800000" flipV="1">
            <a:off x="6781800" y="3142566"/>
            <a:ext cx="609600" cy="89603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4546282" y="5552122"/>
            <a:ext cx="228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8399145" y="5521642"/>
            <a:ext cx="228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0800000" flipV="1">
            <a:off x="8513447" y="5521643"/>
            <a:ext cx="319086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351020" y="5547360"/>
            <a:ext cx="309563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72200" y="5410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</a:rPr>
              <a:t>1374 mm</a:t>
            </a:r>
            <a:endParaRPr lang="en-US" sz="12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381000" y="1981200"/>
            <a:ext cx="2819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The back of QD0 will be attached to the support tube via bolts to allow for rotation due to the deformation of the support tube.</a:t>
            </a:r>
          </a:p>
        </p:txBody>
      </p:sp>
      <p:cxnSp>
        <p:nvCxnSpPr>
          <p:cNvPr id="21" name="Straight Arrow Connector 20"/>
          <p:cNvCxnSpPr>
            <a:stCxn id="23" idx="1"/>
          </p:cNvCxnSpPr>
          <p:nvPr/>
        </p:nvCxnSpPr>
        <p:spPr>
          <a:xfrm rot="10800000" flipV="1">
            <a:off x="4343400" y="3126432"/>
            <a:ext cx="914400" cy="159796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57800" y="28956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Bolt Hole Rotation Pt.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Support Tube Analysis (Door Closed)</a:t>
            </a:r>
            <a:br>
              <a:rPr lang="en-US" dirty="0" smtClean="0"/>
            </a:br>
            <a:r>
              <a:rPr lang="en-US" dirty="0" smtClean="0"/>
              <a:t>Deformation &amp; Stress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572000"/>
            <a:ext cx="161259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3248025" cy="162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438400"/>
            <a:ext cx="3581400" cy="164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419600"/>
            <a:ext cx="2141076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Support Tube Analysis (Door Open)</a:t>
            </a:r>
            <a:br>
              <a:rPr lang="en-US" dirty="0" smtClean="0"/>
            </a:br>
            <a:r>
              <a:rPr lang="en-US" dirty="0" smtClean="0"/>
              <a:t>Deformation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9351438">
            <a:off x="1756761" y="3295427"/>
            <a:ext cx="5635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SLIDE TO COME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Support Tube Support Points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6320633" cy="401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>
            <a:stCxn id="11" idx="0"/>
          </p:cNvCxnSpPr>
          <p:nvPr/>
        </p:nvCxnSpPr>
        <p:spPr>
          <a:xfrm rot="5400000" flipH="1" flipV="1">
            <a:off x="2611583" y="4405747"/>
            <a:ext cx="1821871" cy="94903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1" idx="0"/>
          </p:cNvCxnSpPr>
          <p:nvPr/>
        </p:nvCxnSpPr>
        <p:spPr>
          <a:xfrm rot="5400000" flipH="1" flipV="1">
            <a:off x="2299855" y="4696693"/>
            <a:ext cx="1842653" cy="3463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4" idx="0"/>
          </p:cNvCxnSpPr>
          <p:nvPr/>
        </p:nvCxnSpPr>
        <p:spPr>
          <a:xfrm rot="5400000" flipH="1" flipV="1">
            <a:off x="5056909" y="4475019"/>
            <a:ext cx="1821873" cy="81049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4" idx="0"/>
          </p:cNvCxnSpPr>
          <p:nvPr/>
        </p:nvCxnSpPr>
        <p:spPr>
          <a:xfrm rot="5400000" flipH="1" flipV="1">
            <a:off x="4762500" y="4769428"/>
            <a:ext cx="1821872" cy="2216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90800" y="57912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CLOSED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05400" y="57912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32438</TotalTime>
  <Words>205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QD0 Support Tube Proposal Rev. A</vt:lpstr>
      <vt:lpstr>Support Tube Placement</vt:lpstr>
      <vt:lpstr>Support Tube Placement</vt:lpstr>
      <vt:lpstr>Support Tube Placement</vt:lpstr>
      <vt:lpstr>Support Tube Analysis (Door Closed) Deformation &amp; Stress</vt:lpstr>
      <vt:lpstr>Support Tube Analysis (Door Open) Deformation</vt:lpstr>
      <vt:lpstr>Support Tube Support Points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US-APUL Proposal for the Cold Power Transfer System for the LHC IR Phase-1 Upgrade </dc:title>
  <dc:creator>Sandor Feher</dc:creator>
  <cp:lastModifiedBy>Bill Sporre</cp:lastModifiedBy>
  <cp:revision>359</cp:revision>
  <dcterms:created xsi:type="dcterms:W3CDTF">2009-06-02T15:09:38Z</dcterms:created>
  <dcterms:modified xsi:type="dcterms:W3CDTF">2011-09-08T21:53:53Z</dcterms:modified>
</cp:coreProperties>
</file>