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3" r:id="rId3"/>
  </p:sldMasterIdLst>
  <p:notesMasterIdLst>
    <p:notesMasterId r:id="rId25"/>
  </p:notesMasterIdLst>
  <p:handoutMasterIdLst>
    <p:handoutMasterId r:id="rId26"/>
  </p:handoutMasterIdLst>
  <p:sldIdLst>
    <p:sldId id="256" r:id="rId4"/>
    <p:sldId id="301" r:id="rId5"/>
    <p:sldId id="324" r:id="rId6"/>
    <p:sldId id="326" r:id="rId7"/>
    <p:sldId id="316" r:id="rId8"/>
    <p:sldId id="311" r:id="rId9"/>
    <p:sldId id="302" r:id="rId10"/>
    <p:sldId id="312" r:id="rId11"/>
    <p:sldId id="306" r:id="rId12"/>
    <p:sldId id="304" r:id="rId13"/>
    <p:sldId id="297" r:id="rId14"/>
    <p:sldId id="310" r:id="rId15"/>
    <p:sldId id="317" r:id="rId16"/>
    <p:sldId id="327" r:id="rId17"/>
    <p:sldId id="320" r:id="rId18"/>
    <p:sldId id="314" r:id="rId19"/>
    <p:sldId id="323" r:id="rId20"/>
    <p:sldId id="308" r:id="rId21"/>
    <p:sldId id="309" r:id="rId22"/>
    <p:sldId id="275" r:id="rId23"/>
    <p:sldId id="325" r:id="rId24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9966"/>
    <a:srgbClr val="FF0000"/>
    <a:srgbClr val="FF0066"/>
    <a:srgbClr val="0000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15" autoAdjust="0"/>
  </p:normalViewPr>
  <p:slideViewPr>
    <p:cSldViewPr>
      <p:cViewPr>
        <p:scale>
          <a:sx n="50" d="100"/>
          <a:sy n="50" d="100"/>
        </p:scale>
        <p:origin x="-1086" y="2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2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8F6A8-EB81-4466-A44C-68FBED3DA6CD}" type="datetime1">
              <a:rPr lang="en-US" smtClean="0"/>
              <a:pPr/>
              <a:t>9/22/2011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7EBFA-D410-4F92-AA9A-8B588E567A53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11268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>
            <a:spAutoFit/>
          </a:bodyPr>
          <a:lstStyle/>
          <a:p>
            <a:pPr algn="r"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1EC914A-0AE4-48E3-8212-B61DB45DB56E}" type="slidenum">
              <a:rPr lang="en-GB" sz="1200">
                <a:solidFill>
                  <a:schemeClr val="tx1"/>
                </a:solidFill>
                <a:ea typeface="HG Mincho Light J;MS Gothic;HG " charset="0"/>
                <a:cs typeface="HG Mincho Light J;MS Gothic;HG " charset="0"/>
              </a:rPr>
              <a:pPr algn="r" eaLnBrk="1" hangingPunct="1">
                <a:lnSpc>
                  <a:spcPts val="1800"/>
                </a:lnSpc>
                <a:buClr>
                  <a:srgbClr val="000000"/>
                </a:buClr>
                <a:buSzPct val="100000"/>
                <a:buFont typeface="Calibri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200">
              <a:solidFill>
                <a:schemeClr val="tx1"/>
              </a:solidFill>
              <a:ea typeface="HG Mincho Light J;MS Gothic;HG " charset="0"/>
              <a:cs typeface="HG Mincho Light J;MS Gothic;HG 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2pPr>
      <a:lvl3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3pPr>
      <a:lvl4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4pPr>
      <a:lvl5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9pPr>
    </p:titleStyle>
    <p:bodyStyle>
      <a:lvl1pPr marL="339725" indent="-339725" algn="l" defTabSz="457200" rtl="0" eaLnBrk="0" fontAlgn="base" hangingPunct="0">
        <a:lnSpc>
          <a:spcPts val="3213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57200" rtl="0" eaLnBrk="0" fontAlgn="base" hangingPunct="0">
        <a:lnSpc>
          <a:spcPct val="101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1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E4123-DAF1-453A-872D-297B3C9BE26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539552" y="2514909"/>
            <a:ext cx="8208912" cy="65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1" hangingPunct="1">
              <a:lnSpc>
                <a:spcPct val="101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dirty="0" smtClean="0">
                <a:solidFill>
                  <a:srgbClr val="000000"/>
                </a:solidFill>
                <a:latin typeface="Arial" charset="0"/>
              </a:rPr>
              <a:t>Phase stability of </a:t>
            </a:r>
            <a:r>
              <a:rPr lang="en-GB" sz="36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CLIC</a:t>
            </a:r>
            <a:r>
              <a:rPr lang="en-GB" sz="3600" dirty="0" smtClean="0">
                <a:solidFill>
                  <a:srgbClr val="000000"/>
                </a:solidFill>
                <a:latin typeface="Arial" charset="0"/>
              </a:rPr>
              <a:t> Drive Beam</a:t>
            </a:r>
            <a:endParaRPr lang="en-GB" sz="3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300288" y="3929063"/>
            <a:ext cx="44005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>
                <a:solidFill>
                  <a:schemeClr val="tx1"/>
                </a:solidFill>
                <a:latin typeface="Arial" charset="0"/>
              </a:rPr>
              <a:t>Alexander Gerbershagen</a:t>
            </a: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200" dirty="0">
              <a:solidFill>
                <a:schemeClr val="tx1"/>
              </a:solidFill>
              <a:latin typeface="Arial" charset="0"/>
            </a:endParaRP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i="1" dirty="0">
                <a:solidFill>
                  <a:schemeClr val="tx1"/>
                </a:solidFill>
                <a:latin typeface="Arial" charset="0"/>
              </a:rPr>
              <a:t>University of Oxford, FONT group</a:t>
            </a: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i="1" dirty="0">
                <a:solidFill>
                  <a:schemeClr val="tx1"/>
                </a:solidFill>
                <a:latin typeface="Arial" charset="0"/>
              </a:rPr>
              <a:t>CERN, BE-ABP-CC3 group</a:t>
            </a:r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63" y="428625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428625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Gerade Verbindung 10"/>
          <p:cNvCxnSpPr/>
          <p:nvPr/>
        </p:nvCxnSpPr>
        <p:spPr bwMode="auto">
          <a:xfrm>
            <a:off x="611560" y="2060848"/>
            <a:ext cx="792088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" name="Gerade Verbindung 11"/>
          <p:cNvCxnSpPr/>
          <p:nvPr/>
        </p:nvCxnSpPr>
        <p:spPr bwMode="auto">
          <a:xfrm>
            <a:off x="611560" y="3573016"/>
            <a:ext cx="792088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8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76672"/>
            <a:ext cx="1100138" cy="105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Modelling of 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3 – combination scheme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04864"/>
            <a:ext cx="43481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H:\data for slides\z_beginning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060848"/>
            <a:ext cx="3641606" cy="2724917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827584" y="494116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+mn-lt"/>
              </a:rPr>
              <a:t>Bunches are recombined in the combination scheme in a non-trivial way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+mn-lt"/>
              </a:rPr>
              <a:t>because of the principle of operation of the first combiner ring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645024"/>
            <a:ext cx="3402381" cy="213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73016"/>
            <a:ext cx="3243333" cy="219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1124744"/>
            <a:ext cx="34528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1124744"/>
            <a:ext cx="3348038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Modelling of 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4 – main beam accelerator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331640" y="5707548"/>
            <a:ext cx="4312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Interval 11.7 GHz – 12.3 GHz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Calculate in frequency domain, then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fft</a:t>
            </a:r>
            <a:endParaRPr lang="en-GB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5796136" y="5949280"/>
            <a:ext cx="2129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+mj-lt"/>
              </a:rPr>
              <a:t>Simulation by 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O. </a:t>
            </a:r>
            <a:r>
              <a:rPr lang="en-GB" sz="1200" dirty="0" err="1" smtClean="0">
                <a:solidFill>
                  <a:srgbClr val="000000"/>
                </a:solidFill>
                <a:latin typeface="+mj-lt"/>
              </a:rPr>
              <a:t>Kononenko</a:t>
            </a:r>
            <a:endParaRPr lang="de-DE" sz="12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39552" y="4964975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Peaks from 240ns long trains in combination scheme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Suppression of peaks from 240ns drive beam accelerating structures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Suppression of high frequencies by convoluting the signal with main beam</a:t>
            </a:r>
            <a:br>
              <a:rPr lang="en-GB" dirty="0" smtClean="0">
                <a:solidFill>
                  <a:schemeClr val="tx1"/>
                </a:solidFill>
                <a:latin typeface="+mj-lt"/>
              </a:rPr>
            </a:br>
            <a:r>
              <a:rPr lang="en-GB" dirty="0" smtClean="0">
                <a:solidFill>
                  <a:schemeClr val="tx1"/>
                </a:solidFill>
                <a:latin typeface="+mj-lt"/>
              </a:rPr>
              <a:t>  accelerating structure RF filling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Modelling of 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Result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187624" y="1508591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		Phase error generated by 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0.1% bunch charge error 	0.05% drive beam RF amplitude error</a:t>
            </a:r>
            <a:endParaRPr lang="de-DE" b="1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" name="Picture 2" descr="C:\Users\AlexG\Desktop\LCWS11\no_f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908" y="2256572"/>
            <a:ext cx="8588572" cy="246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323528" y="2865239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2: Correcting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errors</a:t>
            </a: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200943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Feedforward system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Rechteck 10"/>
          <p:cNvSpPr/>
          <p:nvPr/>
        </p:nvSpPr>
        <p:spPr>
          <a:xfrm>
            <a:off x="3835260" y="324433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folder options</a:t>
            </a:r>
            <a:endParaRPr lang="de-DE" dirty="0"/>
          </a:p>
        </p:txBody>
      </p:sp>
      <p:pic>
        <p:nvPicPr>
          <p:cNvPr id="2050" name="Picture 2" descr="C:\Users\AlexG\Desktop\LCWS11\ff_dem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6224" y="1668760"/>
            <a:ext cx="4572000" cy="3200400"/>
          </a:xfrm>
          <a:prstGeom prst="rect">
            <a:avLst/>
          </a:prstGeom>
          <a:noFill/>
        </p:spPr>
      </p:pic>
      <p:sp>
        <p:nvSpPr>
          <p:cNvPr id="13" name="Textfeld 12"/>
          <p:cNvSpPr txBox="1"/>
          <p:nvPr/>
        </p:nvSpPr>
        <p:spPr>
          <a:xfrm>
            <a:off x="1331640" y="502595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Linear rise in </a:t>
            </a:r>
            <a:r>
              <a:rPr lang="en-GB" dirty="0" err="1" smtClean="0">
                <a:solidFill>
                  <a:srgbClr val="000000"/>
                </a:solidFill>
                <a:latin typeface="Arial"/>
              </a:rPr>
              <a:t>x</a:t>
            </a:r>
            <a:r>
              <a:rPr lang="en-GB" sz="1400" i="1" dirty="0" err="1" smtClean="0">
                <a:solidFill>
                  <a:srgbClr val="000000"/>
                </a:solidFill>
                <a:latin typeface="Arial"/>
              </a:rPr>
              <a:t>ns</a:t>
            </a:r>
            <a:endParaRPr lang="en-GB" sz="1400" i="1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/>
              </a:rPr>
              <a:t> Efficiency depends on the averaging time</a:t>
            </a:r>
            <a:endParaRPr lang="en-GB" sz="1600" i="1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Correction can be applied before the bunch with the measured error</a:t>
            </a:r>
            <a:endParaRPr lang="en-GB" sz="1600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559684" y="1196752"/>
            <a:ext cx="3956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+mj-lt"/>
              </a:rPr>
              <a:t>What is a feedforward system?</a:t>
            </a:r>
            <a:endParaRPr lang="de-DE" sz="2000" b="1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200943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Feedforward system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Rechteck 10"/>
          <p:cNvSpPr/>
          <p:nvPr/>
        </p:nvSpPr>
        <p:spPr>
          <a:xfrm>
            <a:off x="3835260" y="324433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folder options</a:t>
            </a:r>
            <a:endParaRPr lang="de-DE" dirty="0"/>
          </a:p>
        </p:txBody>
      </p:sp>
      <p:pic>
        <p:nvPicPr>
          <p:cNvPr id="6" name="Picture 2" descr="feedforwa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96752"/>
            <a:ext cx="8745943" cy="468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fld id="{3618D963-82B1-428F-BB5E-D125BB6C9384}" type="datetime1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eaLnBrk="0" hangingPunct="0">
                <a:defRPr/>
              </a:pPr>
              <a:t>22/09/2011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hangingPunct="0">
              <a:defRPr/>
            </a:pPr>
            <a:fld id="{A862EA0D-2C9B-44FD-945A-427BA22C68F5}" type="slidenum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algn="r" eaLnBrk="0" hangingPunct="0">
                <a:defRPr/>
              </a:pPr>
              <a:t>16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24" name="Titel 1"/>
          <p:cNvSpPr txBox="1">
            <a:spLocks/>
          </p:cNvSpPr>
          <p:nvPr/>
        </p:nvSpPr>
        <p:spPr>
          <a:xfrm>
            <a:off x="488979" y="18864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Feedforward averaging time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216652" y="5502718"/>
            <a:ext cx="676875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</a:rPr>
              <a:t>Higher bandwidth feedforward performs better correction at high frequencies</a:t>
            </a:r>
            <a:endParaRPr lang="de-DE" sz="2000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52" name="Picture 4" descr="\\afs\cern.ch\user\a\agerbers\Ring3\output\phase\50vs10.pd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502" y="1380358"/>
            <a:ext cx="7142858" cy="3992858"/>
          </a:xfrm>
          <a:prstGeom prst="rect">
            <a:avLst/>
          </a:prstGeom>
          <a:noFill/>
        </p:spPr>
      </p:pic>
      <p:sp>
        <p:nvSpPr>
          <p:cNvPr id="13" name="Textfeld 12"/>
          <p:cNvSpPr txBox="1"/>
          <p:nvPr/>
        </p:nvSpPr>
        <p:spPr>
          <a:xfrm>
            <a:off x="1043608" y="1124744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Phase error generated by 0.05% drive beam RF amplitude error</a:t>
            </a:r>
            <a:endParaRPr lang="de-DE" b="1" dirty="0" smtClean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5" name="Gerade Verbindung 14"/>
          <p:cNvCxnSpPr/>
          <p:nvPr/>
        </p:nvCxnSpPr>
        <p:spPr bwMode="auto">
          <a:xfrm>
            <a:off x="1907704" y="2348880"/>
            <a:ext cx="5544616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7452320" y="213285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j-lt"/>
              </a:rPr>
              <a:t>14 </a:t>
            </a:r>
            <a:r>
              <a:rPr lang="el-GR" b="1" dirty="0" smtClean="0">
                <a:solidFill>
                  <a:srgbClr val="FF0000"/>
                </a:solidFill>
                <a:latin typeface="+mj-lt"/>
              </a:rPr>
              <a:t>μ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m</a:t>
            </a:r>
            <a:endParaRPr lang="de-DE" b="1" dirty="0" smtClean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fld id="{3618D963-82B1-428F-BB5E-D125BB6C9384}" type="datetime1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eaLnBrk="0" hangingPunct="0">
                <a:defRPr/>
              </a:pPr>
              <a:t>22/09/2011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hangingPunct="0">
              <a:defRPr/>
            </a:pPr>
            <a:fld id="{0FE681E2-FDBC-4EBE-AB48-BD9022CCF0AA}" type="slidenum">
              <a:rPr lang="en-GB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algn="r" eaLnBrk="0" hangingPunct="0">
                <a:defRPr/>
              </a:pPr>
              <a:t>17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488979" y="200943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Different types of noise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21478" y="2204864"/>
            <a:ext cx="24117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Phase error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generated by :</a:t>
            </a:r>
          </a:p>
          <a:p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algn="r"/>
            <a:r>
              <a:rPr lang="en-US" b="1" dirty="0" smtClean="0">
                <a:solidFill>
                  <a:schemeClr val="tx1"/>
                </a:solidFill>
                <a:latin typeface="+mj-lt"/>
              </a:rPr>
              <a:t>0.1% bunch </a:t>
            </a:r>
            <a:br>
              <a:rPr lang="en-US" b="1" dirty="0" smtClean="0">
                <a:solidFill>
                  <a:schemeClr val="tx1"/>
                </a:solidFill>
                <a:latin typeface="+mj-lt"/>
              </a:rPr>
            </a:br>
            <a:r>
              <a:rPr lang="en-US" b="1" dirty="0" smtClean="0">
                <a:solidFill>
                  <a:schemeClr val="tx1"/>
                </a:solidFill>
                <a:latin typeface="+mj-lt"/>
              </a:rPr>
              <a:t>charge error </a:t>
            </a:r>
          </a:p>
          <a:p>
            <a:pPr algn="r"/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algn="r"/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algn="r"/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algn="r"/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algn="r"/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algn="r"/>
            <a:endParaRPr lang="en-US" b="1" dirty="0" smtClean="0">
              <a:solidFill>
                <a:schemeClr val="tx1"/>
              </a:solidFill>
              <a:latin typeface="+mj-lt"/>
            </a:endParaRPr>
          </a:p>
          <a:p>
            <a:pPr algn="r"/>
            <a:r>
              <a:rPr lang="en-US" b="1" dirty="0" smtClean="0">
                <a:solidFill>
                  <a:schemeClr val="tx1"/>
                </a:solidFill>
                <a:latin typeface="+mj-lt"/>
              </a:rPr>
              <a:t>0.05% drive beam RF amplitude error</a:t>
            </a:r>
            <a:endParaRPr lang="de-DE" b="1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074" name="Picture 2" descr="C:\Users\AlexG\Desktop\LCWS11\nois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49262" y="1406327"/>
            <a:ext cx="5871210" cy="4830985"/>
          </a:xfrm>
          <a:prstGeom prst="rect">
            <a:avLst/>
          </a:prstGeom>
          <a:noFill/>
        </p:spPr>
      </p:pic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251520" y="1268760"/>
          <a:ext cx="2411760" cy="867387"/>
        </p:xfrm>
        <a:graphic>
          <a:graphicData uri="http://schemas.openxmlformats.org/presentationml/2006/ole">
            <p:oleObj spid="_x0000_s3075" name="Formel" r:id="rId7" imgW="1447560" imgH="520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6844"/>
            <a:ext cx="92106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43608" y="5013176"/>
            <a:ext cx="76514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Put first bunch of the correction on maximum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Problem: sum of all corrections is 0.572 (normalized to maximum value)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Possible solution: set the first bunch so that the total sum is 1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51520" y="200943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Phase monitor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51720" y="1772816"/>
            <a:ext cx="4671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400" dirty="0" smtClean="0">
                <a:solidFill>
                  <a:srgbClr val="000000"/>
                </a:solidFill>
                <a:latin typeface="Arial"/>
              </a:rPr>
              <a:t>Phase monitor impulse response</a:t>
            </a:r>
          </a:p>
          <a:p>
            <a:endParaRPr lang="en-GB" sz="24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758315" y="3244334"/>
            <a:ext cx="1627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Rebecca Black</a:t>
            </a:r>
            <a:endParaRPr lang="en-GB" b="1" dirty="0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251520" y="188640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Phase monitor</a:t>
            </a:r>
          </a:p>
        </p:txBody>
      </p:sp>
      <p:sp>
        <p:nvSpPr>
          <p:cNvPr id="11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691680" y="105273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+mj-lt"/>
              </a:rPr>
              <a:t>Phase 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error generated 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by 0.1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% bunch charge 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error</a:t>
            </a:r>
            <a:endParaRPr lang="de-DE" b="1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14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29" y="1566084"/>
            <a:ext cx="57435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feld 17"/>
          <p:cNvSpPr txBox="1"/>
          <p:nvPr/>
        </p:nvSpPr>
        <p:spPr>
          <a:xfrm>
            <a:off x="2008740" y="5733256"/>
            <a:ext cx="54435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</a:rPr>
              <a:t>=&gt; Improvement of phase monitor is required</a:t>
            </a:r>
            <a:endParaRPr lang="de-DE" sz="20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99592" y="1700808"/>
            <a:ext cx="675537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 Introduction</a:t>
            </a:r>
          </a:p>
          <a:p>
            <a:pPr>
              <a:buFont typeface="Arial" pitchFamily="34" charset="0"/>
              <a:buChar char="•"/>
            </a:pPr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 Part 1: 	Modelling of the error, consider 4 steps: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	1. </a:t>
            </a:r>
            <a:r>
              <a:rPr lang="en-GB" sz="2000" dirty="0" smtClean="0">
                <a:solidFill>
                  <a:srgbClr val="000000"/>
                </a:solidFill>
                <a:latin typeface="Arial"/>
              </a:rPr>
              <a:t>Drive beam accelerator</a:t>
            </a:r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	2. Compressor c</a:t>
            </a:r>
            <a:r>
              <a:rPr lang="en-GB" sz="2000" dirty="0" smtClean="0">
                <a:solidFill>
                  <a:srgbClr val="000000"/>
                </a:solidFill>
                <a:latin typeface="Arial"/>
              </a:rPr>
              <a:t>hicane</a:t>
            </a:r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	3. Combination scheme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	4. PETS -&gt; main </a:t>
            </a:r>
            <a:r>
              <a:rPr lang="en-GB" sz="20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 Part 2: 	Correcting the errors: feedforward system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	Apply feedforward using phase monitor</a:t>
            </a:r>
          </a:p>
          <a:p>
            <a:pPr>
              <a:buFont typeface="Arial" pitchFamily="34" charset="0"/>
              <a:buChar char="•"/>
            </a:pPr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 Summary, Conclusions and Outlook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 of the study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99592" y="1628800"/>
            <a:ext cx="75608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1: 	Developed program tool calculates 1</a:t>
            </a:r>
            <a:r>
              <a:rPr lang="en-GB" sz="2000" baseline="30000" dirty="0" smtClean="0">
                <a:solidFill>
                  <a:schemeClr val="tx1"/>
                </a:solidFill>
                <a:latin typeface="+mj-lt"/>
              </a:rPr>
              <a:t>st</a:t>
            </a: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 order effects of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	1. </a:t>
            </a:r>
            <a:r>
              <a:rPr lang="en-GB" sz="2000" dirty="0" smtClean="0">
                <a:solidFill>
                  <a:srgbClr val="000000"/>
                </a:solidFill>
                <a:latin typeface="Arial"/>
              </a:rPr>
              <a:t>Drive beam accelerator</a:t>
            </a:r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	2. </a:t>
            </a:r>
            <a:r>
              <a:rPr lang="en-GB" sz="2000" dirty="0" smtClean="0">
                <a:solidFill>
                  <a:srgbClr val="000000"/>
                </a:solidFill>
                <a:latin typeface="Arial"/>
              </a:rPr>
              <a:t>Compressor chicane</a:t>
            </a:r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	3. Combination scheme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 	4. PETS -&gt; main </a:t>
            </a:r>
            <a:r>
              <a:rPr lang="en-GB" sz="20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The resulting error function with peaks at frequencies 	resonant to 240ns, declining at higher frequencies</a:t>
            </a: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Part 2: 	Feedforward needs to have a high bandwidth 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(dependent on type of noise, e.g. for white noise</a:t>
            </a:r>
            <a:br>
              <a:rPr lang="en-GB" sz="2000" dirty="0" smtClean="0">
                <a:solidFill>
                  <a:schemeClr val="tx1"/>
                </a:solidFill>
                <a:latin typeface="+mj-lt"/>
              </a:rPr>
            </a:b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 ~10ns for factor 10 correction)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	Improvement of phase monitor is required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Conclusions and Outlook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43608" y="1196752"/>
            <a:ext cx="75608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 Phase error is reduced by factor 10 due to filtering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/>
              </a:rPr>
              <a:t> Additional factor 10 with help of the feedforward system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New tolerances dictated by the constraints from the second order effects, e.g.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scale errors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feedforward resolution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/>
              </a:rPr>
              <a:t>feedforward 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capture range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Next steps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For CLIC: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 Include second order effects into the program tool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 Use the results for main beam studies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For CTF3: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Adopt the program for simulations of CTF3 phase error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Compare predictions with CTF3 results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Install first feedforward prototype</a:t>
            </a:r>
            <a:endParaRPr lang="en-GB" sz="20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39552" y="1311146"/>
            <a:ext cx="828092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 Drive beam phase stability is a critical issues for CLIC design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bunch charge and phase errors contribute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quadratically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to luminosity loss</a:t>
            </a:r>
          </a:p>
          <a:p>
            <a:pPr lvl="1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error of the bunch length </a:t>
            </a:r>
            <a:br>
              <a:rPr lang="en-US" dirty="0" smtClean="0">
                <a:solidFill>
                  <a:schemeClr val="tx1"/>
                </a:solidFill>
                <a:latin typeface="+mj-lt"/>
              </a:rPr>
            </a:br>
            <a:r>
              <a:rPr lang="en-US" dirty="0" smtClean="0">
                <a:solidFill>
                  <a:schemeClr val="tx1"/>
                </a:solidFill>
                <a:latin typeface="+mj-lt"/>
              </a:rPr>
              <a:t>	=&gt; error of the bunch form factor </a:t>
            </a:r>
            <a:br>
              <a:rPr lang="en-US" dirty="0" smtClean="0">
                <a:solidFill>
                  <a:schemeClr val="tx1"/>
                </a:solidFill>
                <a:latin typeface="+mj-lt"/>
              </a:rPr>
            </a:br>
            <a:r>
              <a:rPr lang="en-US" dirty="0" smtClean="0">
                <a:solidFill>
                  <a:schemeClr val="tx1"/>
                </a:solidFill>
                <a:latin typeface="+mj-lt"/>
              </a:rPr>
              <a:t>		=&gt; increase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bunch charge  to maintain accelerating gradient 			=&gt;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further luminosity loss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839744" y="2679298"/>
            <a:ext cx="230425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From:</a:t>
            </a:r>
          </a:p>
          <a:p>
            <a:r>
              <a:rPr lang="en-US" sz="1100" dirty="0" err="1" smtClean="0">
                <a:solidFill>
                  <a:schemeClr val="tx1"/>
                </a:solidFill>
              </a:rPr>
              <a:t>D.Schulte</a:t>
            </a:r>
            <a:r>
              <a:rPr lang="en-US" sz="1100" dirty="0" smtClean="0">
                <a:solidFill>
                  <a:schemeClr val="tx1"/>
                </a:solidFill>
              </a:rPr>
              <a:t> et al., ”Status of the CLIC Phase and Amplitude </a:t>
            </a:r>
            <a:r>
              <a:rPr lang="fr-FR" sz="1100" dirty="0" smtClean="0">
                <a:solidFill>
                  <a:schemeClr val="tx1"/>
                </a:solidFill>
              </a:rPr>
              <a:t>Stabilisation Concept” for LINAC10, CERN-ATS-2010-226</a:t>
            </a:r>
            <a:endParaRPr lang="de-DE" sz="1100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031226"/>
            <a:ext cx="53006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Introduction: Tolerances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115616" y="1047552"/>
            <a:ext cx="2088232" cy="4881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342900" lvl="0" indent="-342900" defTabSz="457200" eaLnBrk="1" fontAlgn="auto" hangingPunct="1">
              <a:spcBef>
                <a:spcPct val="200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prstClr val="black"/>
                </a:solidFill>
                <a:latin typeface="+mj-lt"/>
              </a:rPr>
              <a:t>Emittance</a:t>
            </a:r>
            <a:r>
              <a:rPr lang="en-US" sz="14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+mj-lt"/>
              </a:rPr>
              <a:t>ε</a:t>
            </a:r>
            <a:r>
              <a:rPr lang="en-US" sz="1400" baseline="-25000" dirty="0" err="1" smtClean="0">
                <a:solidFill>
                  <a:prstClr val="black"/>
                </a:solidFill>
                <a:latin typeface="+mj-lt"/>
              </a:rPr>
              <a:t>x,y</a:t>
            </a:r>
            <a:r>
              <a:rPr lang="en-US" sz="1400" baseline="-250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+mj-lt"/>
              </a:rPr>
              <a:t>≤ 150μm</a:t>
            </a:r>
          </a:p>
          <a:p>
            <a:pPr marL="342900" lvl="0" indent="-342900" defTabSz="457200" eaLnBrk="1" fontAlgn="auto" hangingPunct="1">
              <a:spcBef>
                <a:spcPct val="2000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+mj-lt"/>
              </a:rPr>
              <a:t>Transverse jitter ≤ 0.3σ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248150" y="1340768"/>
            <a:ext cx="3416300" cy="840604"/>
          </a:xfrm>
          <a:prstGeom prst="rect">
            <a:avLst/>
          </a:prstGeom>
          <a:solidFill>
            <a:srgbClr val="FF9966"/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Current stability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0.75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Wingdings"/>
                <a:cs typeface="Wingdings"/>
              </a:rPr>
              <a:t>x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10</a:t>
            </a:r>
            <a:r>
              <a:rPr kumimoji="0" lang="en-US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-3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Phase stability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0.2° @ 12GHz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Bunch length stability 1%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23" name="Picture 8" descr="drive_beam_layout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5763" y="1612900"/>
            <a:ext cx="7888280" cy="4009064"/>
          </a:xfrm>
          <a:prstGeom prst="rect">
            <a:avLst/>
          </a:prstGeom>
        </p:spPr>
      </p:pic>
      <p:sp>
        <p:nvSpPr>
          <p:cNvPr id="24" name="TextBox 9"/>
          <p:cNvSpPr txBox="1"/>
          <p:nvPr/>
        </p:nvSpPr>
        <p:spPr>
          <a:xfrm>
            <a:off x="1619672" y="5301208"/>
            <a:ext cx="2365063" cy="7386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RF power stability 0.2%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RF phase stability 0.05°</a:t>
            </a:r>
            <a:endParaRPr lang="en-US" sz="1400" dirty="0" smtClean="0">
              <a:solidFill>
                <a:srgbClr val="0000FF"/>
              </a:solidFill>
              <a:latin typeface="+mj-lt"/>
            </a:endParaRPr>
          </a:p>
          <a:p>
            <a:endParaRPr lang="en-US" sz="14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5" name="TextBox 10"/>
          <p:cNvSpPr txBox="1"/>
          <p:nvPr/>
        </p:nvSpPr>
        <p:spPr>
          <a:xfrm>
            <a:off x="6593302" y="5445224"/>
            <a:ext cx="2550698" cy="523220"/>
          </a:xfrm>
          <a:prstGeom prst="rect">
            <a:avLst/>
          </a:prstGeom>
          <a:solidFill>
            <a:srgbClr val="FF9966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Phase stability 2.5° @ 12GHz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+mj-lt"/>
              </a:rPr>
              <a:t>0.2° @ 1GHz</a:t>
            </a:r>
            <a:endParaRPr lang="en-US" sz="1400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26" name="Straight Arrow Connector 12"/>
          <p:cNvCxnSpPr>
            <a:stCxn id="25" idx="1"/>
          </p:cNvCxnSpPr>
          <p:nvPr/>
        </p:nvCxnSpPr>
        <p:spPr>
          <a:xfrm flipH="1" flipV="1">
            <a:off x="3035300" y="2679700"/>
            <a:ext cx="3558002" cy="302713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16"/>
          <p:cNvCxnSpPr>
            <a:stCxn id="25" idx="1"/>
          </p:cNvCxnSpPr>
          <p:nvPr/>
        </p:nvCxnSpPr>
        <p:spPr>
          <a:xfrm flipH="1" flipV="1">
            <a:off x="3050493" y="4102100"/>
            <a:ext cx="3542809" cy="160473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2"/>
          <p:cNvCxnSpPr/>
          <p:nvPr/>
        </p:nvCxnSpPr>
        <p:spPr>
          <a:xfrm flipH="1" flipV="1">
            <a:off x="2146303" y="4584702"/>
            <a:ext cx="193449" cy="7165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7"/>
          <p:cNvCxnSpPr>
            <a:stCxn id="21" idx="2"/>
          </p:cNvCxnSpPr>
          <p:nvPr/>
        </p:nvCxnSpPr>
        <p:spPr>
          <a:xfrm>
            <a:off x="2159732" y="1535708"/>
            <a:ext cx="324036" cy="5971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34"/>
          <p:cNvCxnSpPr/>
          <p:nvPr/>
        </p:nvCxnSpPr>
        <p:spPr>
          <a:xfrm flipH="1">
            <a:off x="2870203" y="1700808"/>
            <a:ext cx="1341757" cy="42009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6588224" y="6237312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+mj-lt"/>
              </a:rPr>
              <a:t>Plot by D. Schulte</a:t>
            </a:r>
            <a:endParaRPr lang="de-DE" sz="12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323528" y="2865239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1: Modelling of 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errors: developed program tool</a:t>
            </a: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Modelling of 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1 – drive beam accelerator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115616" y="1340768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Bunch charge errors cause beam loading error in DB accelerator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GB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Calculated in frequency domain, then </a:t>
            </a:r>
            <a:r>
              <a:rPr lang="en-GB" dirty="0" err="1" smtClean="0">
                <a:solidFill>
                  <a:schemeClr val="tx1"/>
                </a:solidFill>
                <a:latin typeface="+mj-lt"/>
              </a:rPr>
              <a:t>fft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to time domain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Higher order resonances included in wake fields calculation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3 points per sinus wave, hence strong beating in RF potential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0190" y="2495221"/>
            <a:ext cx="2523810" cy="17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830" y="2121048"/>
            <a:ext cx="2414286" cy="266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/>
        </p:nvSpPr>
        <p:spPr>
          <a:xfrm rot="16200000">
            <a:off x="898091" y="3274139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latin typeface="+mj-lt"/>
              </a:rPr>
              <a:t>RF potential (V)</a:t>
            </a:r>
          </a:p>
        </p:txBody>
      </p:sp>
      <p:sp>
        <p:nvSpPr>
          <p:cNvPr id="14" name="Textfeld 13"/>
          <p:cNvSpPr txBox="1"/>
          <p:nvPr/>
        </p:nvSpPr>
        <p:spPr>
          <a:xfrm rot="16200000">
            <a:off x="5680764" y="3380611"/>
            <a:ext cx="1651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latin typeface="+mj-lt"/>
              </a:rPr>
              <a:t>Wake potential (V)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150" y="2757545"/>
            <a:ext cx="1412751" cy="1431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2639237"/>
            <a:ext cx="2199137" cy="14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 bwMode="auto">
          <a:xfrm>
            <a:off x="0" y="1775141"/>
            <a:ext cx="4211960" cy="302433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4211960" y="1775141"/>
            <a:ext cx="4932040" cy="302433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115616" y="1775141"/>
            <a:ext cx="14285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RF potential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6012160" y="1775141"/>
            <a:ext cx="17021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Wake potential</a:t>
            </a:r>
          </a:p>
        </p:txBody>
      </p:sp>
      <p:sp>
        <p:nvSpPr>
          <p:cNvPr id="19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7236296" y="5960313"/>
            <a:ext cx="1836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+mj-lt"/>
              </a:rPr>
              <a:t>Simulation by </a:t>
            </a:r>
            <a:r>
              <a:rPr lang="en-GB" sz="1200" dirty="0" err="1" smtClean="0">
                <a:solidFill>
                  <a:srgbClr val="000000"/>
                </a:solidFill>
                <a:latin typeface="+mj-lt"/>
              </a:rPr>
              <a:t>R.Wegner</a:t>
            </a:r>
            <a:endParaRPr lang="de-DE" sz="12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9004" y="1383605"/>
            <a:ext cx="582930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074263"/>
            <a:ext cx="6247448" cy="222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2066888" y="5517232"/>
            <a:ext cx="5032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>
                <a:solidFill>
                  <a:schemeClr val="tx1"/>
                </a:solidFill>
                <a:latin typeface="+mj-lt"/>
              </a:rPr>
              <a:t>A.Aksoy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 comes to conclusion that best stability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+mj-lt"/>
              </a:rPr>
              <a:t>is provided by chicane with R</a:t>
            </a:r>
            <a:r>
              <a:rPr lang="en-GB" baseline="-25000" dirty="0" smtClean="0">
                <a:solidFill>
                  <a:schemeClr val="tx1"/>
                </a:solidFill>
                <a:latin typeface="+mj-lt"/>
              </a:rPr>
              <a:t>56</a:t>
            </a:r>
            <a:r>
              <a:rPr lang="en-GB" dirty="0" smtClean="0">
                <a:solidFill>
                  <a:schemeClr val="tx1"/>
                </a:solidFill>
                <a:latin typeface="+mj-lt"/>
              </a:rPr>
              <a:t>=-0.1</a:t>
            </a: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Modelling of 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2 – chicane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Modelling of 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2 – chicane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439763"/>
            <a:ext cx="58388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9"/>
          <p:cNvSpPr/>
          <p:nvPr/>
        </p:nvSpPr>
        <p:spPr>
          <a:xfrm>
            <a:off x="6372200" y="2780928"/>
            <a:ext cx="2843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 smtClean="0">
                <a:solidFill>
                  <a:srgbClr val="000000"/>
                </a:solidFill>
                <a:latin typeface="Arial"/>
              </a:rPr>
              <a:t>Beam loading error causes a phase shift in the chicane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372200" y="6309320"/>
            <a:ext cx="1738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+mj-lt"/>
              </a:rPr>
              <a:t>Simulation by 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A. Aksoy</a:t>
            </a:r>
            <a:endParaRPr lang="de-DE" sz="12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22/09/2011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340768"/>
            <a:ext cx="5120640" cy="4166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147454" y="5446965"/>
            <a:ext cx="8946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Bunch length variation tolerance of 1% dictates single bunch charge tolerance of 1%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 Coherent bunch charge error must be &lt;0.1%, as dictated by MB decelerator</a:t>
            </a:r>
          </a:p>
        </p:txBody>
      </p:sp>
      <p:sp>
        <p:nvSpPr>
          <p:cNvPr id="12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Phase Stability of CLIC Drive Beam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372200" y="6309320"/>
            <a:ext cx="1738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+mj-lt"/>
              </a:rPr>
              <a:t>Simulation by 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A. Aksoy</a:t>
            </a:r>
            <a:endParaRPr lang="de-DE" sz="12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Modelling of </a:t>
            </a:r>
            <a:r>
              <a:rPr kumimoji="0" lang="en-GB" sz="3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errors: </a:t>
            </a:r>
          </a:p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n-GB" sz="3600" kern="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Step</a:t>
            </a:r>
            <a:r>
              <a:rPr lang="en-GB" sz="36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2 – chicane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-Design">
      <a:majorFont>
        <a:latin typeface="Arial"/>
        <a:ea typeface="HG Mincho Light J;MS Gothic;HG "/>
        <a:cs typeface="HG Mincho Light J;MS Gothic;HG "/>
      </a:majorFont>
      <a:minorFont>
        <a:latin typeface="Arial"/>
        <a:ea typeface="HG Mincho Light J;MS Gothic;HG "/>
        <a:cs typeface="HG Mincho Light J;MS Gothic;HG 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  <a:latin typeface="+mj-lt"/>
          </a:defRPr>
        </a:defPPr>
      </a:lstStyle>
    </a:tx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825</Words>
  <Application>Microsoft Office PowerPoint</Application>
  <PresentationFormat>Bildschirmpräsentation (4:3)</PresentationFormat>
  <Paragraphs>223</Paragraphs>
  <Slides>21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5" baseType="lpstr">
      <vt:lpstr>Larissa-Design</vt:lpstr>
      <vt:lpstr>Benutzerdefiniertes Design</vt:lpstr>
      <vt:lpstr>1_Benutzerdefiniertes Design</vt:lpstr>
      <vt:lpstr>Formel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AlexG</dc:creator>
  <cp:lastModifiedBy>AlexG</cp:lastModifiedBy>
  <cp:revision>389</cp:revision>
  <dcterms:modified xsi:type="dcterms:W3CDTF">2011-09-22T18:53:28Z</dcterms:modified>
</cp:coreProperties>
</file>