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70" r:id="rId4"/>
    <p:sldId id="269" r:id="rId5"/>
    <p:sldId id="265" r:id="rId6"/>
    <p:sldId id="258" r:id="rId7"/>
    <p:sldId id="259" r:id="rId8"/>
    <p:sldId id="266" r:id="rId9"/>
    <p:sldId id="264" r:id="rId10"/>
    <p:sldId id="260" r:id="rId11"/>
    <p:sldId id="261" r:id="rId12"/>
    <p:sldId id="262" r:id="rId13"/>
    <p:sldId id="263" r:id="rId14"/>
    <p:sldId id="273" r:id="rId15"/>
    <p:sldId id="274" r:id="rId16"/>
    <p:sldId id="267" r:id="rId17"/>
    <p:sldId id="268" r:id="rId18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15" autoAdjust="0"/>
    <p:restoredTop sz="94660"/>
  </p:normalViewPr>
  <p:slideViewPr>
    <p:cSldViewPr snapToObjects="1">
      <p:cViewPr varScale="1">
        <p:scale>
          <a:sx n="69" d="100"/>
          <a:sy n="69" d="100"/>
        </p:scale>
        <p:origin x="-4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4" Type="http://schemas.openxmlformats.org/officeDocument/2006/relationships/image" Target="../media/image2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650C4-B1D9-4639-B41B-EF28254D0C29}" type="datetimeFigureOut">
              <a:rPr lang="en-US"/>
              <a:pPr>
                <a:defRPr/>
              </a:pPr>
              <a:t>9/23/2011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DCC17-1308-4A0A-A94C-F53F5B5FE9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ED18B-739F-43C1-8647-553FE3ABC6A4}" type="datetimeFigureOut">
              <a:rPr lang="en-US"/>
              <a:pPr>
                <a:defRPr/>
              </a:pPr>
              <a:t>9/23/2011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D40950-C280-49BA-BA59-139BF2E960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48ABF-5FEE-456B-BEAB-66A2DA1CCDA5}" type="datetimeFigureOut">
              <a:rPr lang="en-US"/>
              <a:pPr>
                <a:defRPr/>
              </a:pPr>
              <a:t>9/23/2011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B151ED-D616-43A3-8153-D019CA61A7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FE95E-2D62-4D5A-BD35-182FA75EEB7F}" type="datetimeFigureOut">
              <a:rPr lang="en-US"/>
              <a:pPr>
                <a:defRPr/>
              </a:pPr>
              <a:t>9/23/2011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A8DB31-6CAD-4C69-B37B-6F357024A7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613A2C-BC92-4D05-AAAD-9D80CF27AEA6}" type="datetimeFigureOut">
              <a:rPr lang="en-US"/>
              <a:pPr>
                <a:defRPr/>
              </a:pPr>
              <a:t>9/23/2011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46CC92-7504-40A2-968F-5D265759CC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7A058-C9CD-4DFB-8D80-12896389C5BA}" type="datetimeFigureOut">
              <a:rPr lang="en-US"/>
              <a:pPr>
                <a:defRPr/>
              </a:pPr>
              <a:t>9/23/2011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1236B-E610-4A0F-916C-9FCFBEAC32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2E509-C1D6-4568-A693-966F84E8D2C7}" type="datetimeFigureOut">
              <a:rPr lang="en-US"/>
              <a:pPr>
                <a:defRPr/>
              </a:pPr>
              <a:t>9/23/2011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7DAE49-A538-42A2-8506-39EA91F3DB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660B10-3E8B-4DEC-9D20-6C07797E6DF9}" type="datetimeFigureOut">
              <a:rPr lang="en-US"/>
              <a:pPr>
                <a:defRPr/>
              </a:pPr>
              <a:t>9/23/2011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7B2F2E-9B95-4DDF-A501-4E98882225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39ED81-D806-41E2-B27F-4079DB6CEDD3}" type="datetimeFigureOut">
              <a:rPr lang="en-US"/>
              <a:pPr>
                <a:defRPr/>
              </a:pPr>
              <a:t>9/23/2011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5CD0E4-861F-4079-8CD1-1FC122A4E5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03C388-66E5-4910-9A5D-9FB3B579686D}" type="datetimeFigureOut">
              <a:rPr lang="en-US"/>
              <a:pPr>
                <a:defRPr/>
              </a:pPr>
              <a:t>9/23/2011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D7D4B6-AB1A-48A0-8D35-ECF725D499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F2AFB-6B8C-4EA3-9D97-8EEAD728FBCB}" type="datetimeFigureOut">
              <a:rPr lang="en-US"/>
              <a:pPr>
                <a:defRPr/>
              </a:pPr>
              <a:t>9/23/2011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321FA-2A72-4DCB-841C-691934D8A7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4C577C4-E5A3-437F-A0F4-E3A441362226}" type="datetimeFigureOut">
              <a:rPr lang="en-US"/>
              <a:pPr>
                <a:defRPr/>
              </a:pPr>
              <a:t>9/23/2011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390C8D6-C5D1-4E38-B865-B49F4DB7FD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5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4000" smtClean="0">
                <a:solidFill>
                  <a:srgbClr val="FF0000"/>
                </a:solidFill>
              </a:rPr>
              <a:t>Transverse Beam Jitter Propagation in Multi-bunch Operation at ATF2</a:t>
            </a:r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898989"/>
                </a:solidFill>
              </a:rPr>
              <a:t>Javier Resta López</a:t>
            </a:r>
          </a:p>
          <a:p>
            <a:pPr eaLnBrk="1" hangingPunct="1"/>
            <a:r>
              <a:rPr lang="en-US" smtClean="0">
                <a:solidFill>
                  <a:srgbClr val="898989"/>
                </a:solidFill>
              </a:rPr>
              <a:t>IFIC (CSIC-UV), Valencia, Spain</a:t>
            </a:r>
          </a:p>
        </p:txBody>
      </p:sp>
      <p:sp>
        <p:nvSpPr>
          <p:cNvPr id="13315" name="Text Box 4"/>
          <p:cNvSpPr txBox="1">
            <a:spLocks noChangeArrowheads="1"/>
          </p:cNvSpPr>
          <p:nvPr/>
        </p:nvSpPr>
        <p:spPr bwMode="auto">
          <a:xfrm>
            <a:off x="3419475" y="5656263"/>
            <a:ext cx="23828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/>
            <a:r>
              <a:rPr lang="en-GB" sz="2000"/>
              <a:t>FONT meeting,</a:t>
            </a:r>
          </a:p>
          <a:p>
            <a:pPr algn="ctr" defTabSz="914400"/>
            <a:r>
              <a:rPr lang="en-GB" sz="2000"/>
              <a:t>Oxford, 23-09-2011</a:t>
            </a: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Tracking simulations and jitter evaluation</a:t>
            </a:r>
          </a:p>
        </p:txBody>
      </p:sp>
      <p:sp>
        <p:nvSpPr>
          <p:cNvPr id="3584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3584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1600200"/>
            <a:ext cx="6192838" cy="477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4" name="Text Box 5"/>
          <p:cNvSpPr txBox="1">
            <a:spLocks noChangeArrowheads="1"/>
          </p:cNvSpPr>
          <p:nvPr/>
        </p:nvSpPr>
        <p:spPr bwMode="auto">
          <a:xfrm>
            <a:off x="1331913" y="1149350"/>
            <a:ext cx="6407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GB"/>
              <a:t>Example: Propagation for a distribution of 200 vertical offsets: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Tracking simulations and jitter evaluation</a:t>
            </a:r>
          </a:p>
        </p:txBody>
      </p:sp>
      <p:sp>
        <p:nvSpPr>
          <p:cNvPr id="36866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 eaLnBrk="1" hangingPunct="1"/>
            <a:r>
              <a:rPr lang="en-US" sz="2400" smtClean="0"/>
              <a:t>At FFS entrance </a:t>
            </a:r>
          </a:p>
        </p:txBody>
      </p:sp>
      <p:pic>
        <p:nvPicPr>
          <p:cNvPr id="36867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352800"/>
            <a:ext cx="4546600" cy="3306763"/>
          </a:xfrm>
          <a:prstGeom prst="rect">
            <a:avLst/>
          </a:prstGeom>
          <a:noFill/>
          <a:ln w="63500"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36868" name="Picture 8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1676400"/>
            <a:ext cx="8077200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-Point Star 5"/>
          <p:cNvSpPr/>
          <p:nvPr/>
        </p:nvSpPr>
        <p:spPr>
          <a:xfrm>
            <a:off x="4281488" y="2286000"/>
            <a:ext cx="304800" cy="304800"/>
          </a:xfrm>
          <a:prstGeom prst="star5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rot="5400000">
            <a:off x="3940176" y="2751137"/>
            <a:ext cx="654050" cy="333375"/>
          </a:xfrm>
          <a:prstGeom prst="straightConnector1">
            <a:avLst/>
          </a:prstGeom>
          <a:ln w="50800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6871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9700" y="4868863"/>
            <a:ext cx="3697288" cy="89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2" name="Text Box 9"/>
          <p:cNvSpPr txBox="1">
            <a:spLocks noChangeArrowheads="1"/>
          </p:cNvSpPr>
          <p:nvPr/>
        </p:nvSpPr>
        <p:spPr bwMode="auto">
          <a:xfrm>
            <a:off x="5289550" y="3986213"/>
            <a:ext cx="3244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GB"/>
              <a:t>For distribution of 1000 pulses</a:t>
            </a:r>
          </a:p>
          <a:p>
            <a:pPr defTabSz="914400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Tracking simulations and jitter evaluation</a:t>
            </a:r>
          </a:p>
        </p:txBody>
      </p:sp>
      <p:sp>
        <p:nvSpPr>
          <p:cNvPr id="37890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eaLnBrk="1" hangingPunct="1"/>
            <a:r>
              <a:rPr lang="en-US" sz="2800" smtClean="0"/>
              <a:t>At IP</a:t>
            </a:r>
          </a:p>
        </p:txBody>
      </p:sp>
      <p:pic>
        <p:nvPicPr>
          <p:cNvPr id="37891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352800"/>
            <a:ext cx="4419600" cy="3327400"/>
          </a:xfrm>
          <a:prstGeom prst="rect">
            <a:avLst/>
          </a:prstGeom>
          <a:noFill/>
          <a:ln w="63500"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37892" name="Picture 8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1676400"/>
            <a:ext cx="8077200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5-Point Star 6"/>
          <p:cNvSpPr/>
          <p:nvPr/>
        </p:nvSpPr>
        <p:spPr>
          <a:xfrm>
            <a:off x="1095375" y="2438400"/>
            <a:ext cx="304800" cy="304800"/>
          </a:xfrm>
          <a:prstGeom prst="star5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rot="16200000" flipH="1">
            <a:off x="1168400" y="2917825"/>
            <a:ext cx="501650" cy="152400"/>
          </a:xfrm>
          <a:prstGeom prst="straightConnector1">
            <a:avLst/>
          </a:prstGeom>
          <a:ln w="50800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7895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6825" y="4675188"/>
            <a:ext cx="3867150" cy="9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6" name="Text Box 9"/>
          <p:cNvSpPr txBox="1">
            <a:spLocks noChangeArrowheads="1"/>
          </p:cNvSpPr>
          <p:nvPr/>
        </p:nvSpPr>
        <p:spPr bwMode="auto">
          <a:xfrm>
            <a:off x="5127625" y="3665538"/>
            <a:ext cx="3244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GB"/>
              <a:t>For distribution of 1000 pulses</a:t>
            </a:r>
          </a:p>
          <a:p>
            <a:pPr defTabSz="914400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4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Tracking simulations and jitter evaluation</a:t>
            </a:r>
          </a:p>
        </p:txBody>
      </p:sp>
      <p:sp>
        <p:nvSpPr>
          <p:cNvPr id="2254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eaLnBrk="1" hangingPunct="1"/>
            <a:r>
              <a:rPr lang="en-GB" sz="2400" smtClean="0"/>
              <a:t>Correction ratio at FFS entrance (marker BEGFF):</a:t>
            </a:r>
          </a:p>
          <a:p>
            <a:pPr eaLnBrk="1" hangingPunct="1"/>
            <a:endParaRPr lang="en-GB" sz="2800" smtClean="0"/>
          </a:p>
          <a:p>
            <a:pPr eaLnBrk="1" hangingPunct="1"/>
            <a:endParaRPr lang="en-GB" sz="2800" smtClean="0"/>
          </a:p>
          <a:p>
            <a:pPr eaLnBrk="1" hangingPunct="1"/>
            <a:endParaRPr lang="en-GB" sz="2800" smtClean="0"/>
          </a:p>
          <a:p>
            <a:pPr eaLnBrk="1" hangingPunct="1"/>
            <a:r>
              <a:rPr lang="en-GB" sz="2400" smtClean="0"/>
              <a:t>Correction ratio at IP:</a:t>
            </a:r>
            <a:r>
              <a:rPr lang="en-GB" sz="2800" smtClean="0"/>
              <a:t> </a:t>
            </a:r>
          </a:p>
          <a:p>
            <a:pPr eaLnBrk="1" hangingPunct="1">
              <a:buFont typeface="Arial" charset="0"/>
              <a:buNone/>
            </a:pPr>
            <a:endParaRPr lang="en-US" sz="2800" smtClean="0"/>
          </a:p>
        </p:txBody>
      </p:sp>
      <p:graphicFrame>
        <p:nvGraphicFramePr>
          <p:cNvPr id="22537" name="Object 9"/>
          <p:cNvGraphicFramePr>
            <a:graphicFrameLocks noChangeAspect="1"/>
          </p:cNvGraphicFramePr>
          <p:nvPr/>
        </p:nvGraphicFramePr>
        <p:xfrm>
          <a:off x="1042988" y="2060575"/>
          <a:ext cx="2514600" cy="1016000"/>
        </p:xfrm>
        <a:graphic>
          <a:graphicData uri="http://schemas.openxmlformats.org/presentationml/2006/ole">
            <p:oleObj spid="_x0000_s22537" name="Equation" r:id="rId3" imgW="2514600" imgH="1015920" progId="Equation.DSMT4">
              <p:embed/>
            </p:oleObj>
          </a:graphicData>
        </a:graphic>
      </p:graphicFrame>
      <p:graphicFrame>
        <p:nvGraphicFramePr>
          <p:cNvPr id="22538" name="Object 10"/>
          <p:cNvGraphicFramePr>
            <a:graphicFrameLocks noChangeAspect="1"/>
          </p:cNvGraphicFramePr>
          <p:nvPr/>
        </p:nvGraphicFramePr>
        <p:xfrm>
          <a:off x="5148263" y="2060575"/>
          <a:ext cx="2425700" cy="1016000"/>
        </p:xfrm>
        <a:graphic>
          <a:graphicData uri="http://schemas.openxmlformats.org/presentationml/2006/ole">
            <p:oleObj spid="_x0000_s22538" name="Equation" r:id="rId4" imgW="2425680" imgH="1015920" progId="Equation.DSMT4">
              <p:embed/>
            </p:oleObj>
          </a:graphicData>
        </a:graphic>
      </p:graphicFrame>
      <p:graphicFrame>
        <p:nvGraphicFramePr>
          <p:cNvPr id="22539" name="Object 11"/>
          <p:cNvGraphicFramePr>
            <a:graphicFrameLocks noChangeAspect="1"/>
          </p:cNvGraphicFramePr>
          <p:nvPr/>
        </p:nvGraphicFramePr>
        <p:xfrm>
          <a:off x="1042988" y="4149725"/>
          <a:ext cx="2235200" cy="1016000"/>
        </p:xfrm>
        <a:graphic>
          <a:graphicData uri="http://schemas.openxmlformats.org/presentationml/2006/ole">
            <p:oleObj spid="_x0000_s22539" name="Equation" r:id="rId5" imgW="2234880" imgH="1015920" progId="Equation.DSMT4">
              <p:embed/>
            </p:oleObj>
          </a:graphicData>
        </a:graphic>
      </p:graphicFrame>
      <p:graphicFrame>
        <p:nvGraphicFramePr>
          <p:cNvPr id="22541" name="Object 13"/>
          <p:cNvGraphicFramePr>
            <a:graphicFrameLocks noChangeAspect="1"/>
          </p:cNvGraphicFramePr>
          <p:nvPr/>
        </p:nvGraphicFramePr>
        <p:xfrm>
          <a:off x="5148263" y="4149725"/>
          <a:ext cx="2463800" cy="1016000"/>
        </p:xfrm>
        <a:graphic>
          <a:graphicData uri="http://schemas.openxmlformats.org/presentationml/2006/ole">
            <p:oleObj spid="_x0000_s22541" name="Equation" r:id="rId6" imgW="2463480" imgH="1015920" progId="Equation.DSMT4">
              <p:embed/>
            </p:oleObj>
          </a:graphicData>
        </a:graphic>
      </p:graphicFrame>
      <p:sp>
        <p:nvSpPr>
          <p:cNvPr id="22544" name="Text Box 14"/>
          <p:cNvSpPr txBox="1">
            <a:spLocks noChangeArrowheads="1"/>
          </p:cNvSpPr>
          <p:nvPr/>
        </p:nvSpPr>
        <p:spPr bwMode="auto">
          <a:xfrm>
            <a:off x="735013" y="5608638"/>
            <a:ext cx="80962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GB"/>
              <a:t>The phase advance between BEGFF and IP is 7</a:t>
            </a:r>
            <a:r>
              <a:rPr lang="el-GR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GB">
                <a:latin typeface="Times New Roman" pitchFamily="18" charset="0"/>
                <a:cs typeface="Times New Roman" pitchFamily="18" charset="0"/>
              </a:rPr>
              <a:t>/2 for the nominal optics; </a:t>
            </a:r>
          </a:p>
          <a:p>
            <a:pPr defTabSz="914400"/>
            <a:r>
              <a:rPr lang="en-GB">
                <a:cs typeface="Times New Roman" pitchFamily="18" charset="0"/>
              </a:rPr>
              <a:t>position jitter correction at BEGFF transfers as angle jitter correction to the IP, </a:t>
            </a:r>
          </a:p>
          <a:p>
            <a:pPr defTabSz="914400"/>
            <a:r>
              <a:rPr lang="en-GB">
                <a:cs typeface="Times New Roman" pitchFamily="18" charset="0"/>
              </a:rPr>
              <a:t>and vice versa</a:t>
            </a:r>
            <a:endParaRPr lang="el-GR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/>
          <a:lstStyle/>
          <a:p>
            <a:r>
              <a:rPr lang="en-GB" sz="2400" smtClean="0"/>
              <a:t>FlightSim 16 April 2010 </a:t>
            </a:r>
            <a:r>
              <a:rPr lang="en-GB" sz="2400" b="1" smtClean="0"/>
              <a:t>v4.4/BX2p5BY1</a:t>
            </a:r>
            <a:r>
              <a:rPr lang="en-GB" sz="2400" smtClean="0"/>
              <a:t> lattice - </a:t>
            </a:r>
            <a:r>
              <a:rPr lang="en-GB" sz="2400" b="1" smtClean="0">
                <a:solidFill>
                  <a:schemeClr val="hlink"/>
                </a:solidFill>
              </a:rPr>
              <a:t>Position</a:t>
            </a:r>
          </a:p>
        </p:txBody>
      </p:sp>
      <p:pic>
        <p:nvPicPr>
          <p:cNvPr id="3993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9975" y="692150"/>
            <a:ext cx="4608513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9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132263"/>
            <a:ext cx="3635375" cy="272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0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40350" y="4022725"/>
            <a:ext cx="3779838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1" name="Text Box 6"/>
          <p:cNvSpPr txBox="1">
            <a:spLocks noChangeArrowheads="1"/>
          </p:cNvSpPr>
          <p:nvPr/>
        </p:nvSpPr>
        <p:spPr bwMode="auto">
          <a:xfrm>
            <a:off x="365125" y="1720850"/>
            <a:ext cx="17462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GB"/>
              <a:t>Crosschecking</a:t>
            </a:r>
          </a:p>
          <a:p>
            <a:pPr defTabSz="914400"/>
            <a:r>
              <a:rPr lang="en-GB"/>
              <a:t>with</a:t>
            </a:r>
          </a:p>
          <a:p>
            <a:pPr defTabSz="914400"/>
            <a:r>
              <a:rPr lang="en-GB"/>
              <a:t>Flight-simulator</a:t>
            </a:r>
          </a:p>
          <a:p>
            <a:pPr defTabSz="914400"/>
            <a:r>
              <a:rPr lang="en-GB"/>
              <a:t>(Lucretia)</a:t>
            </a:r>
            <a:endParaRPr lang="en-US"/>
          </a:p>
        </p:txBody>
      </p:sp>
      <p:sp>
        <p:nvSpPr>
          <p:cNvPr id="39942" name="Text Box 7"/>
          <p:cNvSpPr txBox="1">
            <a:spLocks noChangeArrowheads="1"/>
          </p:cNvSpPr>
          <p:nvPr/>
        </p:nvSpPr>
        <p:spPr bwMode="auto">
          <a:xfrm>
            <a:off x="6948488" y="1090613"/>
            <a:ext cx="17954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GB">
                <a:latin typeface="Comic Sans MS" pitchFamily="66" charset="0"/>
              </a:rPr>
              <a:t>Glenn Christian</a:t>
            </a:r>
            <a:endParaRPr lang="en-US">
              <a:latin typeface="Comic Sans MS" pitchFamily="66" charset="0"/>
            </a:endParaRPr>
          </a:p>
        </p:txBody>
      </p:sp>
      <p:sp>
        <p:nvSpPr>
          <p:cNvPr id="39943" name="Line 8"/>
          <p:cNvSpPr>
            <a:spLocks noChangeShapeType="1"/>
          </p:cNvSpPr>
          <p:nvPr/>
        </p:nvSpPr>
        <p:spPr bwMode="auto">
          <a:xfrm>
            <a:off x="7437438" y="4132263"/>
            <a:ext cx="0" cy="244951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44" name="Text Box 9"/>
          <p:cNvSpPr txBox="1">
            <a:spLocks noChangeArrowheads="1"/>
          </p:cNvSpPr>
          <p:nvPr/>
        </p:nvSpPr>
        <p:spPr bwMode="auto">
          <a:xfrm>
            <a:off x="7231063" y="3656013"/>
            <a:ext cx="412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b="1">
                <a:solidFill>
                  <a:srgbClr val="FF0000"/>
                </a:solidFill>
                <a:latin typeface="Times New Roman" pitchFamily="18" charset="0"/>
              </a:rPr>
              <a:t>IP</a:t>
            </a:r>
            <a:endParaRPr lang="en-US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9945" name="Text Box 10"/>
          <p:cNvSpPr txBox="1">
            <a:spLocks noChangeArrowheads="1"/>
          </p:cNvSpPr>
          <p:nvPr/>
        </p:nvSpPr>
        <p:spPr bwMode="auto">
          <a:xfrm>
            <a:off x="7437438" y="4629150"/>
            <a:ext cx="151288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/>
            <a:r>
              <a:rPr lang="en-US" sz="1600" b="1">
                <a:solidFill>
                  <a:srgbClr val="FF0000"/>
                </a:solidFill>
                <a:cs typeface="Arial" charset="0"/>
              </a:rPr>
              <a:t>correction</a:t>
            </a:r>
            <a:r>
              <a:rPr lang="en-US" sz="1600">
                <a:cs typeface="Arial" charset="0"/>
              </a:rPr>
              <a:t> </a:t>
            </a:r>
          </a:p>
          <a:p>
            <a:pPr defTabSz="914400"/>
            <a:r>
              <a:rPr lang="en-US" sz="1600" b="1">
                <a:solidFill>
                  <a:srgbClr val="FF0000"/>
                </a:solidFill>
                <a:cs typeface="Arial" charset="0"/>
              </a:rPr>
              <a:t>factor</a:t>
            </a:r>
            <a:r>
              <a:rPr lang="en-US" sz="1600">
                <a:cs typeface="Arial" charset="0"/>
              </a:rPr>
              <a:t> </a:t>
            </a:r>
            <a:r>
              <a:rPr lang="en-US" sz="1600" b="1">
                <a:solidFill>
                  <a:srgbClr val="FF0000"/>
                </a:solidFill>
                <a:cs typeface="Arial" charset="0"/>
              </a:rPr>
              <a:t>≈</a:t>
            </a:r>
            <a:r>
              <a:rPr lang="en-US" sz="1600">
                <a:cs typeface="Arial" charset="0"/>
              </a:rPr>
              <a:t> </a:t>
            </a:r>
            <a:r>
              <a:rPr lang="en-US" sz="1600" b="1">
                <a:solidFill>
                  <a:srgbClr val="FF0000"/>
                </a:solidFill>
                <a:cs typeface="Arial" charset="0"/>
              </a:rPr>
              <a:t>1.9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/>
          <a:lstStyle/>
          <a:p>
            <a:r>
              <a:rPr lang="en-GB" sz="2400" smtClean="0"/>
              <a:t>FlightSim 16 April 2010 </a:t>
            </a:r>
            <a:r>
              <a:rPr lang="en-GB" sz="2400" b="1" smtClean="0"/>
              <a:t>v4.4/BX2p5BY1</a:t>
            </a:r>
            <a:r>
              <a:rPr lang="en-GB" sz="2400" smtClean="0"/>
              <a:t> lattice - </a:t>
            </a:r>
            <a:r>
              <a:rPr lang="en-GB" sz="2400" b="1" smtClean="0">
                <a:solidFill>
                  <a:schemeClr val="hlink"/>
                </a:solidFill>
              </a:rPr>
              <a:t>Angle</a:t>
            </a:r>
          </a:p>
        </p:txBody>
      </p:sp>
      <p:pic>
        <p:nvPicPr>
          <p:cNvPr id="4096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5513" y="765175"/>
            <a:ext cx="4608512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184650"/>
            <a:ext cx="3563938" cy="267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4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64163" y="4022725"/>
            <a:ext cx="3779837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5" name="Text Box 6"/>
          <p:cNvSpPr txBox="1">
            <a:spLocks noChangeArrowheads="1"/>
          </p:cNvSpPr>
          <p:nvPr/>
        </p:nvSpPr>
        <p:spPr bwMode="auto">
          <a:xfrm>
            <a:off x="220663" y="1720850"/>
            <a:ext cx="17462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Crosschecking</a:t>
            </a:r>
          </a:p>
          <a:p>
            <a:r>
              <a:rPr lang="en-GB"/>
              <a:t>with  </a:t>
            </a:r>
          </a:p>
          <a:p>
            <a:r>
              <a:rPr lang="en-GB"/>
              <a:t>Flight-simulator</a:t>
            </a:r>
          </a:p>
          <a:p>
            <a:r>
              <a:rPr lang="en-GB"/>
              <a:t>(Lucretia)</a:t>
            </a:r>
            <a:endParaRPr lang="en-US"/>
          </a:p>
        </p:txBody>
      </p:sp>
      <p:sp>
        <p:nvSpPr>
          <p:cNvPr id="40966" name="Text Box 7"/>
          <p:cNvSpPr txBox="1">
            <a:spLocks noChangeArrowheads="1"/>
          </p:cNvSpPr>
          <p:nvPr/>
        </p:nvSpPr>
        <p:spPr bwMode="auto">
          <a:xfrm>
            <a:off x="6948488" y="1090613"/>
            <a:ext cx="17954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latin typeface="Comic Sans MS" pitchFamily="66" charset="0"/>
              </a:rPr>
              <a:t>Glenn Christian</a:t>
            </a:r>
            <a:endParaRPr lang="en-US">
              <a:latin typeface="Comic Sans MS" pitchFamily="66" charset="0"/>
            </a:endParaRPr>
          </a:p>
        </p:txBody>
      </p:sp>
      <p:sp>
        <p:nvSpPr>
          <p:cNvPr id="40967" name="Text Box 8"/>
          <p:cNvSpPr txBox="1">
            <a:spLocks noChangeArrowheads="1"/>
          </p:cNvSpPr>
          <p:nvPr/>
        </p:nvSpPr>
        <p:spPr bwMode="auto">
          <a:xfrm>
            <a:off x="6748463" y="3817938"/>
            <a:ext cx="412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GB" b="1">
                <a:solidFill>
                  <a:srgbClr val="FF0000"/>
                </a:solidFill>
                <a:latin typeface="Times New Roman" pitchFamily="18" charset="0"/>
              </a:rPr>
              <a:t>IP</a:t>
            </a:r>
            <a:endParaRPr lang="en-US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40968" name="Text Box 9"/>
          <p:cNvSpPr txBox="1">
            <a:spLocks noChangeArrowheads="1"/>
          </p:cNvSpPr>
          <p:nvPr/>
        </p:nvSpPr>
        <p:spPr bwMode="auto">
          <a:xfrm>
            <a:off x="6948488" y="4629150"/>
            <a:ext cx="151288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>
                <a:solidFill>
                  <a:srgbClr val="FF0000"/>
                </a:solidFill>
                <a:cs typeface="Arial" charset="0"/>
              </a:rPr>
              <a:t>correction</a:t>
            </a:r>
            <a:r>
              <a:rPr lang="en-US" sz="1600">
                <a:cs typeface="Arial" charset="0"/>
              </a:rPr>
              <a:t> </a:t>
            </a:r>
          </a:p>
          <a:p>
            <a:r>
              <a:rPr lang="en-US" sz="1600" b="1">
                <a:solidFill>
                  <a:srgbClr val="FF0000"/>
                </a:solidFill>
                <a:cs typeface="Arial" charset="0"/>
              </a:rPr>
              <a:t>factor</a:t>
            </a:r>
            <a:r>
              <a:rPr lang="en-US" sz="1600">
                <a:cs typeface="Arial" charset="0"/>
              </a:rPr>
              <a:t> </a:t>
            </a:r>
            <a:r>
              <a:rPr lang="en-US" sz="1600" b="1">
                <a:solidFill>
                  <a:srgbClr val="FF0000"/>
                </a:solidFill>
                <a:cs typeface="Arial" charset="0"/>
              </a:rPr>
              <a:t>≈</a:t>
            </a:r>
            <a:r>
              <a:rPr lang="en-US" sz="1600">
                <a:cs typeface="Arial" charset="0"/>
              </a:rPr>
              <a:t> </a:t>
            </a:r>
            <a:r>
              <a:rPr lang="en-US" sz="1600" b="1">
                <a:solidFill>
                  <a:srgbClr val="FF0000"/>
                </a:solidFill>
                <a:cs typeface="Arial" charset="0"/>
              </a:rPr>
              <a:t>1.6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800" smtClean="0"/>
              <a:t>Conclusions</a:t>
            </a:r>
            <a:endParaRPr lang="en-US" sz="2800" smtClean="0"/>
          </a:p>
        </p:txBody>
      </p:sp>
      <p:sp>
        <p:nvSpPr>
          <p:cNvPr id="4198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z="1800" smtClean="0"/>
              <a:t>Intra-train FB system located in the ATF2 EXT line has been tested,  operating with ILC-like short trains in 3-bunch mode with 154 ns bunch separation. </a:t>
            </a:r>
          </a:p>
          <a:p>
            <a:pPr eaLnBrk="1" hangingPunct="1">
              <a:lnSpc>
                <a:spcPct val="90000"/>
              </a:lnSpc>
            </a:pPr>
            <a:endParaRPr lang="en-GB" sz="1800" smtClean="0"/>
          </a:p>
          <a:p>
            <a:pPr eaLnBrk="1" hangingPunct="1">
              <a:lnSpc>
                <a:spcPct val="90000"/>
              </a:lnSpc>
            </a:pPr>
            <a:r>
              <a:rPr lang="en-GB" sz="1800" smtClean="0"/>
              <a:t>This FB system reaches a factor 5 position jitter reduction and a factor 3 angle jitter reduction at BPM P2.</a:t>
            </a:r>
          </a:p>
          <a:p>
            <a:pPr eaLnBrk="1" hangingPunct="1">
              <a:lnSpc>
                <a:spcPct val="90000"/>
              </a:lnSpc>
            </a:pPr>
            <a:endParaRPr lang="en-GB" sz="1800" smtClean="0"/>
          </a:p>
          <a:p>
            <a:pPr eaLnBrk="1" hangingPunct="1">
              <a:lnSpc>
                <a:spcPct val="90000"/>
              </a:lnSpc>
            </a:pPr>
            <a:r>
              <a:rPr lang="en-GB" sz="1800" smtClean="0"/>
              <a:t>Simulation studies of jitter propagation, assuming no extra source of jitter downstream of the FB system, give a correction ratio FB OFF/ON of about 2 for position jitter and of about 1.5 for angle jitter at the IP.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GB" sz="1800" smtClean="0"/>
          </a:p>
          <a:p>
            <a:pPr eaLnBrk="1" hangingPunct="1">
              <a:lnSpc>
                <a:spcPct val="90000"/>
              </a:lnSpc>
            </a:pPr>
            <a:r>
              <a:rPr lang="en-GB" sz="1800" smtClean="0"/>
              <a:t>The intra-train FB system in the ATF2 EXT line has the potential to stabilise the beam to below 10 nm at the IP.  </a:t>
            </a:r>
          </a:p>
          <a:p>
            <a:pPr eaLnBrk="1" hangingPunct="1">
              <a:lnSpc>
                <a:spcPct val="90000"/>
              </a:lnSpc>
            </a:pPr>
            <a:endParaRPr lang="en-GB" sz="1800" smtClean="0"/>
          </a:p>
          <a:p>
            <a:pPr eaLnBrk="1" hangingPunct="1">
              <a:lnSpc>
                <a:spcPct val="90000"/>
              </a:lnSpc>
            </a:pPr>
            <a:r>
              <a:rPr lang="en-GB" sz="1800" smtClean="0">
                <a:solidFill>
                  <a:srgbClr val="FF0000"/>
                </a:solidFill>
              </a:rPr>
              <a:t>These results are very encouraging and provide an important step towards the achievements of the ATF2 second goal.</a:t>
            </a:r>
            <a:r>
              <a:rPr lang="en-GB" sz="1800" smtClean="0"/>
              <a:t> 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800" smtClean="0"/>
              <a:t>Future plans</a:t>
            </a:r>
            <a:endParaRPr lang="en-US" sz="2800" smtClean="0"/>
          </a:p>
        </p:txBody>
      </p:sp>
      <p:sp>
        <p:nvSpPr>
          <p:cNvPr id="4301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z="2000" smtClean="0"/>
              <a:t>Improvement of the FONT BPM resolution for P3.</a:t>
            </a:r>
          </a:p>
          <a:p>
            <a:pPr eaLnBrk="1" hangingPunct="1">
              <a:lnSpc>
                <a:spcPct val="90000"/>
              </a:lnSpc>
            </a:pPr>
            <a:endParaRPr lang="en-GB" sz="2000" smtClean="0"/>
          </a:p>
          <a:p>
            <a:pPr eaLnBrk="1" hangingPunct="1">
              <a:lnSpc>
                <a:spcPct val="90000"/>
              </a:lnSpc>
            </a:pPr>
            <a:r>
              <a:rPr lang="en-GB" sz="2000" smtClean="0"/>
              <a:t>Reproduce the good results given by the “golden set”</a:t>
            </a:r>
          </a:p>
          <a:p>
            <a:pPr eaLnBrk="1" hangingPunct="1">
              <a:lnSpc>
                <a:spcPct val="90000"/>
              </a:lnSpc>
            </a:pPr>
            <a:endParaRPr lang="en-GB" sz="2000" smtClean="0"/>
          </a:p>
          <a:p>
            <a:pPr eaLnBrk="1" hangingPunct="1">
              <a:lnSpc>
                <a:spcPct val="90000"/>
              </a:lnSpc>
            </a:pPr>
            <a:r>
              <a:rPr lang="en-GB" sz="2000" smtClean="0"/>
              <a:t>Jitter measurements with other available BPMs downstream of the FB system and comparison  with simulation results.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GB" sz="2000" smtClean="0"/>
          </a:p>
          <a:p>
            <a:pPr eaLnBrk="1" hangingPunct="1">
              <a:lnSpc>
                <a:spcPct val="90000"/>
              </a:lnSpc>
            </a:pPr>
            <a:r>
              <a:rPr lang="en-GB" sz="2000" smtClean="0"/>
              <a:t>Measurements of the transverse emittance with the OTRs in the EXT line, and measurements of the x and y beam jitter with the FONT BPMs. In this way we can get a complete characterisation of the beam in the EXT line, and to obtain scaling factors emittance/jitter. Collaboration IFIC (Valencia) – JAI (Oxford).</a:t>
            </a:r>
          </a:p>
          <a:p>
            <a:pPr eaLnBrk="1" hangingPunct="1">
              <a:lnSpc>
                <a:spcPct val="90000"/>
              </a:lnSpc>
            </a:pPr>
            <a:endParaRPr lang="en-GB" sz="2000" smtClean="0"/>
          </a:p>
          <a:p>
            <a:pPr eaLnBrk="1" hangingPunct="1">
              <a:lnSpc>
                <a:spcPct val="90000"/>
              </a:lnSpc>
            </a:pPr>
            <a:r>
              <a:rPr lang="en-GB" sz="2000" smtClean="0"/>
              <a:t>Detailed study of possible jitter sources: EXT kicker, DR instabilities, etc.</a:t>
            </a:r>
            <a:endParaRPr lang="en-US" sz="200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Intra-train feedback system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4339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17638"/>
            <a:ext cx="90043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 Box 5"/>
          <p:cNvSpPr txBox="1">
            <a:spLocks noChangeArrowheads="1"/>
          </p:cNvSpPr>
          <p:nvPr/>
        </p:nvSpPr>
        <p:spPr bwMode="auto">
          <a:xfrm>
            <a:off x="3708400" y="1392238"/>
            <a:ext cx="1790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GB" sz="2000" b="1"/>
              <a:t>Optics layout</a:t>
            </a:r>
            <a:endParaRPr lang="en-US" sz="2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81" name="Rectangle 2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792162"/>
          </a:xfrm>
        </p:spPr>
        <p:txBody>
          <a:bodyPr/>
          <a:lstStyle/>
          <a:p>
            <a:r>
              <a:rPr lang="en-GB" sz="2800" smtClean="0"/>
              <a:t>Transverse jitter propagation</a:t>
            </a:r>
            <a:r>
              <a:rPr lang="en-GB" smtClean="0"/>
              <a:t> </a:t>
            </a:r>
          </a:p>
        </p:txBody>
      </p:sp>
      <p:sp>
        <p:nvSpPr>
          <p:cNvPr id="28682" name="Rectangle 3"/>
          <p:cNvSpPr>
            <a:spLocks noGrp="1"/>
          </p:cNvSpPr>
          <p:nvPr>
            <p:ph type="body" idx="1"/>
          </p:nvPr>
        </p:nvSpPr>
        <p:spPr>
          <a:xfrm>
            <a:off x="360363" y="1125538"/>
            <a:ext cx="8229600" cy="50292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GB" smtClean="0"/>
              <a:t> </a:t>
            </a:r>
          </a:p>
          <a:p>
            <a:pPr>
              <a:buFont typeface="Arial" charset="0"/>
              <a:buNone/>
            </a:pPr>
            <a:r>
              <a:rPr lang="en-GB" smtClean="0"/>
              <a:t> </a:t>
            </a:r>
          </a:p>
        </p:txBody>
      </p:sp>
      <p:graphicFrame>
        <p:nvGraphicFramePr>
          <p:cNvPr id="28676" name="Object 4"/>
          <p:cNvGraphicFramePr>
            <a:graphicFrameLocks noChangeAspect="1"/>
          </p:cNvGraphicFramePr>
          <p:nvPr/>
        </p:nvGraphicFramePr>
        <p:xfrm>
          <a:off x="3122613" y="2205038"/>
          <a:ext cx="2705100" cy="952500"/>
        </p:xfrm>
        <a:graphic>
          <a:graphicData uri="http://schemas.openxmlformats.org/presentationml/2006/ole">
            <p:oleObj spid="_x0000_s28676" name="Equation" r:id="rId3" imgW="1244520" imgH="609480" progId="Equation.DSMT4">
              <p:embed/>
            </p:oleObj>
          </a:graphicData>
        </a:graphic>
      </p:graphicFrame>
      <p:sp>
        <p:nvSpPr>
          <p:cNvPr id="28683" name="Text Box 5"/>
          <p:cNvSpPr txBox="1">
            <a:spLocks noChangeArrowheads="1"/>
          </p:cNvSpPr>
          <p:nvPr/>
        </p:nvSpPr>
        <p:spPr bwMode="auto">
          <a:xfrm>
            <a:off x="323850" y="3532188"/>
            <a:ext cx="22987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 </a:t>
            </a:r>
            <a:r>
              <a:rPr lang="en-GB" sz="1600">
                <a:latin typeface="Times New Roman" pitchFamily="18" charset="0"/>
              </a:rPr>
              <a:t>Position and angle jitter: </a:t>
            </a:r>
            <a:endParaRPr lang="el-GR" sz="160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8678" name="Object 6"/>
          <p:cNvGraphicFramePr>
            <a:graphicFrameLocks noChangeAspect="1"/>
          </p:cNvGraphicFramePr>
          <p:nvPr/>
        </p:nvGraphicFramePr>
        <p:xfrm>
          <a:off x="2795588" y="3532188"/>
          <a:ext cx="3032125" cy="493712"/>
        </p:xfrm>
        <a:graphic>
          <a:graphicData uri="http://schemas.openxmlformats.org/presentationml/2006/ole">
            <p:oleObj spid="_x0000_s28678" name="Equation" r:id="rId4" imgW="1777680" imgH="330120" progId="Equation.DSMT4">
              <p:embed/>
            </p:oleObj>
          </a:graphicData>
        </a:graphic>
      </p:graphicFrame>
      <p:sp>
        <p:nvSpPr>
          <p:cNvPr id="28684" name="Text Box 7"/>
          <p:cNvSpPr txBox="1">
            <a:spLocks noChangeArrowheads="1"/>
          </p:cNvSpPr>
          <p:nvPr/>
        </p:nvSpPr>
        <p:spPr bwMode="auto">
          <a:xfrm>
            <a:off x="395288" y="4508500"/>
            <a:ext cx="830262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>
                <a:latin typeface="Times New Roman" pitchFamily="18" charset="0"/>
              </a:rPr>
              <a:t>If  </a:t>
            </a:r>
            <a:r>
              <a:rPr lang="en-GB" sz="1600" i="1">
                <a:latin typeface="Times New Roman" pitchFamily="18" charset="0"/>
              </a:rPr>
              <a:t>R</a:t>
            </a:r>
            <a:r>
              <a:rPr lang="en-GB" sz="1600">
                <a:latin typeface="Times New Roman" pitchFamily="18" charset="0"/>
              </a:rPr>
              <a:t>(s</a:t>
            </a:r>
            <a:r>
              <a:rPr lang="en-GB" sz="1600" baseline="-25000">
                <a:latin typeface="Times New Roman" pitchFamily="18" charset="0"/>
              </a:rPr>
              <a:t>1</a:t>
            </a:r>
            <a:r>
              <a:rPr lang="en-GB" sz="1600">
                <a:latin typeface="Times New Roman" pitchFamily="18" charset="0"/>
              </a:rPr>
              <a:t>|s</a:t>
            </a:r>
            <a:r>
              <a:rPr lang="en-GB" sz="1600" baseline="-25000">
                <a:latin typeface="Times New Roman" pitchFamily="18" charset="0"/>
              </a:rPr>
              <a:t>0</a:t>
            </a:r>
            <a:r>
              <a:rPr lang="en-GB" sz="1600">
                <a:latin typeface="Times New Roman" pitchFamily="18" charset="0"/>
              </a:rPr>
              <a:t>)</a:t>
            </a:r>
            <a:r>
              <a:rPr lang="en-GB" sz="1600" i="1">
                <a:latin typeface="Times New Roman" pitchFamily="18" charset="0"/>
              </a:rPr>
              <a:t> </a:t>
            </a:r>
            <a:r>
              <a:rPr lang="en-GB" sz="1600">
                <a:latin typeface="Times New Roman" pitchFamily="18" charset="0"/>
              </a:rPr>
              <a:t>is the 2x2 transfer matrix of the transport line from point s</a:t>
            </a:r>
            <a:r>
              <a:rPr lang="en-GB" sz="1600" baseline="-25000">
                <a:latin typeface="Times New Roman" pitchFamily="18" charset="0"/>
              </a:rPr>
              <a:t>0 </a:t>
            </a:r>
            <a:r>
              <a:rPr lang="en-GB" sz="1600">
                <a:latin typeface="Times New Roman" pitchFamily="18" charset="0"/>
              </a:rPr>
              <a:t>to point s</a:t>
            </a:r>
            <a:r>
              <a:rPr lang="en-GB" sz="1600" baseline="-25000">
                <a:latin typeface="Times New Roman" pitchFamily="18" charset="0"/>
              </a:rPr>
              <a:t>1</a:t>
            </a:r>
            <a:r>
              <a:rPr lang="en-GB" sz="1600">
                <a:latin typeface="Times New Roman" pitchFamily="18" charset="0"/>
              </a:rPr>
              <a:t>, the covariance matrix is transformed as follows: </a:t>
            </a:r>
          </a:p>
          <a:p>
            <a:endParaRPr lang="en-US" sz="1600" i="1">
              <a:latin typeface="Times New Roman" pitchFamily="18" charset="0"/>
            </a:endParaRPr>
          </a:p>
        </p:txBody>
      </p:sp>
      <p:graphicFrame>
        <p:nvGraphicFramePr>
          <p:cNvPr id="28680" name="Object 8"/>
          <p:cNvGraphicFramePr>
            <a:graphicFrameLocks noChangeAspect="1"/>
          </p:cNvGraphicFramePr>
          <p:nvPr/>
        </p:nvGraphicFramePr>
        <p:xfrm>
          <a:off x="2622550" y="5119688"/>
          <a:ext cx="4176713" cy="427037"/>
        </p:xfrm>
        <a:graphic>
          <a:graphicData uri="http://schemas.openxmlformats.org/presentationml/2006/ole">
            <p:oleObj spid="_x0000_s28680" name="Equation" r:id="rId5" imgW="1930320" imgH="241200" progId="Equation.DSMT4">
              <p:embed/>
            </p:oleObj>
          </a:graphicData>
        </a:graphic>
      </p:graphicFrame>
      <p:sp>
        <p:nvSpPr>
          <p:cNvPr id="28685" name="Text Box 9"/>
          <p:cNvSpPr txBox="1">
            <a:spLocks noChangeArrowheads="1"/>
          </p:cNvSpPr>
          <p:nvPr/>
        </p:nvSpPr>
        <p:spPr bwMode="auto">
          <a:xfrm>
            <a:off x="457200" y="5649913"/>
            <a:ext cx="34734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 i="1">
                <a:latin typeface="Times New Roman" pitchFamily="18" charset="0"/>
              </a:rPr>
              <a:t>R</a:t>
            </a:r>
            <a:r>
              <a:rPr lang="en-GB" sz="1600">
                <a:latin typeface="Times New Roman" pitchFamily="18" charset="0"/>
              </a:rPr>
              <a:t>(s</a:t>
            </a:r>
            <a:r>
              <a:rPr lang="en-GB" sz="1600" baseline="-25000">
                <a:latin typeface="Times New Roman" pitchFamily="18" charset="0"/>
              </a:rPr>
              <a:t>1</a:t>
            </a:r>
            <a:r>
              <a:rPr lang="en-GB" sz="1600">
                <a:latin typeface="Times New Roman" pitchFamily="18" charset="0"/>
              </a:rPr>
              <a:t>|s</a:t>
            </a:r>
            <a:r>
              <a:rPr lang="en-GB" sz="1600" baseline="-25000">
                <a:latin typeface="Times New Roman" pitchFamily="18" charset="0"/>
              </a:rPr>
              <a:t>0</a:t>
            </a:r>
            <a:r>
              <a:rPr lang="en-GB" sz="1600">
                <a:latin typeface="Times New Roman" pitchFamily="18" charset="0"/>
              </a:rPr>
              <a:t>)</a:t>
            </a:r>
            <a:r>
              <a:rPr lang="en-GB" sz="1600" baseline="30000">
                <a:latin typeface="Times New Roman" pitchFamily="18" charset="0"/>
              </a:rPr>
              <a:t>T</a:t>
            </a:r>
            <a:r>
              <a:rPr lang="en-GB" sz="1600">
                <a:latin typeface="Times New Roman" pitchFamily="18" charset="0"/>
              </a:rPr>
              <a:t> being the traspose matrix of </a:t>
            </a:r>
            <a:r>
              <a:rPr lang="en-GB" sz="1600" i="1">
                <a:latin typeface="Times New Roman" pitchFamily="18" charset="0"/>
              </a:rPr>
              <a:t>R. </a:t>
            </a:r>
            <a:endParaRPr lang="en-US" sz="1600" i="1">
              <a:latin typeface="Times New Roman" pitchFamily="18" charset="0"/>
            </a:endParaRPr>
          </a:p>
        </p:txBody>
      </p:sp>
      <p:sp>
        <p:nvSpPr>
          <p:cNvPr id="28686" name="Text Box 10"/>
          <p:cNvSpPr txBox="1">
            <a:spLocks noChangeArrowheads="1"/>
          </p:cNvSpPr>
          <p:nvPr/>
        </p:nvSpPr>
        <p:spPr bwMode="auto">
          <a:xfrm>
            <a:off x="323850" y="1127125"/>
            <a:ext cx="8374063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defTabSz="914400"/>
            <a:r>
              <a:rPr lang="en-GB" sz="1600">
                <a:latin typeface="Times New Roman" pitchFamily="18" charset="0"/>
              </a:rPr>
              <a:t>Let us assume a beam pulse consisting of multiple bunches, each bunch centroid characterised by a vector </a:t>
            </a:r>
            <a:r>
              <a:rPr lang="en-GB" sz="1600" i="1">
                <a:latin typeface="Times New Roman" pitchFamily="18" charset="0"/>
              </a:rPr>
              <a:t>y=</a:t>
            </a:r>
            <a:r>
              <a:rPr lang="en-GB" sz="1600">
                <a:latin typeface="Times New Roman" pitchFamily="18" charset="0"/>
              </a:rPr>
              <a:t>(</a:t>
            </a:r>
            <a:r>
              <a:rPr lang="en-GB" sz="1600" i="1">
                <a:latin typeface="Times New Roman" pitchFamily="18" charset="0"/>
              </a:rPr>
              <a:t>y, y’</a:t>
            </a:r>
            <a:r>
              <a:rPr lang="en-GB" sz="1600">
                <a:latin typeface="Times New Roman" pitchFamily="18" charset="0"/>
              </a:rPr>
              <a:t>). An ensemble of y and y measurements performed over many beam pulses can be characterised statistically by the following covariance matrix </a:t>
            </a:r>
            <a:endParaRPr lang="en-US" sz="16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4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r>
              <a:rPr lang="en-GB" sz="2400" smtClean="0"/>
              <a:t>Transverse jitter propagation</a:t>
            </a:r>
            <a:br>
              <a:rPr lang="en-GB" sz="2400" smtClean="0"/>
            </a:br>
            <a:r>
              <a:rPr lang="en-GB" sz="2400" smtClean="0"/>
              <a:t>(another way to calculate it)</a:t>
            </a:r>
            <a:endParaRPr lang="en-US" sz="2400" smtClean="0"/>
          </a:p>
        </p:txBody>
      </p:sp>
      <p:sp>
        <p:nvSpPr>
          <p:cNvPr id="27655" name="Rectangle 3"/>
          <p:cNvSpPr>
            <a:spLocks noGrp="1"/>
          </p:cNvSpPr>
          <p:nvPr>
            <p:ph type="body" idx="1"/>
          </p:nvPr>
        </p:nvSpPr>
        <p:spPr>
          <a:xfrm>
            <a:off x="457200" y="1196975"/>
            <a:ext cx="8229600" cy="532765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GB" sz="1600" smtClean="0">
                <a:latin typeface="Times New Roman" pitchFamily="18" charset="0"/>
              </a:rPr>
              <a:t>If the optics of the transfer line is known, from the rms position measurements by three different</a:t>
            </a:r>
          </a:p>
          <a:p>
            <a:pPr>
              <a:buFont typeface="Arial" charset="0"/>
              <a:buNone/>
            </a:pPr>
            <a:r>
              <a:rPr lang="en-GB" sz="1600" smtClean="0">
                <a:latin typeface="Times New Roman" pitchFamily="18" charset="0"/>
              </a:rPr>
              <a:t>BPMs, </a:t>
            </a:r>
            <a:r>
              <a:rPr lang="el-GR" sz="1600" smtClean="0">
                <a:latin typeface="Times New Roman" pitchFamily="18" charset="0"/>
                <a:cs typeface="Times New Roman" pitchFamily="18" charset="0"/>
              </a:rPr>
              <a:t>σ</a:t>
            </a:r>
            <a:r>
              <a:rPr lang="en-GB" sz="1600" baseline="-25000" smtClean="0">
                <a:latin typeface="Times New Roman" pitchFamily="18" charset="0"/>
                <a:cs typeface="Times New Roman" pitchFamily="18" charset="0"/>
              </a:rPr>
              <a:t>(1)</a:t>
            </a:r>
            <a:r>
              <a:rPr lang="en-GB" sz="1600" smtClean="0">
                <a:latin typeface="Times New Roman" pitchFamily="18" charset="0"/>
                <a:cs typeface="Times New Roman" pitchFamily="18" charset="0"/>
              </a:rPr>
              <a:t>=&lt;y</a:t>
            </a:r>
            <a:r>
              <a:rPr lang="en-GB" sz="1600" baseline="-2500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GB" sz="1600" baseline="3000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sz="1600" smtClean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en-GB" sz="1600" baseline="30000" smtClean="0">
                <a:latin typeface="Times New Roman" pitchFamily="18" charset="0"/>
                <a:cs typeface="Times New Roman" pitchFamily="18" charset="0"/>
              </a:rPr>
              <a:t>1/2</a:t>
            </a:r>
            <a:r>
              <a:rPr lang="en-GB" sz="160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l-GR" sz="1600" smtClean="0">
                <a:latin typeface="Times New Roman" pitchFamily="18" charset="0"/>
                <a:cs typeface="Times New Roman" pitchFamily="18" charset="0"/>
              </a:rPr>
              <a:t>σ</a:t>
            </a:r>
            <a:r>
              <a:rPr lang="en-GB" sz="1600" baseline="-25000" smtClean="0">
                <a:latin typeface="Times New Roman" pitchFamily="18" charset="0"/>
                <a:cs typeface="Times New Roman" pitchFamily="18" charset="0"/>
              </a:rPr>
              <a:t>(2)</a:t>
            </a:r>
            <a:r>
              <a:rPr lang="en-GB" sz="1600" smtClean="0">
                <a:latin typeface="Times New Roman" pitchFamily="18" charset="0"/>
                <a:cs typeface="Times New Roman" pitchFamily="18" charset="0"/>
              </a:rPr>
              <a:t>=&lt;y</a:t>
            </a:r>
            <a:r>
              <a:rPr lang="en-GB" sz="1600" baseline="-2500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sz="1600" baseline="3000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sz="1600" smtClean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en-GB" sz="1600" baseline="30000" smtClean="0">
                <a:latin typeface="Times New Roman" pitchFamily="18" charset="0"/>
                <a:cs typeface="Times New Roman" pitchFamily="18" charset="0"/>
              </a:rPr>
              <a:t>1/2</a:t>
            </a:r>
            <a:r>
              <a:rPr lang="en-GB" sz="160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l-GR" sz="1600" smtClean="0">
                <a:latin typeface="Times New Roman" pitchFamily="18" charset="0"/>
                <a:cs typeface="Times New Roman" pitchFamily="18" charset="0"/>
              </a:rPr>
              <a:t>σ</a:t>
            </a:r>
            <a:r>
              <a:rPr lang="en-GB" sz="1600" baseline="-25000" smtClean="0">
                <a:latin typeface="Times New Roman" pitchFamily="18" charset="0"/>
                <a:cs typeface="Times New Roman" pitchFamily="18" charset="0"/>
              </a:rPr>
              <a:t>(3)</a:t>
            </a:r>
            <a:r>
              <a:rPr lang="en-GB" sz="1600" smtClean="0">
                <a:latin typeface="Times New Roman" pitchFamily="18" charset="0"/>
                <a:cs typeface="Times New Roman" pitchFamily="18" charset="0"/>
              </a:rPr>
              <a:t>=&lt;y</a:t>
            </a:r>
            <a:r>
              <a:rPr lang="en-GB" sz="1600" baseline="-2500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GB" sz="1600" baseline="3000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sz="1600" smtClean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en-GB" sz="1600" baseline="30000" smtClean="0">
                <a:latin typeface="Times New Roman" pitchFamily="18" charset="0"/>
                <a:cs typeface="Times New Roman" pitchFamily="18" charset="0"/>
              </a:rPr>
              <a:t>1/2</a:t>
            </a:r>
            <a:r>
              <a:rPr lang="en-GB" sz="1600" smtClean="0">
                <a:latin typeface="Times New Roman" pitchFamily="18" charset="0"/>
                <a:cs typeface="Times New Roman" pitchFamily="18" charset="0"/>
              </a:rPr>
              <a:t>, the position and angular jitter can be calculated</a:t>
            </a:r>
          </a:p>
          <a:p>
            <a:pPr>
              <a:buFont typeface="Arial" charset="0"/>
              <a:buNone/>
            </a:pPr>
            <a:r>
              <a:rPr lang="en-GB" sz="1600" smtClean="0">
                <a:latin typeface="Times New Roman" pitchFamily="18" charset="0"/>
                <a:cs typeface="Times New Roman" pitchFamily="18" charset="0"/>
              </a:rPr>
              <a:t>at any other point</a:t>
            </a:r>
            <a:r>
              <a:rPr lang="en-GB" sz="1600" i="1" smtClean="0">
                <a:latin typeface="Times New Roman" pitchFamily="18" charset="0"/>
                <a:cs typeface="Times New Roman" pitchFamily="18" charset="0"/>
              </a:rPr>
              <a:t> i</a:t>
            </a:r>
            <a:r>
              <a:rPr lang="en-GB" sz="1600" i="1" baseline="3000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GB" sz="1600" smtClean="0">
                <a:latin typeface="Times New Roman" pitchFamily="18" charset="0"/>
                <a:cs typeface="Times New Roman" pitchFamily="18" charset="0"/>
              </a:rPr>
              <a:t> of the beamline:</a:t>
            </a:r>
          </a:p>
          <a:p>
            <a:endParaRPr lang="en-GB" sz="1600" smtClean="0">
              <a:latin typeface="Times New Roman" pitchFamily="18" charset="0"/>
              <a:cs typeface="Times New Roman" pitchFamily="18" charset="0"/>
            </a:endParaRPr>
          </a:p>
          <a:p>
            <a:endParaRPr lang="en-GB" sz="1600" smtClean="0">
              <a:latin typeface="Times New Roman" pitchFamily="18" charset="0"/>
              <a:cs typeface="Times New Roman" pitchFamily="18" charset="0"/>
            </a:endParaRPr>
          </a:p>
          <a:p>
            <a:endParaRPr lang="en-GB" sz="1800" smtClean="0">
              <a:cs typeface="Times New Roman" pitchFamily="18" charset="0"/>
            </a:endParaRPr>
          </a:p>
          <a:p>
            <a:endParaRPr lang="en-GB" sz="1800" smtClean="0">
              <a:cs typeface="Times New Roman" pitchFamily="18" charset="0"/>
            </a:endParaRPr>
          </a:p>
          <a:p>
            <a:endParaRPr lang="en-GB" sz="1800" smtClean="0"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en-GB" sz="1600" smtClean="0">
                <a:latin typeface="Times New Roman" pitchFamily="18" charset="0"/>
                <a:cs typeface="Times New Roman" pitchFamily="18" charset="0"/>
              </a:rPr>
              <a:t>where </a:t>
            </a:r>
            <a:r>
              <a:rPr lang="en-GB" sz="1600" i="1" smtClean="0">
                <a:latin typeface="Times New Roman" pitchFamily="18" charset="0"/>
                <a:cs typeface="Times New Roman" pitchFamily="18" charset="0"/>
              </a:rPr>
              <a:t>M </a:t>
            </a:r>
            <a:r>
              <a:rPr lang="en-GB" sz="1600" smtClean="0">
                <a:latin typeface="Times New Roman" pitchFamily="18" charset="0"/>
                <a:cs typeface="Times New Roman" pitchFamily="18" charset="0"/>
              </a:rPr>
              <a:t>is the following matrix:</a:t>
            </a:r>
          </a:p>
          <a:p>
            <a:pPr>
              <a:buFont typeface="Arial" charset="0"/>
              <a:buNone/>
            </a:pPr>
            <a:endParaRPr lang="en-GB" sz="16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en-GB" sz="1600" smtClean="0"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en-GB" sz="1600" smtClean="0"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en-GB" sz="1600" smtClean="0"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en-GB" sz="1600" smtClean="0"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en-GB" sz="1600" smtClean="0"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en-GB" sz="1600" smtClean="0">
                <a:latin typeface="Times New Roman" pitchFamily="18" charset="0"/>
                <a:cs typeface="Times New Roman" pitchFamily="18" charset="0"/>
              </a:rPr>
              <a:t>where the terms </a:t>
            </a:r>
            <a:r>
              <a:rPr lang="en-GB" sz="1600" i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GB" sz="1600" baseline="-25000" smtClean="0">
                <a:latin typeface="Times New Roman" pitchFamily="18" charset="0"/>
                <a:cs typeface="Times New Roman" pitchFamily="18" charset="0"/>
              </a:rPr>
              <a:t>33,(j)</a:t>
            </a:r>
            <a:r>
              <a:rPr lang="en-GB" sz="160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GB" sz="1600" i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GB" sz="1600" baseline="-25000" smtClean="0">
                <a:latin typeface="Times New Roman" pitchFamily="18" charset="0"/>
                <a:cs typeface="Times New Roman" pitchFamily="18" charset="0"/>
              </a:rPr>
              <a:t>34,(j)</a:t>
            </a:r>
            <a:r>
              <a:rPr lang="en-GB" sz="16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600" smtClean="0">
                <a:latin typeface="Times New Roman" pitchFamily="18" charset="0"/>
                <a:cs typeface="Times New Roman" pitchFamily="18" charset="0"/>
              </a:rPr>
              <a:t>are the terms corresponding to the transfer matrix from </a:t>
            </a:r>
            <a:r>
              <a:rPr lang="en-GB" sz="1600" i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GB" sz="1600" i="1" baseline="30000" smtClean="0">
                <a:latin typeface="Times New Roman" pitchFamily="18" charset="0"/>
                <a:cs typeface="Times New Roman" pitchFamily="18" charset="0"/>
              </a:rPr>
              <a:t>th </a:t>
            </a:r>
            <a:r>
              <a:rPr lang="en-GB" sz="1600" smtClean="0">
                <a:latin typeface="Times New Roman" pitchFamily="18" charset="0"/>
                <a:cs typeface="Times New Roman" pitchFamily="18" charset="0"/>
              </a:rPr>
              <a:t>BPM</a:t>
            </a:r>
          </a:p>
          <a:p>
            <a:pPr>
              <a:buFont typeface="Arial" charset="0"/>
              <a:buNone/>
            </a:pPr>
            <a:r>
              <a:rPr lang="en-GB" sz="160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GB" sz="1600" i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GB" sz="1600" smtClean="0">
                <a:latin typeface="Times New Roman" pitchFamily="18" charset="0"/>
                <a:cs typeface="Times New Roman" pitchFamily="18" charset="0"/>
              </a:rPr>
              <a:t>=1,2,3) to the point </a:t>
            </a:r>
            <a:r>
              <a:rPr lang="en-GB" sz="1600" i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GB" sz="1600" i="1" baseline="3000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GB" sz="1600" baseline="30000" smtClean="0">
                <a:latin typeface="Times New Roman" pitchFamily="18" charset="0"/>
                <a:cs typeface="Times New Roman" pitchFamily="18" charset="0"/>
              </a:rPr>
              <a:t>h </a:t>
            </a:r>
            <a:r>
              <a:rPr lang="en-GB" sz="1600" smtClean="0">
                <a:latin typeface="Times New Roman" pitchFamily="18" charset="0"/>
                <a:cs typeface="Times New Roman" pitchFamily="18" charset="0"/>
              </a:rPr>
              <a:t>where we want to evaluate the jitter values: </a:t>
            </a:r>
            <a:r>
              <a:rPr lang="el-GR" sz="1600" smtClean="0">
                <a:latin typeface="Times New Roman" pitchFamily="18" charset="0"/>
                <a:cs typeface="Times New Roman" pitchFamily="18" charset="0"/>
              </a:rPr>
              <a:t>σ</a:t>
            </a:r>
            <a:r>
              <a:rPr lang="en-GB" sz="1600" baseline="-2500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GB" sz="1600" i="1" baseline="-2500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GB" sz="1600" baseline="-2500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GB" sz="1600" smtClean="0">
                <a:latin typeface="Times New Roman" pitchFamily="18" charset="0"/>
                <a:cs typeface="Times New Roman" pitchFamily="18" charset="0"/>
              </a:rPr>
              <a:t>=&lt;y</a:t>
            </a:r>
            <a:r>
              <a:rPr lang="en-GB" sz="1600" i="1" baseline="-2500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GB" sz="1600" baseline="3000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sz="1600" smtClean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en-GB" sz="1600" baseline="30000" smtClean="0">
                <a:latin typeface="Times New Roman" pitchFamily="18" charset="0"/>
                <a:cs typeface="Times New Roman" pitchFamily="18" charset="0"/>
              </a:rPr>
              <a:t>1/2</a:t>
            </a:r>
            <a:r>
              <a:rPr lang="en-GB" sz="160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l-GR" sz="1600" smtClean="0">
                <a:latin typeface="Times New Roman" pitchFamily="18" charset="0"/>
                <a:cs typeface="Times New Roman" pitchFamily="18" charset="0"/>
              </a:rPr>
              <a:t>σ</a:t>
            </a:r>
            <a:r>
              <a:rPr lang="en-GB" sz="1600" smtClean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en-GB" sz="1600" baseline="-2500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GB" sz="1600" i="1" baseline="-2500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GB" sz="1600" baseline="-2500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GB" sz="1600" smtClean="0">
                <a:latin typeface="Times New Roman" pitchFamily="18" charset="0"/>
                <a:cs typeface="Times New Roman" pitchFamily="18" charset="0"/>
              </a:rPr>
              <a:t>=&lt;y’</a:t>
            </a:r>
            <a:r>
              <a:rPr lang="en-GB" sz="1600" i="1" baseline="-2500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GB" sz="1600" baseline="3000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sz="1600" smtClean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en-GB" sz="1600" baseline="30000" smtClean="0">
                <a:latin typeface="Times New Roman" pitchFamily="18" charset="0"/>
                <a:cs typeface="Times New Roman" pitchFamily="18" charset="0"/>
              </a:rPr>
              <a:t>1/2</a:t>
            </a:r>
            <a:r>
              <a:rPr lang="en-GB" sz="160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GB" sz="1600" i="1" baseline="30000" smtClean="0">
              <a:latin typeface="Times New Roman" pitchFamily="18" charset="0"/>
              <a:cs typeface="Times New Roman" pitchFamily="18" charset="0"/>
            </a:endParaRPr>
          </a:p>
          <a:p>
            <a:endParaRPr lang="en-GB" sz="1800" baseline="30000" smtClean="0">
              <a:cs typeface="Times New Roman" pitchFamily="18" charset="0"/>
            </a:endParaRPr>
          </a:p>
        </p:txBody>
      </p:sp>
      <p:graphicFrame>
        <p:nvGraphicFramePr>
          <p:cNvPr id="27652" name="Object 4"/>
          <p:cNvGraphicFramePr>
            <a:graphicFrameLocks noChangeAspect="1"/>
          </p:cNvGraphicFramePr>
          <p:nvPr/>
        </p:nvGraphicFramePr>
        <p:xfrm>
          <a:off x="3348038" y="2349500"/>
          <a:ext cx="2016125" cy="1152525"/>
        </p:xfrm>
        <a:graphic>
          <a:graphicData uri="http://schemas.openxmlformats.org/presentationml/2006/ole">
            <p:oleObj spid="_x0000_s27652" name="Equation" r:id="rId3" imgW="2298600" imgH="1447560" progId="Equation.DSMT4">
              <p:embed/>
            </p:oleObj>
          </a:graphicData>
        </a:graphic>
      </p:graphicFrame>
      <p:graphicFrame>
        <p:nvGraphicFramePr>
          <p:cNvPr id="27653" name="Object 5"/>
          <p:cNvGraphicFramePr>
            <a:graphicFrameLocks noChangeAspect="1"/>
          </p:cNvGraphicFramePr>
          <p:nvPr/>
        </p:nvGraphicFramePr>
        <p:xfrm>
          <a:off x="2843213" y="4076700"/>
          <a:ext cx="3136900" cy="1193800"/>
        </p:xfrm>
        <a:graphic>
          <a:graphicData uri="http://schemas.openxmlformats.org/presentationml/2006/ole">
            <p:oleObj spid="_x0000_s27653" name="Equation" r:id="rId4" imgW="3136680" imgH="11937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Vertical jitter measurements</a:t>
            </a:r>
            <a:br>
              <a:rPr lang="en-US" sz="2800" smtClean="0"/>
            </a:br>
            <a:r>
              <a:rPr lang="en-US" sz="2800" smtClean="0"/>
              <a:t>(“Golden set”)</a:t>
            </a:r>
          </a:p>
        </p:txBody>
      </p:sp>
      <p:sp>
        <p:nvSpPr>
          <p:cNvPr id="30722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16</a:t>
            </a:r>
            <a:r>
              <a:rPr lang="en-US" sz="2400" baseline="30000" smtClean="0"/>
              <a:t>th</a:t>
            </a:r>
            <a:r>
              <a:rPr lang="en-US" sz="2400" smtClean="0"/>
              <a:t> April 2011:</a:t>
            </a:r>
          </a:p>
          <a:p>
            <a:pPr eaLnBrk="1" hangingPunct="1"/>
            <a:endParaRPr lang="en-GB" sz="2400" smtClean="0"/>
          </a:p>
          <a:p>
            <a:pPr eaLnBrk="1" hangingPunct="1"/>
            <a:r>
              <a:rPr lang="en-GB" sz="2000" smtClean="0"/>
              <a:t>ATF2 operation conditions:</a:t>
            </a:r>
          </a:p>
          <a:p>
            <a:pPr lvl="1" eaLnBrk="1" hangingPunct="1"/>
            <a:r>
              <a:rPr lang="en-GB" sz="2000" smtClean="0"/>
              <a:t>1.3 GeV 3-bunch trains</a:t>
            </a:r>
          </a:p>
          <a:p>
            <a:pPr lvl="1" eaLnBrk="1" hangingPunct="1"/>
            <a:r>
              <a:rPr lang="en-GB" sz="2000" smtClean="0"/>
              <a:t>154 ns bunch separation </a:t>
            </a:r>
          </a:p>
          <a:p>
            <a:pPr lvl="1" eaLnBrk="1" hangingPunct="1"/>
            <a:r>
              <a:rPr lang="en-GB" sz="2000" smtClean="0"/>
              <a:t>1.56 Hz frequency repetition rate at ATF. </a:t>
            </a:r>
          </a:p>
          <a:p>
            <a:pPr eaLnBrk="1" hangingPunct="1"/>
            <a:endParaRPr lang="en-GB" sz="2400" smtClean="0"/>
          </a:p>
          <a:p>
            <a:pPr eaLnBrk="1" hangingPunct="1"/>
            <a:r>
              <a:rPr lang="en-GB" sz="1800" smtClean="0"/>
              <a:t>FB system operated in coupled FB mode corrects simultaneously y and y’</a:t>
            </a:r>
          </a:p>
          <a:p>
            <a:pPr eaLnBrk="1" hangingPunct="1"/>
            <a:r>
              <a:rPr lang="en-GB" sz="1800" smtClean="0"/>
              <a:t>Interleaving measurements with FB switched off (FB OFF) and on (FB ON).</a:t>
            </a:r>
          </a:p>
          <a:p>
            <a:pPr eaLnBrk="1" hangingPunct="1"/>
            <a:r>
              <a:rPr lang="en-GB" sz="1800" smtClean="0"/>
              <a:t>BPM resolution estimated to be better than 0.4 micrometres for P2 and about 1 micrometre for P3</a:t>
            </a:r>
            <a:endParaRPr lang="en-US" sz="1800" smtClean="0"/>
          </a:p>
          <a:p>
            <a:pPr eaLnBrk="1" hangingPunct="1"/>
            <a:r>
              <a:rPr lang="en-GB" sz="1800" smtClean="0"/>
              <a:t>Set of measurements of 1000 pulses</a:t>
            </a:r>
            <a:endParaRPr lang="en-US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Vertical jitter measurements</a:t>
            </a:r>
            <a:br>
              <a:rPr lang="en-US" sz="2800" smtClean="0"/>
            </a:br>
            <a:r>
              <a:rPr lang="en-US" sz="2800" smtClean="0"/>
              <a:t>(“Golden set”)</a:t>
            </a:r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16</a:t>
            </a:r>
            <a:r>
              <a:rPr lang="en-US" sz="2400" baseline="30000" smtClean="0"/>
              <a:t>th</a:t>
            </a:r>
            <a:r>
              <a:rPr lang="en-US" sz="2400" smtClean="0"/>
              <a:t> April 2011</a:t>
            </a:r>
          </a:p>
        </p:txBody>
      </p:sp>
      <p:pic>
        <p:nvPicPr>
          <p:cNvPr id="3174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2295525"/>
            <a:ext cx="6191250" cy="186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Text Box 5"/>
          <p:cNvSpPr txBox="1">
            <a:spLocks noChangeArrowheads="1"/>
          </p:cNvSpPr>
          <p:nvPr/>
        </p:nvSpPr>
        <p:spPr bwMode="auto">
          <a:xfrm>
            <a:off x="3563938" y="1928813"/>
            <a:ext cx="2292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GB"/>
              <a:t>Vertical position jitter</a:t>
            </a:r>
            <a:endParaRPr lang="en-US"/>
          </a:p>
        </p:txBody>
      </p:sp>
      <p:sp>
        <p:nvSpPr>
          <p:cNvPr id="31749" name="Text Box 6"/>
          <p:cNvSpPr txBox="1">
            <a:spLocks noChangeArrowheads="1"/>
          </p:cNvSpPr>
          <p:nvPr/>
        </p:nvSpPr>
        <p:spPr bwMode="auto">
          <a:xfrm>
            <a:off x="3348038" y="4286250"/>
            <a:ext cx="2660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Vertical angle jitter at P2</a:t>
            </a:r>
            <a:endParaRPr lang="en-US"/>
          </a:p>
        </p:txBody>
      </p:sp>
      <p:pic>
        <p:nvPicPr>
          <p:cNvPr id="31750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00338" y="4652963"/>
            <a:ext cx="3816350" cy="181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Position and angle jitter in the ATF2 EXT line</a:t>
            </a:r>
            <a:br>
              <a:rPr lang="en-US" sz="2800" smtClean="0"/>
            </a:br>
            <a:r>
              <a:rPr lang="en-US" sz="2400" smtClean="0"/>
              <a:t>(Evaluation using nominal lattice)</a:t>
            </a:r>
          </a:p>
        </p:txBody>
      </p:sp>
      <p:sp>
        <p:nvSpPr>
          <p:cNvPr id="3277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32771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1525" y="1828800"/>
            <a:ext cx="7305675" cy="429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2" name="TextBox 4"/>
          <p:cNvSpPr txBox="1">
            <a:spLocks noChangeArrowheads="1"/>
          </p:cNvSpPr>
          <p:nvPr/>
        </p:nvSpPr>
        <p:spPr bwMode="auto">
          <a:xfrm>
            <a:off x="4038600" y="1644650"/>
            <a:ext cx="9652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Calibri" pitchFamily="34" charset="0"/>
              </a:rPr>
              <a:t>FB 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Position and angle jitter in the ATF2 EXT line</a:t>
            </a:r>
            <a:br>
              <a:rPr lang="en-US" sz="2800" smtClean="0"/>
            </a:br>
            <a:r>
              <a:rPr lang="en-US" sz="2800" smtClean="0"/>
              <a:t> </a:t>
            </a:r>
            <a:r>
              <a:rPr lang="en-US" sz="2400" smtClean="0"/>
              <a:t>(Evaluation using nominal lattice)</a:t>
            </a:r>
          </a:p>
        </p:txBody>
      </p:sp>
      <p:pic>
        <p:nvPicPr>
          <p:cNvPr id="33794" name="Content Placeholder 2"/>
          <p:cNvPicPr>
            <a:picLocks noGrp="1"/>
          </p:cNvPicPr>
          <p:nvPr>
            <p:ph idx="4294967295"/>
          </p:nvPr>
        </p:nvPicPr>
        <p:blipFill>
          <a:blip r:embed="rId2"/>
          <a:srcRect l="1871" t="21326" r="6250" b="26166"/>
          <a:stretch>
            <a:fillRect/>
          </a:stretch>
        </p:blipFill>
        <p:spPr>
          <a:xfrm>
            <a:off x="1116013" y="1700213"/>
            <a:ext cx="6553200" cy="4176712"/>
          </a:xfrm>
        </p:spPr>
      </p:pic>
      <p:sp>
        <p:nvSpPr>
          <p:cNvPr id="33795" name="Text Box 6"/>
          <p:cNvSpPr txBox="1">
            <a:spLocks noChangeArrowheads="1"/>
          </p:cNvSpPr>
          <p:nvPr/>
        </p:nvSpPr>
        <p:spPr bwMode="auto">
          <a:xfrm>
            <a:off x="3635375" y="1454150"/>
            <a:ext cx="165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GB" sz="2400">
                <a:latin typeface="Calibri" pitchFamily="34" charset="0"/>
              </a:rPr>
              <a:t>For bunch 2</a:t>
            </a:r>
            <a:endParaRPr lang="en-US" sz="24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Tracking simulations and jitter evaluation</a:t>
            </a:r>
          </a:p>
        </p:txBody>
      </p:sp>
      <p:sp>
        <p:nvSpPr>
          <p:cNvPr id="34818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GB" sz="1800" smtClean="0"/>
              <a:t>Vertical offset distributions tracked through ATF2 starting from P2. </a:t>
            </a:r>
          </a:p>
          <a:p>
            <a:pPr eaLnBrk="1" hangingPunct="1">
              <a:buFont typeface="Arial" charset="0"/>
              <a:buNone/>
            </a:pPr>
            <a:endParaRPr lang="en-GB" sz="1800" smtClean="0"/>
          </a:p>
          <a:p>
            <a:pPr eaLnBrk="1" hangingPunct="1"/>
            <a:r>
              <a:rPr lang="en-GB" sz="1800" smtClean="0"/>
              <a:t>For the initial offset distribution we can generate a bivariate normal distribution based on the information on rms position and angle jitter measured at P2: </a:t>
            </a:r>
          </a:p>
          <a:p>
            <a:pPr eaLnBrk="1" hangingPunct="1">
              <a:buFont typeface="Arial" charset="0"/>
              <a:buNone/>
            </a:pPr>
            <a:endParaRPr lang="en-GB" sz="1800" smtClean="0"/>
          </a:p>
          <a:p>
            <a:pPr eaLnBrk="1" hangingPunct="1"/>
            <a:endParaRPr lang="en-GB" sz="1800" smtClean="0"/>
          </a:p>
          <a:p>
            <a:pPr eaLnBrk="1" hangingPunct="1"/>
            <a:endParaRPr lang="en-GB" sz="1800" smtClean="0"/>
          </a:p>
          <a:p>
            <a:pPr eaLnBrk="1" hangingPunct="1"/>
            <a:endParaRPr lang="en-GB" sz="1800" smtClean="0"/>
          </a:p>
          <a:p>
            <a:pPr eaLnBrk="1" hangingPunct="1"/>
            <a:endParaRPr lang="en-GB" sz="1800" smtClean="0"/>
          </a:p>
          <a:p>
            <a:pPr eaLnBrk="1" hangingPunct="1"/>
            <a:r>
              <a:rPr lang="en-GB" sz="1800" smtClean="0"/>
              <a:t>where  </a:t>
            </a:r>
            <a:r>
              <a:rPr lang="el-GR" sz="1800" smtClean="0">
                <a:latin typeface="Times New Roman" pitchFamily="18" charset="0"/>
                <a:cs typeface="Times New Roman" pitchFamily="18" charset="0"/>
              </a:rPr>
              <a:t>ρ</a:t>
            </a:r>
            <a:r>
              <a:rPr lang="en-GB" sz="1800" smtClean="0">
                <a:latin typeface="Times New Roman" pitchFamily="18" charset="0"/>
                <a:cs typeface="Times New Roman" pitchFamily="18" charset="0"/>
              </a:rPr>
              <a:t>=&lt;yy’&gt;/(</a:t>
            </a:r>
            <a:r>
              <a:rPr lang="el-GR" sz="1800" smtClean="0">
                <a:latin typeface="Times New Roman" pitchFamily="18" charset="0"/>
                <a:cs typeface="Times New Roman" pitchFamily="18" charset="0"/>
              </a:rPr>
              <a:t>σ</a:t>
            </a:r>
            <a:r>
              <a:rPr lang="en-GB" sz="1800" baseline="-25000" smtClean="0">
                <a:latin typeface="Times New Roman" pitchFamily="18" charset="0"/>
                <a:cs typeface="Times New Roman" pitchFamily="18" charset="0"/>
              </a:rPr>
              <a:t>(2)</a:t>
            </a:r>
            <a:r>
              <a:rPr lang="el-GR" sz="1800" smtClean="0">
                <a:latin typeface="Times New Roman" pitchFamily="18" charset="0"/>
                <a:cs typeface="Times New Roman" pitchFamily="18" charset="0"/>
              </a:rPr>
              <a:t>σ</a:t>
            </a:r>
            <a:r>
              <a:rPr lang="en-GB" sz="1800" smtClean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en-GB" sz="1800" baseline="-25000" smtClean="0">
                <a:latin typeface="Times New Roman" pitchFamily="18" charset="0"/>
                <a:cs typeface="Times New Roman" pitchFamily="18" charset="0"/>
              </a:rPr>
              <a:t>(2)</a:t>
            </a:r>
            <a:r>
              <a:rPr lang="en-GB" sz="180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GB" sz="1800" smtClean="0">
                <a:cs typeface="Times New Roman" pitchFamily="18" charset="0"/>
              </a:rPr>
              <a:t>is the </a:t>
            </a:r>
            <a:r>
              <a:rPr lang="en-GB" sz="1800" smtClean="0">
                <a:latin typeface="Arial" charset="0"/>
                <a:cs typeface="Times New Roman" pitchFamily="18" charset="0"/>
              </a:rPr>
              <a:t> </a:t>
            </a:r>
            <a:r>
              <a:rPr lang="en-GB" sz="1800" smtClean="0"/>
              <a:t>y-y’ correlation factor: </a:t>
            </a:r>
            <a:r>
              <a:rPr lang="el-GR" sz="1800" smtClean="0">
                <a:latin typeface="Times New Roman" pitchFamily="18" charset="0"/>
                <a:cs typeface="Times New Roman" pitchFamily="18" charset="0"/>
              </a:rPr>
              <a:t>ρ</a:t>
            </a:r>
            <a:r>
              <a:rPr lang="en-GB" sz="1800" smtClean="0">
                <a:latin typeface="Times New Roman" pitchFamily="18" charset="0"/>
                <a:cs typeface="Times New Roman" pitchFamily="18" charset="0"/>
              </a:rPr>
              <a:t>=0.85 </a:t>
            </a:r>
            <a:r>
              <a:rPr lang="en-GB" sz="1800" smtClean="0">
                <a:cs typeface="Times New Roman" pitchFamily="18" charset="0"/>
              </a:rPr>
              <a:t>(FB OFF), </a:t>
            </a:r>
            <a:r>
              <a:rPr lang="el-GR" sz="1800" smtClean="0">
                <a:latin typeface="Times New Roman" pitchFamily="18" charset="0"/>
                <a:cs typeface="Times New Roman" pitchFamily="18" charset="0"/>
              </a:rPr>
              <a:t>ρ</a:t>
            </a:r>
            <a:r>
              <a:rPr lang="en-GB" sz="1800" smtClean="0">
                <a:latin typeface="Times New Roman" pitchFamily="18" charset="0"/>
                <a:cs typeface="Times New Roman" pitchFamily="18" charset="0"/>
              </a:rPr>
              <a:t>=0.03 </a:t>
            </a:r>
            <a:r>
              <a:rPr lang="en-GB" sz="1800" smtClean="0">
                <a:cs typeface="Times New Roman" pitchFamily="18" charset="0"/>
              </a:rPr>
              <a:t>(FB ON)</a:t>
            </a:r>
            <a:r>
              <a:rPr lang="en-GB" sz="1800" smtClean="0"/>
              <a:t> </a:t>
            </a:r>
          </a:p>
          <a:p>
            <a:pPr eaLnBrk="1" hangingPunct="1"/>
            <a:endParaRPr lang="en-GB" sz="1800" smtClean="0"/>
          </a:p>
          <a:p>
            <a:pPr eaLnBrk="1" hangingPunct="1"/>
            <a:r>
              <a:rPr lang="en-GB" sz="1800" smtClean="0"/>
              <a:t>Tracking study using the code MAD and nominal ATF2 optics.</a:t>
            </a:r>
          </a:p>
          <a:p>
            <a:pPr eaLnBrk="1" hangingPunct="1"/>
            <a:endParaRPr lang="en-GB" sz="1800" smtClean="0"/>
          </a:p>
          <a:p>
            <a:pPr eaLnBrk="1" hangingPunct="1"/>
            <a:endParaRPr lang="en-US" sz="1800" smtClean="0"/>
          </a:p>
        </p:txBody>
      </p:sp>
      <p:graphicFrame>
        <p:nvGraphicFramePr>
          <p:cNvPr id="34820" name="Object 4"/>
          <p:cNvGraphicFramePr>
            <a:graphicFrameLocks noChangeAspect="1"/>
          </p:cNvGraphicFramePr>
          <p:nvPr/>
        </p:nvGraphicFramePr>
        <p:xfrm>
          <a:off x="1835150" y="3141663"/>
          <a:ext cx="4660900" cy="1244600"/>
        </p:xfrm>
        <a:graphic>
          <a:graphicData uri="http://schemas.openxmlformats.org/presentationml/2006/ole">
            <p:oleObj spid="_x0000_s34820" name="Equation" r:id="rId3" imgW="4660560" imgH="124452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717</TotalTime>
  <Words>731</Words>
  <Application>Microsoft Macintosh PowerPoint</Application>
  <PresentationFormat>On-screen Show (4:3)</PresentationFormat>
  <Paragraphs>119</Paragraphs>
  <Slides>17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Times New Roman</vt:lpstr>
      <vt:lpstr>Comic Sans MS</vt:lpstr>
      <vt:lpstr>Office Theme</vt:lpstr>
      <vt:lpstr>Equation</vt:lpstr>
      <vt:lpstr>MathType 5.0 Equation</vt:lpstr>
      <vt:lpstr>Transverse Beam Jitter Propagation in Multi-bunch Operation at ATF2</vt:lpstr>
      <vt:lpstr>Intra-train feedback system</vt:lpstr>
      <vt:lpstr>Transverse jitter propagation </vt:lpstr>
      <vt:lpstr>Transverse jitter propagation (another way to calculate it)</vt:lpstr>
      <vt:lpstr>Vertical jitter measurements (“Golden set”)</vt:lpstr>
      <vt:lpstr>Vertical jitter measurements (“Golden set”)</vt:lpstr>
      <vt:lpstr>Position and angle jitter in the ATF2 EXT line (Evaluation using nominal lattice)</vt:lpstr>
      <vt:lpstr>Position and angle jitter in the ATF2 EXT line  (Evaluation using nominal lattice)</vt:lpstr>
      <vt:lpstr>Tracking simulations and jitter evaluation</vt:lpstr>
      <vt:lpstr>Tracking simulations and jitter evaluation</vt:lpstr>
      <vt:lpstr>Tracking simulations and jitter evaluation</vt:lpstr>
      <vt:lpstr>Tracking simulations and jitter evaluation</vt:lpstr>
      <vt:lpstr>Tracking simulations and jitter evaluation</vt:lpstr>
      <vt:lpstr>FlightSim 16 April 2010 v4.4/BX2p5BY1 lattice - Position</vt:lpstr>
      <vt:lpstr>FlightSim 16 April 2010 v4.4/BX2p5BY1 lattice - Angle</vt:lpstr>
      <vt:lpstr>Conclusions</vt:lpstr>
      <vt:lpstr>Future plans</vt:lpstr>
    </vt:vector>
  </TitlesOfParts>
  <Company>University of Valencia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Transverse Beam Jitter Propagation in Multi-bunch Operation at ATF2</dc:title>
  <dc:creator>Javier Resta Lopez</dc:creator>
  <cp:lastModifiedBy>Department of Physics</cp:lastModifiedBy>
  <cp:revision>47</cp:revision>
  <dcterms:created xsi:type="dcterms:W3CDTF">2011-08-29T13:47:16Z</dcterms:created>
  <dcterms:modified xsi:type="dcterms:W3CDTF">2011-09-23T08:28:31Z</dcterms:modified>
</cp:coreProperties>
</file>