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gif" ContentType="image/gif"/>
  <Default Extension="vml" ContentType="application/vnd.openxmlformats-officedocument.vmlDrawing"/>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15" r:id="rId2"/>
    <p:sldId id="316" r:id="rId3"/>
    <p:sldId id="319" r:id="rId4"/>
    <p:sldId id="321" r:id="rId5"/>
    <p:sldId id="346" r:id="rId6"/>
    <p:sldId id="325" r:id="rId7"/>
    <p:sldId id="348" r:id="rId8"/>
    <p:sldId id="349" r:id="rId9"/>
    <p:sldId id="332" r:id="rId10"/>
    <p:sldId id="333" r:id="rId11"/>
    <p:sldId id="340" r:id="rId12"/>
    <p:sldId id="342" r:id="rId13"/>
    <p:sldId id="347" r:id="rId14"/>
    <p:sldId id="343" r:id="rId15"/>
    <p:sldId id="345" r:id="rId16"/>
    <p:sldId id="350" r:id="rId17"/>
    <p:sldId id="352" r:id="rId18"/>
    <p:sldId id="353" r:id="rId19"/>
    <p:sldId id="354" r:id="rId20"/>
    <p:sldId id="355" r:id="rId21"/>
    <p:sldId id="356" r:id="rId22"/>
    <p:sldId id="357" r:id="rId23"/>
    <p:sldId id="358" r:id="rId24"/>
    <p:sldId id="359" r:id="rId25"/>
    <p:sldId id="360" r:id="rId26"/>
    <p:sldId id="361" r:id="rId27"/>
    <p:sldId id="362" r:id="rId28"/>
    <p:sldId id="363" r:id="rId29"/>
    <p:sldId id="364" r:id="rId30"/>
    <p:sldId id="365" r:id="rId31"/>
    <p:sldId id="366" r:id="rId32"/>
    <p:sldId id="367" r:id="rId33"/>
    <p:sldId id="368" r:id="rId34"/>
    <p:sldId id="369" r:id="rId35"/>
    <p:sldId id="370" r:id="rId36"/>
    <p:sldId id="371" r:id="rId37"/>
    <p:sldId id="372" r:id="rId38"/>
    <p:sldId id="373" r:id="rId39"/>
    <p:sldId id="374" r:id="rId40"/>
    <p:sldId id="375" r:id="rId41"/>
    <p:sldId id="376" r:id="rId42"/>
    <p:sldId id="377" r:id="rId43"/>
    <p:sldId id="378" r:id="rId44"/>
    <p:sldId id="379" r:id="rId45"/>
    <p:sldId id="380" r:id="rId46"/>
    <p:sldId id="381" r:id="rId47"/>
    <p:sldId id="382" r:id="rId48"/>
    <p:sldId id="383" r:id="rId49"/>
    <p:sldId id="384" r:id="rId50"/>
    <p:sldId id="385" r:id="rId51"/>
    <p:sldId id="386" r:id="rId52"/>
    <p:sldId id="387" r:id="rId53"/>
    <p:sldId id="388" r:id="rId54"/>
    <p:sldId id="389" r:id="rId55"/>
    <p:sldId id="390" r:id="rId56"/>
    <p:sldId id="391" r:id="rId57"/>
    <p:sldId id="395" r:id="rId58"/>
    <p:sldId id="393" r:id="rId59"/>
    <p:sldId id="394" r:id="rId60"/>
    <p:sldId id="396" r:id="rId61"/>
    <p:sldId id="397" r:id="rId62"/>
    <p:sldId id="398" r:id="rId63"/>
    <p:sldId id="399" r:id="rId64"/>
    <p:sldId id="400" r:id="rId65"/>
  </p:sldIdLst>
  <p:sldSz cx="9144000" cy="6858000" type="screen4x3"/>
  <p:notesSz cx="6896100" cy="10033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0C9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11" autoAdjust="0"/>
    <p:restoredTop sz="90739" autoAdjust="0"/>
  </p:normalViewPr>
  <p:slideViewPr>
    <p:cSldViewPr snapToGrid="0">
      <p:cViewPr varScale="1">
        <p:scale>
          <a:sx n="38" d="100"/>
          <a:sy n="38" d="100"/>
        </p:scale>
        <p:origin x="-102"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139FFD-E858-4326-A04F-84DE2D09559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B85DFACF-8429-4538-A6D1-3506DE8424C0}">
      <dgm:prSet phldrT="[Text]"/>
      <dgm:spPr>
        <a:solidFill>
          <a:schemeClr val="accent6">
            <a:lumMod val="75000"/>
          </a:schemeClr>
        </a:solidFill>
      </dgm:spPr>
      <dgm:t>
        <a:bodyPr/>
        <a:lstStyle/>
        <a:p>
          <a:r>
            <a:rPr lang="en-GB" dirty="0" smtClean="0"/>
            <a:t>Geometry </a:t>
          </a:r>
          <a:endParaRPr lang="en-GB" dirty="0"/>
        </a:p>
      </dgm:t>
    </dgm:pt>
    <dgm:pt modelId="{2B7BA579-DBE2-4B19-B928-A8B0E83D679C}" type="parTrans" cxnId="{EC8AD804-10EE-44AA-ABEA-C7873BCBE699}">
      <dgm:prSet/>
      <dgm:spPr/>
      <dgm:t>
        <a:bodyPr/>
        <a:lstStyle/>
        <a:p>
          <a:endParaRPr lang="en-GB"/>
        </a:p>
      </dgm:t>
    </dgm:pt>
    <dgm:pt modelId="{3478D9E6-EB48-4D6D-B27B-1588A12FDB03}" type="sibTrans" cxnId="{EC8AD804-10EE-44AA-ABEA-C7873BCBE699}">
      <dgm:prSet/>
      <dgm:spPr/>
      <dgm:t>
        <a:bodyPr/>
        <a:lstStyle/>
        <a:p>
          <a:endParaRPr lang="en-GB"/>
        </a:p>
      </dgm:t>
    </dgm:pt>
    <dgm:pt modelId="{09E28453-A92D-42E6-A1DA-E94ABB74668F}">
      <dgm:prSet phldrT="[Text]"/>
      <dgm:spPr>
        <a:solidFill>
          <a:schemeClr val="accent6">
            <a:lumMod val="75000"/>
          </a:schemeClr>
        </a:solidFill>
      </dgm:spPr>
      <dgm:t>
        <a:bodyPr/>
        <a:lstStyle/>
        <a:p>
          <a:r>
            <a:rPr lang="en-GB" dirty="0" smtClean="0"/>
            <a:t>3D Stress Analysis</a:t>
          </a:r>
          <a:endParaRPr lang="en-GB" dirty="0"/>
        </a:p>
      </dgm:t>
    </dgm:pt>
    <dgm:pt modelId="{EE005867-31FB-438D-B995-C21ACBE07A95}" type="parTrans" cxnId="{09A0F14E-A97A-498F-859E-4C643AB64C65}">
      <dgm:prSet/>
      <dgm:spPr/>
      <dgm:t>
        <a:bodyPr/>
        <a:lstStyle/>
        <a:p>
          <a:endParaRPr lang="en-GB"/>
        </a:p>
      </dgm:t>
    </dgm:pt>
    <dgm:pt modelId="{59F73392-D697-49FB-A435-2F35047FD5DA}" type="sibTrans" cxnId="{09A0F14E-A97A-498F-859E-4C643AB64C65}">
      <dgm:prSet/>
      <dgm:spPr/>
      <dgm:t>
        <a:bodyPr/>
        <a:lstStyle/>
        <a:p>
          <a:endParaRPr lang="en-GB"/>
        </a:p>
      </dgm:t>
    </dgm:pt>
    <dgm:pt modelId="{F8263240-6E59-4CBC-9812-9B595944EE7D}">
      <dgm:prSet phldrT="[Text]"/>
      <dgm:spPr>
        <a:solidFill>
          <a:schemeClr val="accent6">
            <a:lumMod val="75000"/>
          </a:schemeClr>
        </a:solidFill>
      </dgm:spPr>
      <dgm:t>
        <a:bodyPr/>
        <a:lstStyle/>
        <a:p>
          <a:r>
            <a:rPr lang="en-GB" dirty="0" smtClean="0"/>
            <a:t>Estimated Support Pressure</a:t>
          </a:r>
          <a:endParaRPr lang="en-GB" dirty="0"/>
        </a:p>
      </dgm:t>
    </dgm:pt>
    <dgm:pt modelId="{A4640FD9-A6AE-4CF7-8D96-64EB2C6A9EDA}" type="parTrans" cxnId="{BA8AFFE6-8CE7-4EB8-8F2B-2C5026BA89D7}">
      <dgm:prSet/>
      <dgm:spPr/>
      <dgm:t>
        <a:bodyPr/>
        <a:lstStyle/>
        <a:p>
          <a:endParaRPr lang="en-GB"/>
        </a:p>
      </dgm:t>
    </dgm:pt>
    <dgm:pt modelId="{427988F5-C84F-4512-B988-A4373641328A}" type="sibTrans" cxnId="{BA8AFFE6-8CE7-4EB8-8F2B-2C5026BA89D7}">
      <dgm:prSet/>
      <dgm:spPr/>
      <dgm:t>
        <a:bodyPr/>
        <a:lstStyle/>
        <a:p>
          <a:endParaRPr lang="en-GB"/>
        </a:p>
      </dgm:t>
    </dgm:pt>
    <dgm:pt modelId="{5A8ED0FB-6109-4175-8FCC-F11218597F53}">
      <dgm:prSet phldrT="[Text]"/>
      <dgm:spPr>
        <a:solidFill>
          <a:schemeClr val="accent6">
            <a:lumMod val="75000"/>
          </a:schemeClr>
        </a:solidFill>
      </dgm:spPr>
      <dgm:t>
        <a:bodyPr/>
        <a:lstStyle/>
        <a:p>
          <a:r>
            <a:rPr lang="en-GB" dirty="0" smtClean="0"/>
            <a:t>Conservative 2D FE Model</a:t>
          </a:r>
          <a:endParaRPr lang="en-GB" dirty="0"/>
        </a:p>
      </dgm:t>
    </dgm:pt>
    <dgm:pt modelId="{F92B3E26-9F44-42C9-9650-11425F1DBB15}" type="parTrans" cxnId="{F0741B30-5FAE-49CA-8A0F-1F9C92EF678F}">
      <dgm:prSet/>
      <dgm:spPr/>
      <dgm:t>
        <a:bodyPr/>
        <a:lstStyle/>
        <a:p>
          <a:endParaRPr lang="en-GB"/>
        </a:p>
      </dgm:t>
    </dgm:pt>
    <dgm:pt modelId="{D82D68F0-72CD-4326-8A50-18B0696B1D93}" type="sibTrans" cxnId="{F0741B30-5FAE-49CA-8A0F-1F9C92EF678F}">
      <dgm:prSet/>
      <dgm:spPr/>
      <dgm:t>
        <a:bodyPr/>
        <a:lstStyle/>
        <a:p>
          <a:endParaRPr lang="en-GB"/>
        </a:p>
      </dgm:t>
    </dgm:pt>
    <dgm:pt modelId="{D7F0F5AE-09F3-40DE-9EC5-F3C05766238A}">
      <dgm:prSet/>
      <dgm:spPr>
        <a:solidFill>
          <a:schemeClr val="accent5"/>
        </a:solidFill>
      </dgm:spPr>
      <dgm:t>
        <a:bodyPr anchor="ctr"/>
        <a:lstStyle/>
        <a:p>
          <a:pPr algn="l"/>
          <a:r>
            <a:rPr lang="en-GB" dirty="0" smtClean="0">
              <a:solidFill>
                <a:schemeClr val="tx1"/>
              </a:solidFill>
            </a:rPr>
            <a:t>Sequenced Excavation 2D FE Models: </a:t>
          </a:r>
        </a:p>
        <a:p>
          <a:pPr algn="l"/>
          <a:r>
            <a:rPr lang="en-GB" dirty="0" smtClean="0">
              <a:solidFill>
                <a:schemeClr val="tx1"/>
              </a:solidFill>
            </a:rPr>
            <a:t>* Transfer cavern first </a:t>
          </a:r>
        </a:p>
        <a:p>
          <a:pPr algn="l"/>
          <a:r>
            <a:rPr lang="en-GB" dirty="0" smtClean="0">
              <a:solidFill>
                <a:schemeClr val="tx1"/>
              </a:solidFill>
            </a:rPr>
            <a:t>* Transfer cavern after service caverns</a:t>
          </a:r>
        </a:p>
      </dgm:t>
    </dgm:pt>
    <dgm:pt modelId="{FACD82BF-6D68-4368-AD61-BE6092C49264}" type="parTrans" cxnId="{E781E8E4-8BFF-4E82-9888-631507860D97}">
      <dgm:prSet/>
      <dgm:spPr/>
      <dgm:t>
        <a:bodyPr/>
        <a:lstStyle/>
        <a:p>
          <a:endParaRPr lang="en-GB"/>
        </a:p>
      </dgm:t>
    </dgm:pt>
    <dgm:pt modelId="{435DC805-8AFB-4CD7-BBBC-859E98B9DFB5}" type="sibTrans" cxnId="{E781E8E4-8BFF-4E82-9888-631507860D97}">
      <dgm:prSet/>
      <dgm:spPr/>
      <dgm:t>
        <a:bodyPr/>
        <a:lstStyle/>
        <a:p>
          <a:endParaRPr lang="en-GB"/>
        </a:p>
      </dgm:t>
    </dgm:pt>
    <dgm:pt modelId="{CF3E5B1C-889F-4DD8-84C5-A8CA0ACB0F45}">
      <dgm:prSet/>
      <dgm:spPr>
        <a:solidFill>
          <a:srgbClr val="F37553"/>
        </a:solidFill>
      </dgm:spPr>
      <dgm:t>
        <a:bodyPr/>
        <a:lstStyle/>
        <a:p>
          <a:r>
            <a:rPr lang="en-GB" dirty="0" smtClean="0">
              <a:solidFill>
                <a:schemeClr val="tx1"/>
              </a:solidFill>
            </a:rPr>
            <a:t>Yield Control by Cavern Construction Sequence</a:t>
          </a:r>
          <a:endParaRPr lang="en-GB" dirty="0">
            <a:solidFill>
              <a:schemeClr val="tx1"/>
            </a:solidFill>
          </a:endParaRPr>
        </a:p>
      </dgm:t>
    </dgm:pt>
    <dgm:pt modelId="{EA5875B7-B93E-4ECF-A66C-0F81C89B8FA0}" type="parTrans" cxnId="{968CE216-9296-40B6-B3BA-681E67F67900}">
      <dgm:prSet/>
      <dgm:spPr/>
      <dgm:t>
        <a:bodyPr/>
        <a:lstStyle/>
        <a:p>
          <a:endParaRPr lang="en-GB"/>
        </a:p>
      </dgm:t>
    </dgm:pt>
    <dgm:pt modelId="{8E67C5CA-34C1-4762-A5D7-575ACD941B82}" type="sibTrans" cxnId="{968CE216-9296-40B6-B3BA-681E67F67900}">
      <dgm:prSet/>
      <dgm:spPr/>
      <dgm:t>
        <a:bodyPr/>
        <a:lstStyle/>
        <a:p>
          <a:endParaRPr lang="en-GB"/>
        </a:p>
      </dgm:t>
    </dgm:pt>
    <dgm:pt modelId="{BE8B3B77-FE45-4303-ACBA-65C3837DD650}">
      <dgm:prSet/>
      <dgm:spPr>
        <a:solidFill>
          <a:srgbClr val="F37553"/>
        </a:solidFill>
      </dgm:spPr>
      <dgm:t>
        <a:bodyPr/>
        <a:lstStyle/>
        <a:p>
          <a:r>
            <a:rPr lang="en-GB" dirty="0" smtClean="0">
              <a:solidFill>
                <a:schemeClr val="tx1"/>
              </a:solidFill>
            </a:rPr>
            <a:t>Pillar Option </a:t>
          </a:r>
          <a:endParaRPr lang="en-GB" dirty="0">
            <a:solidFill>
              <a:schemeClr val="tx1"/>
            </a:solidFill>
          </a:endParaRPr>
        </a:p>
      </dgm:t>
    </dgm:pt>
    <dgm:pt modelId="{A5220C73-20E4-402C-9AC9-084F46E1899B}" type="parTrans" cxnId="{A0D33901-D1F3-4631-A6B1-021AB1C17970}">
      <dgm:prSet/>
      <dgm:spPr/>
      <dgm:t>
        <a:bodyPr/>
        <a:lstStyle/>
        <a:p>
          <a:endParaRPr lang="en-GB"/>
        </a:p>
      </dgm:t>
    </dgm:pt>
    <dgm:pt modelId="{B7856EC9-7F96-40B5-B098-EF630A70F6B1}" type="sibTrans" cxnId="{A0D33901-D1F3-4631-A6B1-021AB1C17970}">
      <dgm:prSet/>
      <dgm:spPr/>
      <dgm:t>
        <a:bodyPr/>
        <a:lstStyle/>
        <a:p>
          <a:endParaRPr lang="en-GB"/>
        </a:p>
      </dgm:t>
    </dgm:pt>
    <dgm:pt modelId="{BD960667-2747-4D9F-AF19-26A5D37249F9}" type="pres">
      <dgm:prSet presAssocID="{7D139FFD-E858-4326-A04F-84DE2D09559D}" presName="diagram" presStyleCnt="0">
        <dgm:presLayoutVars>
          <dgm:chPref val="1"/>
          <dgm:dir/>
          <dgm:animOne val="branch"/>
          <dgm:animLvl val="lvl"/>
          <dgm:resizeHandles val="exact"/>
        </dgm:presLayoutVars>
      </dgm:prSet>
      <dgm:spPr/>
      <dgm:t>
        <a:bodyPr/>
        <a:lstStyle/>
        <a:p>
          <a:endParaRPr lang="en-US"/>
        </a:p>
      </dgm:t>
    </dgm:pt>
    <dgm:pt modelId="{B82C2A65-E995-4E02-9E0C-E4EE23685E14}" type="pres">
      <dgm:prSet presAssocID="{B85DFACF-8429-4538-A6D1-3506DE8424C0}" presName="root1" presStyleCnt="0"/>
      <dgm:spPr/>
    </dgm:pt>
    <dgm:pt modelId="{CF27BC00-E911-4636-9FEC-8E929A3AB17E}" type="pres">
      <dgm:prSet presAssocID="{B85DFACF-8429-4538-A6D1-3506DE8424C0}" presName="LevelOneTextNode" presStyleLbl="node0" presStyleIdx="0" presStyleCnt="1">
        <dgm:presLayoutVars>
          <dgm:chPref val="3"/>
        </dgm:presLayoutVars>
      </dgm:prSet>
      <dgm:spPr/>
      <dgm:t>
        <a:bodyPr/>
        <a:lstStyle/>
        <a:p>
          <a:endParaRPr lang="en-US"/>
        </a:p>
      </dgm:t>
    </dgm:pt>
    <dgm:pt modelId="{0C942C9B-787E-4033-82A7-D1179A33EE95}" type="pres">
      <dgm:prSet presAssocID="{B85DFACF-8429-4538-A6D1-3506DE8424C0}" presName="level2hierChild" presStyleCnt="0"/>
      <dgm:spPr/>
    </dgm:pt>
    <dgm:pt modelId="{1C180A7A-0D7E-4B1A-8FE9-35BBCDA5DB67}" type="pres">
      <dgm:prSet presAssocID="{EE005867-31FB-438D-B995-C21ACBE07A95}" presName="conn2-1" presStyleLbl="parChTrans1D2" presStyleIdx="0" presStyleCnt="1"/>
      <dgm:spPr/>
      <dgm:t>
        <a:bodyPr/>
        <a:lstStyle/>
        <a:p>
          <a:endParaRPr lang="en-US"/>
        </a:p>
      </dgm:t>
    </dgm:pt>
    <dgm:pt modelId="{01945B19-17AF-4927-921C-870A602A5ACC}" type="pres">
      <dgm:prSet presAssocID="{EE005867-31FB-438D-B995-C21ACBE07A95}" presName="connTx" presStyleLbl="parChTrans1D2" presStyleIdx="0" presStyleCnt="1"/>
      <dgm:spPr/>
      <dgm:t>
        <a:bodyPr/>
        <a:lstStyle/>
        <a:p>
          <a:endParaRPr lang="en-US"/>
        </a:p>
      </dgm:t>
    </dgm:pt>
    <dgm:pt modelId="{5D2E7838-8923-4589-ABD0-1C744DB61350}" type="pres">
      <dgm:prSet presAssocID="{09E28453-A92D-42E6-A1DA-E94ABB74668F}" presName="root2" presStyleCnt="0"/>
      <dgm:spPr/>
    </dgm:pt>
    <dgm:pt modelId="{859DAF90-E9E3-49B1-8301-20F58C7E81C3}" type="pres">
      <dgm:prSet presAssocID="{09E28453-A92D-42E6-A1DA-E94ABB74668F}" presName="LevelTwoTextNode" presStyleLbl="node2" presStyleIdx="0" presStyleCnt="1" custLinFactNeighborX="-11778" custLinFactNeighborY="1240">
        <dgm:presLayoutVars>
          <dgm:chPref val="3"/>
        </dgm:presLayoutVars>
      </dgm:prSet>
      <dgm:spPr/>
      <dgm:t>
        <a:bodyPr/>
        <a:lstStyle/>
        <a:p>
          <a:endParaRPr lang="en-US"/>
        </a:p>
      </dgm:t>
    </dgm:pt>
    <dgm:pt modelId="{6BAEB20C-F374-49EF-811E-4CF49242C83C}" type="pres">
      <dgm:prSet presAssocID="{09E28453-A92D-42E6-A1DA-E94ABB74668F}" presName="level3hierChild" presStyleCnt="0"/>
      <dgm:spPr/>
    </dgm:pt>
    <dgm:pt modelId="{659C1E43-DFF1-478D-90D8-E78A77225E1B}" type="pres">
      <dgm:prSet presAssocID="{A4640FD9-A6AE-4CF7-8D96-64EB2C6A9EDA}" presName="conn2-1" presStyleLbl="parChTrans1D3" presStyleIdx="0" presStyleCnt="2"/>
      <dgm:spPr/>
      <dgm:t>
        <a:bodyPr/>
        <a:lstStyle/>
        <a:p>
          <a:endParaRPr lang="en-US"/>
        </a:p>
      </dgm:t>
    </dgm:pt>
    <dgm:pt modelId="{29DF978D-6A98-4C7B-B778-608CDD77A156}" type="pres">
      <dgm:prSet presAssocID="{A4640FD9-A6AE-4CF7-8D96-64EB2C6A9EDA}" presName="connTx" presStyleLbl="parChTrans1D3" presStyleIdx="0" presStyleCnt="2"/>
      <dgm:spPr/>
      <dgm:t>
        <a:bodyPr/>
        <a:lstStyle/>
        <a:p>
          <a:endParaRPr lang="en-US"/>
        </a:p>
      </dgm:t>
    </dgm:pt>
    <dgm:pt modelId="{8096A7B7-C2E7-4411-A17B-58D077918BB9}" type="pres">
      <dgm:prSet presAssocID="{F8263240-6E59-4CBC-9812-9B595944EE7D}" presName="root2" presStyleCnt="0"/>
      <dgm:spPr/>
    </dgm:pt>
    <dgm:pt modelId="{486D13A1-4686-4D48-B2CF-C1A5F3F79AD0}" type="pres">
      <dgm:prSet presAssocID="{F8263240-6E59-4CBC-9812-9B595944EE7D}" presName="LevelTwoTextNode" presStyleLbl="node3" presStyleIdx="0" presStyleCnt="2">
        <dgm:presLayoutVars>
          <dgm:chPref val="3"/>
        </dgm:presLayoutVars>
      </dgm:prSet>
      <dgm:spPr/>
      <dgm:t>
        <a:bodyPr/>
        <a:lstStyle/>
        <a:p>
          <a:endParaRPr lang="en-US"/>
        </a:p>
      </dgm:t>
    </dgm:pt>
    <dgm:pt modelId="{ABD8C3E0-7FCE-4E4C-A008-D6BB960FCDFD}" type="pres">
      <dgm:prSet presAssocID="{F8263240-6E59-4CBC-9812-9B595944EE7D}" presName="level3hierChild" presStyleCnt="0"/>
      <dgm:spPr/>
    </dgm:pt>
    <dgm:pt modelId="{F0856AD1-7342-4C10-B686-2AE801BDAD6F}" type="pres">
      <dgm:prSet presAssocID="{FACD82BF-6D68-4368-AD61-BE6092C49264}" presName="conn2-1" presStyleLbl="parChTrans1D4" presStyleIdx="0" presStyleCnt="3"/>
      <dgm:spPr/>
      <dgm:t>
        <a:bodyPr/>
        <a:lstStyle/>
        <a:p>
          <a:endParaRPr lang="en-US"/>
        </a:p>
      </dgm:t>
    </dgm:pt>
    <dgm:pt modelId="{A27F9D8D-A599-496F-BE81-C839F80DD0E8}" type="pres">
      <dgm:prSet presAssocID="{FACD82BF-6D68-4368-AD61-BE6092C49264}" presName="connTx" presStyleLbl="parChTrans1D4" presStyleIdx="0" presStyleCnt="3"/>
      <dgm:spPr/>
      <dgm:t>
        <a:bodyPr/>
        <a:lstStyle/>
        <a:p>
          <a:endParaRPr lang="en-US"/>
        </a:p>
      </dgm:t>
    </dgm:pt>
    <dgm:pt modelId="{D0C84D4F-C42A-46DD-9F09-47434BFCE9B7}" type="pres">
      <dgm:prSet presAssocID="{D7F0F5AE-09F3-40DE-9EC5-F3C05766238A}" presName="root2" presStyleCnt="0"/>
      <dgm:spPr/>
    </dgm:pt>
    <dgm:pt modelId="{459BD826-946F-43D2-81C3-09C895D94F36}" type="pres">
      <dgm:prSet presAssocID="{D7F0F5AE-09F3-40DE-9EC5-F3C05766238A}" presName="LevelTwoTextNode" presStyleLbl="node4" presStyleIdx="0" presStyleCnt="3" custScaleX="120445" custScaleY="198914" custLinFactNeighborY="59425">
        <dgm:presLayoutVars>
          <dgm:chPref val="3"/>
        </dgm:presLayoutVars>
      </dgm:prSet>
      <dgm:spPr/>
      <dgm:t>
        <a:bodyPr/>
        <a:lstStyle/>
        <a:p>
          <a:endParaRPr lang="en-GB"/>
        </a:p>
      </dgm:t>
    </dgm:pt>
    <dgm:pt modelId="{D9DE576E-07C7-4E5C-8356-A627C58D0A92}" type="pres">
      <dgm:prSet presAssocID="{D7F0F5AE-09F3-40DE-9EC5-F3C05766238A}" presName="level3hierChild" presStyleCnt="0"/>
      <dgm:spPr/>
    </dgm:pt>
    <dgm:pt modelId="{52BC766F-7C73-4583-9018-0526599BA5A1}" type="pres">
      <dgm:prSet presAssocID="{EA5875B7-B93E-4ECF-A66C-0F81C89B8FA0}" presName="conn2-1" presStyleLbl="parChTrans1D4" presStyleIdx="1" presStyleCnt="3"/>
      <dgm:spPr/>
      <dgm:t>
        <a:bodyPr/>
        <a:lstStyle/>
        <a:p>
          <a:endParaRPr lang="en-US"/>
        </a:p>
      </dgm:t>
    </dgm:pt>
    <dgm:pt modelId="{0849FD51-3B68-4207-8EBC-C0FA6B3455A5}" type="pres">
      <dgm:prSet presAssocID="{EA5875B7-B93E-4ECF-A66C-0F81C89B8FA0}" presName="connTx" presStyleLbl="parChTrans1D4" presStyleIdx="1" presStyleCnt="3"/>
      <dgm:spPr/>
      <dgm:t>
        <a:bodyPr/>
        <a:lstStyle/>
        <a:p>
          <a:endParaRPr lang="en-US"/>
        </a:p>
      </dgm:t>
    </dgm:pt>
    <dgm:pt modelId="{C951662A-09EF-4C10-82B1-EBEA7C199128}" type="pres">
      <dgm:prSet presAssocID="{CF3E5B1C-889F-4DD8-84C5-A8CA0ACB0F45}" presName="root2" presStyleCnt="0"/>
      <dgm:spPr/>
    </dgm:pt>
    <dgm:pt modelId="{9234C760-56EF-49A7-9FAA-8445648C849A}" type="pres">
      <dgm:prSet presAssocID="{CF3E5B1C-889F-4DD8-84C5-A8CA0ACB0F45}" presName="LevelTwoTextNode" presStyleLbl="node4" presStyleIdx="1" presStyleCnt="3" custLinFactNeighborX="-2197" custLinFactNeighborY="49798">
        <dgm:presLayoutVars>
          <dgm:chPref val="3"/>
        </dgm:presLayoutVars>
      </dgm:prSet>
      <dgm:spPr/>
      <dgm:t>
        <a:bodyPr/>
        <a:lstStyle/>
        <a:p>
          <a:endParaRPr lang="en-GB"/>
        </a:p>
      </dgm:t>
    </dgm:pt>
    <dgm:pt modelId="{8771D2AA-7041-4166-9D32-0813CF113358}" type="pres">
      <dgm:prSet presAssocID="{CF3E5B1C-889F-4DD8-84C5-A8CA0ACB0F45}" presName="level3hierChild" presStyleCnt="0"/>
      <dgm:spPr/>
    </dgm:pt>
    <dgm:pt modelId="{5C9168D2-08B7-4580-B6D6-23332F7B40B8}" type="pres">
      <dgm:prSet presAssocID="{A5220C73-20E4-402C-9AC9-084F46E1899B}" presName="conn2-1" presStyleLbl="parChTrans1D4" presStyleIdx="2" presStyleCnt="3"/>
      <dgm:spPr/>
      <dgm:t>
        <a:bodyPr/>
        <a:lstStyle/>
        <a:p>
          <a:endParaRPr lang="en-US"/>
        </a:p>
      </dgm:t>
    </dgm:pt>
    <dgm:pt modelId="{EA0645F3-FE9F-47E3-A7C0-F6522EFA56DA}" type="pres">
      <dgm:prSet presAssocID="{A5220C73-20E4-402C-9AC9-084F46E1899B}" presName="connTx" presStyleLbl="parChTrans1D4" presStyleIdx="2" presStyleCnt="3"/>
      <dgm:spPr/>
      <dgm:t>
        <a:bodyPr/>
        <a:lstStyle/>
        <a:p>
          <a:endParaRPr lang="en-US"/>
        </a:p>
      </dgm:t>
    </dgm:pt>
    <dgm:pt modelId="{6E9106DD-3655-4A05-A1EB-250B9AC13412}" type="pres">
      <dgm:prSet presAssocID="{BE8B3B77-FE45-4303-ACBA-65C3837DD650}" presName="root2" presStyleCnt="0"/>
      <dgm:spPr/>
    </dgm:pt>
    <dgm:pt modelId="{0C443DFC-DFC5-473D-A787-AABB1CD148EE}" type="pres">
      <dgm:prSet presAssocID="{BE8B3B77-FE45-4303-ACBA-65C3837DD650}" presName="LevelTwoTextNode" presStyleLbl="node4" presStyleIdx="2" presStyleCnt="3" custLinFactNeighborX="-1183" custLinFactNeighborY="62974">
        <dgm:presLayoutVars>
          <dgm:chPref val="3"/>
        </dgm:presLayoutVars>
      </dgm:prSet>
      <dgm:spPr/>
      <dgm:t>
        <a:bodyPr/>
        <a:lstStyle/>
        <a:p>
          <a:endParaRPr lang="en-GB"/>
        </a:p>
      </dgm:t>
    </dgm:pt>
    <dgm:pt modelId="{C7537748-D713-43AD-AF88-D217F07CDB3B}" type="pres">
      <dgm:prSet presAssocID="{BE8B3B77-FE45-4303-ACBA-65C3837DD650}" presName="level3hierChild" presStyleCnt="0"/>
      <dgm:spPr/>
    </dgm:pt>
    <dgm:pt modelId="{41E131C1-BA47-4BF4-AE85-D5C8DDFD10FE}" type="pres">
      <dgm:prSet presAssocID="{F92B3E26-9F44-42C9-9650-11425F1DBB15}" presName="conn2-1" presStyleLbl="parChTrans1D3" presStyleIdx="1" presStyleCnt="2"/>
      <dgm:spPr/>
      <dgm:t>
        <a:bodyPr/>
        <a:lstStyle/>
        <a:p>
          <a:endParaRPr lang="en-US"/>
        </a:p>
      </dgm:t>
    </dgm:pt>
    <dgm:pt modelId="{68E5EAE9-A9F7-46BE-B89B-58DC3D5D63F3}" type="pres">
      <dgm:prSet presAssocID="{F92B3E26-9F44-42C9-9650-11425F1DBB15}" presName="connTx" presStyleLbl="parChTrans1D3" presStyleIdx="1" presStyleCnt="2"/>
      <dgm:spPr/>
      <dgm:t>
        <a:bodyPr/>
        <a:lstStyle/>
        <a:p>
          <a:endParaRPr lang="en-US"/>
        </a:p>
      </dgm:t>
    </dgm:pt>
    <dgm:pt modelId="{9AD7A510-1E9B-436B-B14F-A08C304BBDBB}" type="pres">
      <dgm:prSet presAssocID="{5A8ED0FB-6109-4175-8FCC-F11218597F53}" presName="root2" presStyleCnt="0"/>
      <dgm:spPr/>
    </dgm:pt>
    <dgm:pt modelId="{5546F610-5D74-436D-A5E6-91A0B132188A}" type="pres">
      <dgm:prSet presAssocID="{5A8ED0FB-6109-4175-8FCC-F11218597F53}" presName="LevelTwoTextNode" presStyleLbl="node3" presStyleIdx="1" presStyleCnt="2">
        <dgm:presLayoutVars>
          <dgm:chPref val="3"/>
        </dgm:presLayoutVars>
      </dgm:prSet>
      <dgm:spPr/>
      <dgm:t>
        <a:bodyPr/>
        <a:lstStyle/>
        <a:p>
          <a:endParaRPr lang="en-GB"/>
        </a:p>
      </dgm:t>
    </dgm:pt>
    <dgm:pt modelId="{2A0A792A-6E48-4D07-8B2E-6D1DF368721D}" type="pres">
      <dgm:prSet presAssocID="{5A8ED0FB-6109-4175-8FCC-F11218597F53}" presName="level3hierChild" presStyleCnt="0"/>
      <dgm:spPr/>
    </dgm:pt>
  </dgm:ptLst>
  <dgm:cxnLst>
    <dgm:cxn modelId="{0C66662E-1FF1-433E-9062-A8FBF8C27928}" type="presOf" srcId="{EA5875B7-B93E-4ECF-A66C-0F81C89B8FA0}" destId="{52BC766F-7C73-4583-9018-0526599BA5A1}" srcOrd="0" destOrd="0" presId="urn:microsoft.com/office/officeart/2005/8/layout/hierarchy2"/>
    <dgm:cxn modelId="{36E34C85-BBBE-4D9B-BDB9-8C95171AE3D1}" type="presOf" srcId="{5A8ED0FB-6109-4175-8FCC-F11218597F53}" destId="{5546F610-5D74-436D-A5E6-91A0B132188A}" srcOrd="0" destOrd="0" presId="urn:microsoft.com/office/officeart/2005/8/layout/hierarchy2"/>
    <dgm:cxn modelId="{09A0F14E-A97A-498F-859E-4C643AB64C65}" srcId="{B85DFACF-8429-4538-A6D1-3506DE8424C0}" destId="{09E28453-A92D-42E6-A1DA-E94ABB74668F}" srcOrd="0" destOrd="0" parTransId="{EE005867-31FB-438D-B995-C21ACBE07A95}" sibTransId="{59F73392-D697-49FB-A435-2F35047FD5DA}"/>
    <dgm:cxn modelId="{968CE216-9296-40B6-B3BA-681E67F67900}" srcId="{D7F0F5AE-09F3-40DE-9EC5-F3C05766238A}" destId="{CF3E5B1C-889F-4DD8-84C5-A8CA0ACB0F45}" srcOrd="0" destOrd="0" parTransId="{EA5875B7-B93E-4ECF-A66C-0F81C89B8FA0}" sibTransId="{8E67C5CA-34C1-4762-A5D7-575ACD941B82}"/>
    <dgm:cxn modelId="{E781E8E4-8BFF-4E82-9888-631507860D97}" srcId="{F8263240-6E59-4CBC-9812-9B595944EE7D}" destId="{D7F0F5AE-09F3-40DE-9EC5-F3C05766238A}" srcOrd="0" destOrd="0" parTransId="{FACD82BF-6D68-4368-AD61-BE6092C49264}" sibTransId="{435DC805-8AFB-4CD7-BBBC-859E98B9DFB5}"/>
    <dgm:cxn modelId="{1B065439-471A-4BF9-8431-7FA4C3EF0459}" type="presOf" srcId="{F92B3E26-9F44-42C9-9650-11425F1DBB15}" destId="{68E5EAE9-A9F7-46BE-B89B-58DC3D5D63F3}" srcOrd="1" destOrd="0" presId="urn:microsoft.com/office/officeart/2005/8/layout/hierarchy2"/>
    <dgm:cxn modelId="{21FD120D-33CB-4725-A4F3-924423A69DB6}" type="presOf" srcId="{EE005867-31FB-438D-B995-C21ACBE07A95}" destId="{01945B19-17AF-4927-921C-870A602A5ACC}" srcOrd="1" destOrd="0" presId="urn:microsoft.com/office/officeart/2005/8/layout/hierarchy2"/>
    <dgm:cxn modelId="{C5D78826-F6E2-47FA-9D56-2E0AA09001EA}" type="presOf" srcId="{CF3E5B1C-889F-4DD8-84C5-A8CA0ACB0F45}" destId="{9234C760-56EF-49A7-9FAA-8445648C849A}" srcOrd="0" destOrd="0" presId="urn:microsoft.com/office/officeart/2005/8/layout/hierarchy2"/>
    <dgm:cxn modelId="{BA8AFFE6-8CE7-4EB8-8F2B-2C5026BA89D7}" srcId="{09E28453-A92D-42E6-A1DA-E94ABB74668F}" destId="{F8263240-6E59-4CBC-9812-9B595944EE7D}" srcOrd="0" destOrd="0" parTransId="{A4640FD9-A6AE-4CF7-8D96-64EB2C6A9EDA}" sibTransId="{427988F5-C84F-4512-B988-A4373641328A}"/>
    <dgm:cxn modelId="{1F815AE7-E9F7-4C17-A89A-586D8AE94405}" type="presOf" srcId="{BE8B3B77-FE45-4303-ACBA-65C3837DD650}" destId="{0C443DFC-DFC5-473D-A787-AABB1CD148EE}" srcOrd="0" destOrd="0" presId="urn:microsoft.com/office/officeart/2005/8/layout/hierarchy2"/>
    <dgm:cxn modelId="{A804C413-9526-4B2F-9646-62832E60FDF3}" type="presOf" srcId="{A4640FD9-A6AE-4CF7-8D96-64EB2C6A9EDA}" destId="{659C1E43-DFF1-478D-90D8-E78A77225E1B}" srcOrd="0" destOrd="0" presId="urn:microsoft.com/office/officeart/2005/8/layout/hierarchy2"/>
    <dgm:cxn modelId="{FE3D8B48-70E9-4E52-9713-C810109BCB3A}" type="presOf" srcId="{7D139FFD-E858-4326-A04F-84DE2D09559D}" destId="{BD960667-2747-4D9F-AF19-26A5D37249F9}" srcOrd="0" destOrd="0" presId="urn:microsoft.com/office/officeart/2005/8/layout/hierarchy2"/>
    <dgm:cxn modelId="{CC456E1E-F56A-49CB-9BB3-156E9F9E856B}" type="presOf" srcId="{B85DFACF-8429-4538-A6D1-3506DE8424C0}" destId="{CF27BC00-E911-4636-9FEC-8E929A3AB17E}" srcOrd="0" destOrd="0" presId="urn:microsoft.com/office/officeart/2005/8/layout/hierarchy2"/>
    <dgm:cxn modelId="{82598BED-3C4D-4495-ABA4-3F7BCB1CCB72}" type="presOf" srcId="{D7F0F5AE-09F3-40DE-9EC5-F3C05766238A}" destId="{459BD826-946F-43D2-81C3-09C895D94F36}" srcOrd="0" destOrd="0" presId="urn:microsoft.com/office/officeart/2005/8/layout/hierarchy2"/>
    <dgm:cxn modelId="{21285DC7-BF6A-4427-AF44-B6F4CA5777DA}" type="presOf" srcId="{A5220C73-20E4-402C-9AC9-084F46E1899B}" destId="{5C9168D2-08B7-4580-B6D6-23332F7B40B8}" srcOrd="0" destOrd="0" presId="urn:microsoft.com/office/officeart/2005/8/layout/hierarchy2"/>
    <dgm:cxn modelId="{A92A0663-56DA-460B-BDB5-3733C69F1783}" type="presOf" srcId="{F8263240-6E59-4CBC-9812-9B595944EE7D}" destId="{486D13A1-4686-4D48-B2CF-C1A5F3F79AD0}" srcOrd="0" destOrd="0" presId="urn:microsoft.com/office/officeart/2005/8/layout/hierarchy2"/>
    <dgm:cxn modelId="{38422B56-6A88-4906-AE4E-7E384804B62C}" type="presOf" srcId="{EA5875B7-B93E-4ECF-A66C-0F81C89B8FA0}" destId="{0849FD51-3B68-4207-8EBC-C0FA6B3455A5}" srcOrd="1" destOrd="0" presId="urn:microsoft.com/office/officeart/2005/8/layout/hierarchy2"/>
    <dgm:cxn modelId="{F9FA0468-575E-45C4-B915-2E29A6D8EABC}" type="presOf" srcId="{A4640FD9-A6AE-4CF7-8D96-64EB2C6A9EDA}" destId="{29DF978D-6A98-4C7B-B778-608CDD77A156}" srcOrd="1" destOrd="0" presId="urn:microsoft.com/office/officeart/2005/8/layout/hierarchy2"/>
    <dgm:cxn modelId="{A0D33901-D1F3-4631-A6B1-021AB1C17970}" srcId="{D7F0F5AE-09F3-40DE-9EC5-F3C05766238A}" destId="{BE8B3B77-FE45-4303-ACBA-65C3837DD650}" srcOrd="1" destOrd="0" parTransId="{A5220C73-20E4-402C-9AC9-084F46E1899B}" sibTransId="{B7856EC9-7F96-40B5-B098-EF630A70F6B1}"/>
    <dgm:cxn modelId="{F0741B30-5FAE-49CA-8A0F-1F9C92EF678F}" srcId="{09E28453-A92D-42E6-A1DA-E94ABB74668F}" destId="{5A8ED0FB-6109-4175-8FCC-F11218597F53}" srcOrd="1" destOrd="0" parTransId="{F92B3E26-9F44-42C9-9650-11425F1DBB15}" sibTransId="{D82D68F0-72CD-4326-8A50-18B0696B1D93}"/>
    <dgm:cxn modelId="{562F3493-F2BA-49F1-B7D6-DB5688CEE08E}" type="presOf" srcId="{FACD82BF-6D68-4368-AD61-BE6092C49264}" destId="{F0856AD1-7342-4C10-B686-2AE801BDAD6F}" srcOrd="0" destOrd="0" presId="urn:microsoft.com/office/officeart/2005/8/layout/hierarchy2"/>
    <dgm:cxn modelId="{C47243AE-9AE3-42BC-9368-5166DAE6695D}" type="presOf" srcId="{FACD82BF-6D68-4368-AD61-BE6092C49264}" destId="{A27F9D8D-A599-496F-BE81-C839F80DD0E8}" srcOrd="1" destOrd="0" presId="urn:microsoft.com/office/officeart/2005/8/layout/hierarchy2"/>
    <dgm:cxn modelId="{33F48810-2F66-4575-B6F2-563358CDE1D6}" type="presOf" srcId="{EE005867-31FB-438D-B995-C21ACBE07A95}" destId="{1C180A7A-0D7E-4B1A-8FE9-35BBCDA5DB67}" srcOrd="0" destOrd="0" presId="urn:microsoft.com/office/officeart/2005/8/layout/hierarchy2"/>
    <dgm:cxn modelId="{EA3ABAA5-E59D-462D-AA19-13ADDD89DEBB}" type="presOf" srcId="{F92B3E26-9F44-42C9-9650-11425F1DBB15}" destId="{41E131C1-BA47-4BF4-AE85-D5C8DDFD10FE}" srcOrd="0" destOrd="0" presId="urn:microsoft.com/office/officeart/2005/8/layout/hierarchy2"/>
    <dgm:cxn modelId="{928BED97-AAFA-492F-9F80-9D937686BDEA}" type="presOf" srcId="{09E28453-A92D-42E6-A1DA-E94ABB74668F}" destId="{859DAF90-E9E3-49B1-8301-20F58C7E81C3}" srcOrd="0" destOrd="0" presId="urn:microsoft.com/office/officeart/2005/8/layout/hierarchy2"/>
    <dgm:cxn modelId="{EC8AD804-10EE-44AA-ABEA-C7873BCBE699}" srcId="{7D139FFD-E858-4326-A04F-84DE2D09559D}" destId="{B85DFACF-8429-4538-A6D1-3506DE8424C0}" srcOrd="0" destOrd="0" parTransId="{2B7BA579-DBE2-4B19-B928-A8B0E83D679C}" sibTransId="{3478D9E6-EB48-4D6D-B27B-1588A12FDB03}"/>
    <dgm:cxn modelId="{BC80F770-2D79-4978-8502-6B485D31F9FF}" type="presOf" srcId="{A5220C73-20E4-402C-9AC9-084F46E1899B}" destId="{EA0645F3-FE9F-47E3-A7C0-F6522EFA56DA}" srcOrd="1" destOrd="0" presId="urn:microsoft.com/office/officeart/2005/8/layout/hierarchy2"/>
    <dgm:cxn modelId="{1518F6E9-2AC4-4DC2-925A-A6D2E3AE8AF1}" type="presParOf" srcId="{BD960667-2747-4D9F-AF19-26A5D37249F9}" destId="{B82C2A65-E995-4E02-9E0C-E4EE23685E14}" srcOrd="0" destOrd="0" presId="urn:microsoft.com/office/officeart/2005/8/layout/hierarchy2"/>
    <dgm:cxn modelId="{212DA4E8-A7E0-4185-9AE1-7D712AB776F4}" type="presParOf" srcId="{B82C2A65-E995-4E02-9E0C-E4EE23685E14}" destId="{CF27BC00-E911-4636-9FEC-8E929A3AB17E}" srcOrd="0" destOrd="0" presId="urn:microsoft.com/office/officeart/2005/8/layout/hierarchy2"/>
    <dgm:cxn modelId="{80F4447E-2493-4905-9FCE-18203C2E4B97}" type="presParOf" srcId="{B82C2A65-E995-4E02-9E0C-E4EE23685E14}" destId="{0C942C9B-787E-4033-82A7-D1179A33EE95}" srcOrd="1" destOrd="0" presId="urn:microsoft.com/office/officeart/2005/8/layout/hierarchy2"/>
    <dgm:cxn modelId="{87FDF21D-3638-4066-BDD7-19B87E63C828}" type="presParOf" srcId="{0C942C9B-787E-4033-82A7-D1179A33EE95}" destId="{1C180A7A-0D7E-4B1A-8FE9-35BBCDA5DB67}" srcOrd="0" destOrd="0" presId="urn:microsoft.com/office/officeart/2005/8/layout/hierarchy2"/>
    <dgm:cxn modelId="{F124AD05-76EA-47DE-AE9B-B801A61810E9}" type="presParOf" srcId="{1C180A7A-0D7E-4B1A-8FE9-35BBCDA5DB67}" destId="{01945B19-17AF-4927-921C-870A602A5ACC}" srcOrd="0" destOrd="0" presId="urn:microsoft.com/office/officeart/2005/8/layout/hierarchy2"/>
    <dgm:cxn modelId="{EFDD8505-C006-4434-B2D0-DEB856EB9368}" type="presParOf" srcId="{0C942C9B-787E-4033-82A7-D1179A33EE95}" destId="{5D2E7838-8923-4589-ABD0-1C744DB61350}" srcOrd="1" destOrd="0" presId="urn:microsoft.com/office/officeart/2005/8/layout/hierarchy2"/>
    <dgm:cxn modelId="{3FF7D628-FF92-4AE4-BAD7-474DD669487E}" type="presParOf" srcId="{5D2E7838-8923-4589-ABD0-1C744DB61350}" destId="{859DAF90-E9E3-49B1-8301-20F58C7E81C3}" srcOrd="0" destOrd="0" presId="urn:microsoft.com/office/officeart/2005/8/layout/hierarchy2"/>
    <dgm:cxn modelId="{5D942B0F-BF0A-44B5-B615-88273529482B}" type="presParOf" srcId="{5D2E7838-8923-4589-ABD0-1C744DB61350}" destId="{6BAEB20C-F374-49EF-811E-4CF49242C83C}" srcOrd="1" destOrd="0" presId="urn:microsoft.com/office/officeart/2005/8/layout/hierarchy2"/>
    <dgm:cxn modelId="{5DB28F3B-BC00-482B-A501-07FE98BA11D3}" type="presParOf" srcId="{6BAEB20C-F374-49EF-811E-4CF49242C83C}" destId="{659C1E43-DFF1-478D-90D8-E78A77225E1B}" srcOrd="0" destOrd="0" presId="urn:microsoft.com/office/officeart/2005/8/layout/hierarchy2"/>
    <dgm:cxn modelId="{502D73A7-7FC1-4E07-B3B2-0AEE8C57AA31}" type="presParOf" srcId="{659C1E43-DFF1-478D-90D8-E78A77225E1B}" destId="{29DF978D-6A98-4C7B-B778-608CDD77A156}" srcOrd="0" destOrd="0" presId="urn:microsoft.com/office/officeart/2005/8/layout/hierarchy2"/>
    <dgm:cxn modelId="{2558A3F6-D941-43BA-838B-EA6698271EF5}" type="presParOf" srcId="{6BAEB20C-F374-49EF-811E-4CF49242C83C}" destId="{8096A7B7-C2E7-4411-A17B-58D077918BB9}" srcOrd="1" destOrd="0" presId="urn:microsoft.com/office/officeart/2005/8/layout/hierarchy2"/>
    <dgm:cxn modelId="{C97CF3D3-9A68-442B-93CA-4CFFFF625E28}" type="presParOf" srcId="{8096A7B7-C2E7-4411-A17B-58D077918BB9}" destId="{486D13A1-4686-4D48-B2CF-C1A5F3F79AD0}" srcOrd="0" destOrd="0" presId="urn:microsoft.com/office/officeart/2005/8/layout/hierarchy2"/>
    <dgm:cxn modelId="{67FBA6A2-7F4F-46EE-8743-9E2D4A72E1BF}" type="presParOf" srcId="{8096A7B7-C2E7-4411-A17B-58D077918BB9}" destId="{ABD8C3E0-7FCE-4E4C-A008-D6BB960FCDFD}" srcOrd="1" destOrd="0" presId="urn:microsoft.com/office/officeart/2005/8/layout/hierarchy2"/>
    <dgm:cxn modelId="{18221FC6-B77A-4BB7-A4B3-77707AFAF3E6}" type="presParOf" srcId="{ABD8C3E0-7FCE-4E4C-A008-D6BB960FCDFD}" destId="{F0856AD1-7342-4C10-B686-2AE801BDAD6F}" srcOrd="0" destOrd="0" presId="urn:microsoft.com/office/officeart/2005/8/layout/hierarchy2"/>
    <dgm:cxn modelId="{40EDB1C5-3B41-44F4-83DD-53E4684119C2}" type="presParOf" srcId="{F0856AD1-7342-4C10-B686-2AE801BDAD6F}" destId="{A27F9D8D-A599-496F-BE81-C839F80DD0E8}" srcOrd="0" destOrd="0" presId="urn:microsoft.com/office/officeart/2005/8/layout/hierarchy2"/>
    <dgm:cxn modelId="{F0682944-D0C1-4184-BBBF-E8E98C6179E6}" type="presParOf" srcId="{ABD8C3E0-7FCE-4E4C-A008-D6BB960FCDFD}" destId="{D0C84D4F-C42A-46DD-9F09-47434BFCE9B7}" srcOrd="1" destOrd="0" presId="urn:microsoft.com/office/officeart/2005/8/layout/hierarchy2"/>
    <dgm:cxn modelId="{FD829FE6-E226-438D-B332-C4AD712BDC05}" type="presParOf" srcId="{D0C84D4F-C42A-46DD-9F09-47434BFCE9B7}" destId="{459BD826-946F-43D2-81C3-09C895D94F36}" srcOrd="0" destOrd="0" presId="urn:microsoft.com/office/officeart/2005/8/layout/hierarchy2"/>
    <dgm:cxn modelId="{36582B3F-5318-4E3A-B9F5-C70D28C92108}" type="presParOf" srcId="{D0C84D4F-C42A-46DD-9F09-47434BFCE9B7}" destId="{D9DE576E-07C7-4E5C-8356-A627C58D0A92}" srcOrd="1" destOrd="0" presId="urn:microsoft.com/office/officeart/2005/8/layout/hierarchy2"/>
    <dgm:cxn modelId="{38AF667D-92CE-4F34-B7A5-FD40E3BB5BF3}" type="presParOf" srcId="{D9DE576E-07C7-4E5C-8356-A627C58D0A92}" destId="{52BC766F-7C73-4583-9018-0526599BA5A1}" srcOrd="0" destOrd="0" presId="urn:microsoft.com/office/officeart/2005/8/layout/hierarchy2"/>
    <dgm:cxn modelId="{8B0E3AB9-ADDB-47BD-9DB4-B784329F804A}" type="presParOf" srcId="{52BC766F-7C73-4583-9018-0526599BA5A1}" destId="{0849FD51-3B68-4207-8EBC-C0FA6B3455A5}" srcOrd="0" destOrd="0" presId="urn:microsoft.com/office/officeart/2005/8/layout/hierarchy2"/>
    <dgm:cxn modelId="{55FFBC18-7EFE-4E0C-BDF1-EE877DCA9293}" type="presParOf" srcId="{D9DE576E-07C7-4E5C-8356-A627C58D0A92}" destId="{C951662A-09EF-4C10-82B1-EBEA7C199128}" srcOrd="1" destOrd="0" presId="urn:microsoft.com/office/officeart/2005/8/layout/hierarchy2"/>
    <dgm:cxn modelId="{130D1D59-4CBD-4245-BEFE-2329D39651AE}" type="presParOf" srcId="{C951662A-09EF-4C10-82B1-EBEA7C199128}" destId="{9234C760-56EF-49A7-9FAA-8445648C849A}" srcOrd="0" destOrd="0" presId="urn:microsoft.com/office/officeart/2005/8/layout/hierarchy2"/>
    <dgm:cxn modelId="{E05B78E1-E4EE-4F44-B6DF-43038FE76882}" type="presParOf" srcId="{C951662A-09EF-4C10-82B1-EBEA7C199128}" destId="{8771D2AA-7041-4166-9D32-0813CF113358}" srcOrd="1" destOrd="0" presId="urn:microsoft.com/office/officeart/2005/8/layout/hierarchy2"/>
    <dgm:cxn modelId="{EECB73BF-A6DE-49E6-9569-97EC676100DE}" type="presParOf" srcId="{D9DE576E-07C7-4E5C-8356-A627C58D0A92}" destId="{5C9168D2-08B7-4580-B6D6-23332F7B40B8}" srcOrd="2" destOrd="0" presId="urn:microsoft.com/office/officeart/2005/8/layout/hierarchy2"/>
    <dgm:cxn modelId="{EB6F1304-E47B-452B-B526-718B3BE2261D}" type="presParOf" srcId="{5C9168D2-08B7-4580-B6D6-23332F7B40B8}" destId="{EA0645F3-FE9F-47E3-A7C0-F6522EFA56DA}" srcOrd="0" destOrd="0" presId="urn:microsoft.com/office/officeart/2005/8/layout/hierarchy2"/>
    <dgm:cxn modelId="{EF0BF4A9-FF13-40D0-96CE-A5F5384AA294}" type="presParOf" srcId="{D9DE576E-07C7-4E5C-8356-A627C58D0A92}" destId="{6E9106DD-3655-4A05-A1EB-250B9AC13412}" srcOrd="3" destOrd="0" presId="urn:microsoft.com/office/officeart/2005/8/layout/hierarchy2"/>
    <dgm:cxn modelId="{C9D51769-7F60-4A59-87C9-A3DF3C71DEBD}" type="presParOf" srcId="{6E9106DD-3655-4A05-A1EB-250B9AC13412}" destId="{0C443DFC-DFC5-473D-A787-AABB1CD148EE}" srcOrd="0" destOrd="0" presId="urn:microsoft.com/office/officeart/2005/8/layout/hierarchy2"/>
    <dgm:cxn modelId="{86A2038F-A432-4EA4-B1CA-AABF81616B36}" type="presParOf" srcId="{6E9106DD-3655-4A05-A1EB-250B9AC13412}" destId="{C7537748-D713-43AD-AF88-D217F07CDB3B}" srcOrd="1" destOrd="0" presId="urn:microsoft.com/office/officeart/2005/8/layout/hierarchy2"/>
    <dgm:cxn modelId="{A02DB121-572C-4CFB-A1F7-383F603034B6}" type="presParOf" srcId="{6BAEB20C-F374-49EF-811E-4CF49242C83C}" destId="{41E131C1-BA47-4BF4-AE85-D5C8DDFD10FE}" srcOrd="2" destOrd="0" presId="urn:microsoft.com/office/officeart/2005/8/layout/hierarchy2"/>
    <dgm:cxn modelId="{066D65B7-E4EE-43E9-A965-6281BBE09D09}" type="presParOf" srcId="{41E131C1-BA47-4BF4-AE85-D5C8DDFD10FE}" destId="{68E5EAE9-A9F7-46BE-B89B-58DC3D5D63F3}" srcOrd="0" destOrd="0" presId="urn:microsoft.com/office/officeart/2005/8/layout/hierarchy2"/>
    <dgm:cxn modelId="{E6CE9FDE-3FC5-459C-98A3-84B2D4F99887}" type="presParOf" srcId="{6BAEB20C-F374-49EF-811E-4CF49242C83C}" destId="{9AD7A510-1E9B-436B-B14F-A08C304BBDBB}" srcOrd="3" destOrd="0" presId="urn:microsoft.com/office/officeart/2005/8/layout/hierarchy2"/>
    <dgm:cxn modelId="{3514FAA1-437C-4C28-BD56-AC4C50C4A5EF}" type="presParOf" srcId="{9AD7A510-1E9B-436B-B14F-A08C304BBDBB}" destId="{5546F610-5D74-436D-A5E6-91A0B132188A}" srcOrd="0" destOrd="0" presId="urn:microsoft.com/office/officeart/2005/8/layout/hierarchy2"/>
    <dgm:cxn modelId="{5D0A01DE-BB94-4705-87AE-A200E1266ABB}" type="presParOf" srcId="{9AD7A510-1E9B-436B-B14F-A08C304BBDBB}" destId="{2A0A792A-6E48-4D07-8B2E-6D1DF368721D}"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D2637D-7241-47BB-9706-992B38631D5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2E8D01F4-A772-40BE-92AF-3DC10EA56F22}">
      <dgm:prSet phldrT="[Text]"/>
      <dgm:spPr>
        <a:solidFill>
          <a:schemeClr val="accent6">
            <a:lumMod val="75000"/>
          </a:schemeClr>
        </a:solidFill>
      </dgm:spPr>
      <dgm:t>
        <a:bodyPr/>
        <a:lstStyle/>
        <a:p>
          <a:r>
            <a:rPr lang="en-GB" dirty="0" smtClean="0"/>
            <a:t>Compile Geotechnical Database</a:t>
          </a:r>
          <a:endParaRPr lang="en-GB" dirty="0"/>
        </a:p>
      </dgm:t>
    </dgm:pt>
    <dgm:pt modelId="{9F088202-9F9A-40F8-BB83-85CAA38E22C9}" type="parTrans" cxnId="{A11F97FF-F0E2-400C-AC8C-E142481A05BC}">
      <dgm:prSet/>
      <dgm:spPr/>
      <dgm:t>
        <a:bodyPr/>
        <a:lstStyle/>
        <a:p>
          <a:endParaRPr lang="en-GB"/>
        </a:p>
      </dgm:t>
    </dgm:pt>
    <dgm:pt modelId="{F1C0AF64-7509-4E5F-B772-AB27E750F18C}" type="sibTrans" cxnId="{A11F97FF-F0E2-400C-AC8C-E142481A05BC}">
      <dgm:prSet/>
      <dgm:spPr/>
      <dgm:t>
        <a:bodyPr/>
        <a:lstStyle/>
        <a:p>
          <a:endParaRPr lang="en-GB"/>
        </a:p>
      </dgm:t>
    </dgm:pt>
    <dgm:pt modelId="{4BBB1E09-FC59-4AF5-A981-3E7FC130CADB}">
      <dgm:prSet phldrT="[Text]"/>
      <dgm:spPr>
        <a:solidFill>
          <a:schemeClr val="accent6">
            <a:lumMod val="75000"/>
          </a:schemeClr>
        </a:solidFill>
      </dgm:spPr>
      <dgm:t>
        <a:bodyPr/>
        <a:lstStyle/>
        <a:p>
          <a:r>
            <a:rPr lang="en-GB" dirty="0" smtClean="0"/>
            <a:t>Review Monitoring Data</a:t>
          </a:r>
          <a:endParaRPr lang="en-GB" dirty="0"/>
        </a:p>
      </dgm:t>
    </dgm:pt>
    <dgm:pt modelId="{A35958C1-DB8D-4FF6-A523-A63A46859474}" type="parTrans" cxnId="{7A45DD2C-6A13-4DC5-AF66-53ABCED5C025}">
      <dgm:prSet/>
      <dgm:spPr/>
      <dgm:t>
        <a:bodyPr/>
        <a:lstStyle/>
        <a:p>
          <a:endParaRPr lang="en-GB"/>
        </a:p>
      </dgm:t>
    </dgm:pt>
    <dgm:pt modelId="{423858FD-29A8-48DB-AA33-33196389B351}" type="sibTrans" cxnId="{7A45DD2C-6A13-4DC5-AF66-53ABCED5C025}">
      <dgm:prSet/>
      <dgm:spPr/>
      <dgm:t>
        <a:bodyPr/>
        <a:lstStyle/>
        <a:p>
          <a:endParaRPr lang="en-GB"/>
        </a:p>
      </dgm:t>
    </dgm:pt>
    <dgm:pt modelId="{0B5C5346-A2C0-464C-AF0B-B3EB72F3B051}">
      <dgm:prSet phldrT="[Text]"/>
      <dgm:spPr>
        <a:solidFill>
          <a:schemeClr val="accent5"/>
        </a:solidFill>
      </dgm:spPr>
      <dgm:t>
        <a:bodyPr/>
        <a:lstStyle/>
        <a:p>
          <a:r>
            <a:rPr lang="en-GB" dirty="0" smtClean="0">
              <a:solidFill>
                <a:schemeClr val="tx1"/>
              </a:solidFill>
            </a:rPr>
            <a:t>Review Geotechnical Testing Data</a:t>
          </a:r>
          <a:endParaRPr lang="en-GB" dirty="0">
            <a:solidFill>
              <a:schemeClr val="tx1"/>
            </a:solidFill>
          </a:endParaRPr>
        </a:p>
      </dgm:t>
    </dgm:pt>
    <dgm:pt modelId="{C3245A63-C8EF-429C-94BF-762ADC8E30B3}" type="parTrans" cxnId="{FA839E11-C9DE-4260-B844-92E50B01125F}">
      <dgm:prSet/>
      <dgm:spPr/>
      <dgm:t>
        <a:bodyPr/>
        <a:lstStyle/>
        <a:p>
          <a:endParaRPr lang="en-GB"/>
        </a:p>
      </dgm:t>
    </dgm:pt>
    <dgm:pt modelId="{7CF5355C-9861-4D8B-8ED9-D19DFB4229AC}" type="sibTrans" cxnId="{FA839E11-C9DE-4260-B844-92E50B01125F}">
      <dgm:prSet/>
      <dgm:spPr/>
      <dgm:t>
        <a:bodyPr/>
        <a:lstStyle/>
        <a:p>
          <a:endParaRPr lang="en-GB"/>
        </a:p>
      </dgm:t>
    </dgm:pt>
    <dgm:pt modelId="{631058B1-F810-4566-8205-4D3398EFB662}">
      <dgm:prSet phldrT="[Text]"/>
      <dgm:spPr>
        <a:solidFill>
          <a:schemeClr val="accent6">
            <a:lumMod val="75000"/>
          </a:schemeClr>
        </a:solidFill>
      </dgm:spPr>
      <dgm:t>
        <a:bodyPr/>
        <a:lstStyle/>
        <a:p>
          <a:r>
            <a:rPr lang="en-GB" dirty="0" smtClean="0"/>
            <a:t>Review Previous Experience</a:t>
          </a:r>
          <a:endParaRPr lang="en-GB" dirty="0"/>
        </a:p>
      </dgm:t>
    </dgm:pt>
    <dgm:pt modelId="{D94FC54D-56DD-4151-85D5-8BE3D7E2ABC5}" type="parTrans" cxnId="{7D2D75CF-4449-407D-8AB0-960FA87B6053}">
      <dgm:prSet/>
      <dgm:spPr/>
      <dgm:t>
        <a:bodyPr/>
        <a:lstStyle/>
        <a:p>
          <a:endParaRPr lang="en-GB"/>
        </a:p>
      </dgm:t>
    </dgm:pt>
    <dgm:pt modelId="{2E508BAD-6D7B-45C1-B605-0C2ABFE7798A}" type="sibTrans" cxnId="{7D2D75CF-4449-407D-8AB0-960FA87B6053}">
      <dgm:prSet/>
      <dgm:spPr/>
      <dgm:t>
        <a:bodyPr/>
        <a:lstStyle/>
        <a:p>
          <a:endParaRPr lang="en-GB"/>
        </a:p>
      </dgm:t>
    </dgm:pt>
    <dgm:pt modelId="{D65B5E50-F45E-407C-971C-A188D697A163}">
      <dgm:prSet/>
      <dgm:spPr>
        <a:solidFill>
          <a:srgbClr val="F37553"/>
        </a:solidFill>
      </dgm:spPr>
      <dgm:t>
        <a:bodyPr/>
        <a:lstStyle/>
        <a:p>
          <a:r>
            <a:rPr lang="en-GB" dirty="0" smtClean="0">
              <a:solidFill>
                <a:schemeClr val="tx1"/>
              </a:solidFill>
            </a:rPr>
            <a:t>Geological correlation between CERN sites</a:t>
          </a:r>
          <a:endParaRPr lang="en-GB" dirty="0">
            <a:solidFill>
              <a:schemeClr val="tx1"/>
            </a:solidFill>
          </a:endParaRPr>
        </a:p>
      </dgm:t>
    </dgm:pt>
    <dgm:pt modelId="{A82F66AC-59CC-4FB7-A6AC-E4E5886728C2}" type="parTrans" cxnId="{8672BD94-8ACC-4374-8F9D-EF3168D89729}">
      <dgm:prSet/>
      <dgm:spPr/>
      <dgm:t>
        <a:bodyPr/>
        <a:lstStyle/>
        <a:p>
          <a:endParaRPr lang="en-GB"/>
        </a:p>
      </dgm:t>
    </dgm:pt>
    <dgm:pt modelId="{D05AC97C-003C-4D29-88EB-5C15A15EB404}" type="sibTrans" cxnId="{8672BD94-8ACC-4374-8F9D-EF3168D89729}">
      <dgm:prSet/>
      <dgm:spPr/>
      <dgm:t>
        <a:bodyPr/>
        <a:lstStyle/>
        <a:p>
          <a:endParaRPr lang="en-GB"/>
        </a:p>
      </dgm:t>
    </dgm:pt>
    <dgm:pt modelId="{9AD77D8E-5772-49F6-9225-86543FC472D5}" type="pres">
      <dgm:prSet presAssocID="{51D2637D-7241-47BB-9706-992B38631D5F}" presName="hierChild1" presStyleCnt="0">
        <dgm:presLayoutVars>
          <dgm:orgChart val="1"/>
          <dgm:chPref val="1"/>
          <dgm:dir/>
          <dgm:animOne val="branch"/>
          <dgm:animLvl val="lvl"/>
          <dgm:resizeHandles/>
        </dgm:presLayoutVars>
      </dgm:prSet>
      <dgm:spPr/>
      <dgm:t>
        <a:bodyPr/>
        <a:lstStyle/>
        <a:p>
          <a:endParaRPr lang="en-US"/>
        </a:p>
      </dgm:t>
    </dgm:pt>
    <dgm:pt modelId="{24ADF500-440A-42DF-8424-9D394BC1E643}" type="pres">
      <dgm:prSet presAssocID="{2E8D01F4-A772-40BE-92AF-3DC10EA56F22}" presName="hierRoot1" presStyleCnt="0">
        <dgm:presLayoutVars>
          <dgm:hierBranch val="init"/>
        </dgm:presLayoutVars>
      </dgm:prSet>
      <dgm:spPr/>
    </dgm:pt>
    <dgm:pt modelId="{580AFC0A-E098-4A41-BC32-2E95F6FE2B1A}" type="pres">
      <dgm:prSet presAssocID="{2E8D01F4-A772-40BE-92AF-3DC10EA56F22}" presName="rootComposite1" presStyleCnt="0"/>
      <dgm:spPr/>
    </dgm:pt>
    <dgm:pt modelId="{12CD6FB5-1ECE-45F4-831F-D34D0A091021}" type="pres">
      <dgm:prSet presAssocID="{2E8D01F4-A772-40BE-92AF-3DC10EA56F22}" presName="rootText1" presStyleLbl="node0" presStyleIdx="0" presStyleCnt="1">
        <dgm:presLayoutVars>
          <dgm:chPref val="3"/>
        </dgm:presLayoutVars>
      </dgm:prSet>
      <dgm:spPr/>
      <dgm:t>
        <a:bodyPr/>
        <a:lstStyle/>
        <a:p>
          <a:endParaRPr lang="en-GB"/>
        </a:p>
      </dgm:t>
    </dgm:pt>
    <dgm:pt modelId="{4458D1BE-FDD7-468C-AD43-BC6EB7F548A6}" type="pres">
      <dgm:prSet presAssocID="{2E8D01F4-A772-40BE-92AF-3DC10EA56F22}" presName="rootConnector1" presStyleLbl="node1" presStyleIdx="0" presStyleCnt="0"/>
      <dgm:spPr/>
      <dgm:t>
        <a:bodyPr/>
        <a:lstStyle/>
        <a:p>
          <a:endParaRPr lang="en-US"/>
        </a:p>
      </dgm:t>
    </dgm:pt>
    <dgm:pt modelId="{9D90F7FE-442A-43C8-9A4B-A3037EB67139}" type="pres">
      <dgm:prSet presAssocID="{2E8D01F4-A772-40BE-92AF-3DC10EA56F22}" presName="hierChild2" presStyleCnt="0"/>
      <dgm:spPr/>
    </dgm:pt>
    <dgm:pt modelId="{32EBB7A7-974D-4A2F-BE01-A5F2C60E225C}" type="pres">
      <dgm:prSet presAssocID="{A35958C1-DB8D-4FF6-A523-A63A46859474}" presName="Name37" presStyleLbl="parChTrans1D2" presStyleIdx="0" presStyleCnt="4"/>
      <dgm:spPr/>
      <dgm:t>
        <a:bodyPr/>
        <a:lstStyle/>
        <a:p>
          <a:endParaRPr lang="en-US"/>
        </a:p>
      </dgm:t>
    </dgm:pt>
    <dgm:pt modelId="{B5269A76-E7D2-4E64-99E8-8EBF25EF6E8E}" type="pres">
      <dgm:prSet presAssocID="{4BBB1E09-FC59-4AF5-A981-3E7FC130CADB}" presName="hierRoot2" presStyleCnt="0">
        <dgm:presLayoutVars>
          <dgm:hierBranch val="init"/>
        </dgm:presLayoutVars>
      </dgm:prSet>
      <dgm:spPr/>
    </dgm:pt>
    <dgm:pt modelId="{F2B749ED-43B3-4270-BDA9-C7263CDF25A6}" type="pres">
      <dgm:prSet presAssocID="{4BBB1E09-FC59-4AF5-A981-3E7FC130CADB}" presName="rootComposite" presStyleCnt="0"/>
      <dgm:spPr/>
    </dgm:pt>
    <dgm:pt modelId="{6AB851B8-8AB8-4213-B9D8-A3F3A55801A1}" type="pres">
      <dgm:prSet presAssocID="{4BBB1E09-FC59-4AF5-A981-3E7FC130CADB}" presName="rootText" presStyleLbl="node2" presStyleIdx="0" presStyleCnt="4">
        <dgm:presLayoutVars>
          <dgm:chPref val="3"/>
        </dgm:presLayoutVars>
      </dgm:prSet>
      <dgm:spPr/>
      <dgm:t>
        <a:bodyPr/>
        <a:lstStyle/>
        <a:p>
          <a:endParaRPr lang="en-GB"/>
        </a:p>
      </dgm:t>
    </dgm:pt>
    <dgm:pt modelId="{EC92CE4B-1564-48F0-AE82-CC3598B603C6}" type="pres">
      <dgm:prSet presAssocID="{4BBB1E09-FC59-4AF5-A981-3E7FC130CADB}" presName="rootConnector" presStyleLbl="node2" presStyleIdx="0" presStyleCnt="4"/>
      <dgm:spPr/>
      <dgm:t>
        <a:bodyPr/>
        <a:lstStyle/>
        <a:p>
          <a:endParaRPr lang="en-US"/>
        </a:p>
      </dgm:t>
    </dgm:pt>
    <dgm:pt modelId="{12567D69-C046-4EA9-A747-6FB82E12B46C}" type="pres">
      <dgm:prSet presAssocID="{4BBB1E09-FC59-4AF5-A981-3E7FC130CADB}" presName="hierChild4" presStyleCnt="0"/>
      <dgm:spPr/>
    </dgm:pt>
    <dgm:pt modelId="{05CF79C7-0241-41FB-88C6-8B990C2F5296}" type="pres">
      <dgm:prSet presAssocID="{4BBB1E09-FC59-4AF5-A981-3E7FC130CADB}" presName="hierChild5" presStyleCnt="0"/>
      <dgm:spPr/>
    </dgm:pt>
    <dgm:pt modelId="{B5DD5A68-5334-4741-8FA8-91870ABC15EF}" type="pres">
      <dgm:prSet presAssocID="{C3245A63-C8EF-429C-94BF-762ADC8E30B3}" presName="Name37" presStyleLbl="parChTrans1D2" presStyleIdx="1" presStyleCnt="4"/>
      <dgm:spPr/>
      <dgm:t>
        <a:bodyPr/>
        <a:lstStyle/>
        <a:p>
          <a:endParaRPr lang="en-US"/>
        </a:p>
      </dgm:t>
    </dgm:pt>
    <dgm:pt modelId="{FFC574A9-18EE-4D47-A61B-F999FB75FEA9}" type="pres">
      <dgm:prSet presAssocID="{0B5C5346-A2C0-464C-AF0B-B3EB72F3B051}" presName="hierRoot2" presStyleCnt="0">
        <dgm:presLayoutVars>
          <dgm:hierBranch val="init"/>
        </dgm:presLayoutVars>
      </dgm:prSet>
      <dgm:spPr/>
    </dgm:pt>
    <dgm:pt modelId="{EEC7CF1E-EA16-438B-9F49-E8535A225292}" type="pres">
      <dgm:prSet presAssocID="{0B5C5346-A2C0-464C-AF0B-B3EB72F3B051}" presName="rootComposite" presStyleCnt="0"/>
      <dgm:spPr/>
    </dgm:pt>
    <dgm:pt modelId="{04C7988A-47A1-4EA6-BC03-38E832E11A34}" type="pres">
      <dgm:prSet presAssocID="{0B5C5346-A2C0-464C-AF0B-B3EB72F3B051}" presName="rootText" presStyleLbl="node2" presStyleIdx="1" presStyleCnt="4">
        <dgm:presLayoutVars>
          <dgm:chPref val="3"/>
        </dgm:presLayoutVars>
      </dgm:prSet>
      <dgm:spPr/>
      <dgm:t>
        <a:bodyPr/>
        <a:lstStyle/>
        <a:p>
          <a:endParaRPr lang="en-GB"/>
        </a:p>
      </dgm:t>
    </dgm:pt>
    <dgm:pt modelId="{ADD66CA5-D6DB-486E-9DB4-AE0D33B02E32}" type="pres">
      <dgm:prSet presAssocID="{0B5C5346-A2C0-464C-AF0B-B3EB72F3B051}" presName="rootConnector" presStyleLbl="node2" presStyleIdx="1" presStyleCnt="4"/>
      <dgm:spPr/>
      <dgm:t>
        <a:bodyPr/>
        <a:lstStyle/>
        <a:p>
          <a:endParaRPr lang="en-US"/>
        </a:p>
      </dgm:t>
    </dgm:pt>
    <dgm:pt modelId="{43891517-BF28-4C2E-B153-5E2D8BF2185C}" type="pres">
      <dgm:prSet presAssocID="{0B5C5346-A2C0-464C-AF0B-B3EB72F3B051}" presName="hierChild4" presStyleCnt="0"/>
      <dgm:spPr/>
    </dgm:pt>
    <dgm:pt modelId="{34D3059F-4C2C-4B69-B00A-FDE2DA67F1D1}" type="pres">
      <dgm:prSet presAssocID="{0B5C5346-A2C0-464C-AF0B-B3EB72F3B051}" presName="hierChild5" presStyleCnt="0"/>
      <dgm:spPr/>
    </dgm:pt>
    <dgm:pt modelId="{A94EEF05-B501-49F8-8BAE-F8D2222CF29F}" type="pres">
      <dgm:prSet presAssocID="{D94FC54D-56DD-4151-85D5-8BE3D7E2ABC5}" presName="Name37" presStyleLbl="parChTrans1D2" presStyleIdx="2" presStyleCnt="4"/>
      <dgm:spPr/>
      <dgm:t>
        <a:bodyPr/>
        <a:lstStyle/>
        <a:p>
          <a:endParaRPr lang="en-US"/>
        </a:p>
      </dgm:t>
    </dgm:pt>
    <dgm:pt modelId="{B1F1C48C-E67F-4CC3-A3EA-336BD1457E63}" type="pres">
      <dgm:prSet presAssocID="{631058B1-F810-4566-8205-4D3398EFB662}" presName="hierRoot2" presStyleCnt="0">
        <dgm:presLayoutVars>
          <dgm:hierBranch val="init"/>
        </dgm:presLayoutVars>
      </dgm:prSet>
      <dgm:spPr/>
    </dgm:pt>
    <dgm:pt modelId="{AECB7D86-3805-4D3F-BF36-C8F4237E7B80}" type="pres">
      <dgm:prSet presAssocID="{631058B1-F810-4566-8205-4D3398EFB662}" presName="rootComposite" presStyleCnt="0"/>
      <dgm:spPr/>
    </dgm:pt>
    <dgm:pt modelId="{0B3ADEA2-E219-46E1-88D9-6AAD82BD4E07}" type="pres">
      <dgm:prSet presAssocID="{631058B1-F810-4566-8205-4D3398EFB662}" presName="rootText" presStyleLbl="node2" presStyleIdx="2" presStyleCnt="4">
        <dgm:presLayoutVars>
          <dgm:chPref val="3"/>
        </dgm:presLayoutVars>
      </dgm:prSet>
      <dgm:spPr/>
      <dgm:t>
        <a:bodyPr/>
        <a:lstStyle/>
        <a:p>
          <a:endParaRPr lang="en-GB"/>
        </a:p>
      </dgm:t>
    </dgm:pt>
    <dgm:pt modelId="{553013D9-4114-42AF-86B9-595CAE94F228}" type="pres">
      <dgm:prSet presAssocID="{631058B1-F810-4566-8205-4D3398EFB662}" presName="rootConnector" presStyleLbl="node2" presStyleIdx="2" presStyleCnt="4"/>
      <dgm:spPr/>
      <dgm:t>
        <a:bodyPr/>
        <a:lstStyle/>
        <a:p>
          <a:endParaRPr lang="en-US"/>
        </a:p>
      </dgm:t>
    </dgm:pt>
    <dgm:pt modelId="{80AC9563-801C-42FD-8C1B-B0B1B3773419}" type="pres">
      <dgm:prSet presAssocID="{631058B1-F810-4566-8205-4D3398EFB662}" presName="hierChild4" presStyleCnt="0"/>
      <dgm:spPr/>
    </dgm:pt>
    <dgm:pt modelId="{3A75ED9C-C309-493D-B373-7F88FABDB520}" type="pres">
      <dgm:prSet presAssocID="{631058B1-F810-4566-8205-4D3398EFB662}" presName="hierChild5" presStyleCnt="0"/>
      <dgm:spPr/>
    </dgm:pt>
    <dgm:pt modelId="{414DF9C6-5CE1-4FF3-B6B0-E4A1BD214CFB}" type="pres">
      <dgm:prSet presAssocID="{A82F66AC-59CC-4FB7-A6AC-E4E5886728C2}" presName="Name37" presStyleLbl="parChTrans1D2" presStyleIdx="3" presStyleCnt="4"/>
      <dgm:spPr/>
      <dgm:t>
        <a:bodyPr/>
        <a:lstStyle/>
        <a:p>
          <a:endParaRPr lang="en-US"/>
        </a:p>
      </dgm:t>
    </dgm:pt>
    <dgm:pt modelId="{0D191A68-C468-463A-87CE-FE0B15721E86}" type="pres">
      <dgm:prSet presAssocID="{D65B5E50-F45E-407C-971C-A188D697A163}" presName="hierRoot2" presStyleCnt="0">
        <dgm:presLayoutVars>
          <dgm:hierBranch val="init"/>
        </dgm:presLayoutVars>
      </dgm:prSet>
      <dgm:spPr/>
    </dgm:pt>
    <dgm:pt modelId="{07F1A239-5D91-4B5A-A5DF-511EEBB8B795}" type="pres">
      <dgm:prSet presAssocID="{D65B5E50-F45E-407C-971C-A188D697A163}" presName="rootComposite" presStyleCnt="0"/>
      <dgm:spPr/>
    </dgm:pt>
    <dgm:pt modelId="{440F75B6-BCA3-4D3B-A840-83644B48EFDB}" type="pres">
      <dgm:prSet presAssocID="{D65B5E50-F45E-407C-971C-A188D697A163}" presName="rootText" presStyleLbl="node2" presStyleIdx="3" presStyleCnt="4">
        <dgm:presLayoutVars>
          <dgm:chPref val="3"/>
        </dgm:presLayoutVars>
      </dgm:prSet>
      <dgm:spPr/>
      <dgm:t>
        <a:bodyPr/>
        <a:lstStyle/>
        <a:p>
          <a:endParaRPr lang="en-GB"/>
        </a:p>
      </dgm:t>
    </dgm:pt>
    <dgm:pt modelId="{0631E993-EB32-40B1-9D76-6FA88F047D54}" type="pres">
      <dgm:prSet presAssocID="{D65B5E50-F45E-407C-971C-A188D697A163}" presName="rootConnector" presStyleLbl="node2" presStyleIdx="3" presStyleCnt="4"/>
      <dgm:spPr/>
      <dgm:t>
        <a:bodyPr/>
        <a:lstStyle/>
        <a:p>
          <a:endParaRPr lang="en-US"/>
        </a:p>
      </dgm:t>
    </dgm:pt>
    <dgm:pt modelId="{2DB16409-0673-418E-889B-993A9567073A}" type="pres">
      <dgm:prSet presAssocID="{D65B5E50-F45E-407C-971C-A188D697A163}" presName="hierChild4" presStyleCnt="0"/>
      <dgm:spPr/>
    </dgm:pt>
    <dgm:pt modelId="{EF94824C-628F-4FA0-9FD1-3877F3ADE4DB}" type="pres">
      <dgm:prSet presAssocID="{D65B5E50-F45E-407C-971C-A188D697A163}" presName="hierChild5" presStyleCnt="0"/>
      <dgm:spPr/>
    </dgm:pt>
    <dgm:pt modelId="{B16B12EC-8F15-46FE-B5E9-316A29F8381D}" type="pres">
      <dgm:prSet presAssocID="{2E8D01F4-A772-40BE-92AF-3DC10EA56F22}" presName="hierChild3" presStyleCnt="0"/>
      <dgm:spPr/>
    </dgm:pt>
  </dgm:ptLst>
  <dgm:cxnLst>
    <dgm:cxn modelId="{52E52FAB-EFF1-4FBF-BCEF-083F74F747B6}" type="presOf" srcId="{D65B5E50-F45E-407C-971C-A188D697A163}" destId="{440F75B6-BCA3-4D3B-A840-83644B48EFDB}" srcOrd="0" destOrd="0" presId="urn:microsoft.com/office/officeart/2005/8/layout/orgChart1"/>
    <dgm:cxn modelId="{83C89F57-20EE-4170-B166-276726C736B2}" type="presOf" srcId="{D65B5E50-F45E-407C-971C-A188D697A163}" destId="{0631E993-EB32-40B1-9D76-6FA88F047D54}" srcOrd="1" destOrd="0" presId="urn:microsoft.com/office/officeart/2005/8/layout/orgChart1"/>
    <dgm:cxn modelId="{B53FEA82-A10C-4D7F-903C-622F9B6453D8}" type="presOf" srcId="{2E8D01F4-A772-40BE-92AF-3DC10EA56F22}" destId="{4458D1BE-FDD7-468C-AD43-BC6EB7F548A6}" srcOrd="1" destOrd="0" presId="urn:microsoft.com/office/officeart/2005/8/layout/orgChart1"/>
    <dgm:cxn modelId="{89BA4E14-B0F4-4829-82EF-679BFE2DEBCD}" type="presOf" srcId="{C3245A63-C8EF-429C-94BF-762ADC8E30B3}" destId="{B5DD5A68-5334-4741-8FA8-91870ABC15EF}" srcOrd="0" destOrd="0" presId="urn:microsoft.com/office/officeart/2005/8/layout/orgChart1"/>
    <dgm:cxn modelId="{DE2A287E-3B3E-4B36-827D-864E431B83CC}" type="presOf" srcId="{51D2637D-7241-47BB-9706-992B38631D5F}" destId="{9AD77D8E-5772-49F6-9225-86543FC472D5}" srcOrd="0" destOrd="0" presId="urn:microsoft.com/office/officeart/2005/8/layout/orgChart1"/>
    <dgm:cxn modelId="{C11965E9-4D16-4D2B-AEDE-4BB978511455}" type="presOf" srcId="{D94FC54D-56DD-4151-85D5-8BE3D7E2ABC5}" destId="{A94EEF05-B501-49F8-8BAE-F8D2222CF29F}" srcOrd="0" destOrd="0" presId="urn:microsoft.com/office/officeart/2005/8/layout/orgChart1"/>
    <dgm:cxn modelId="{A11F97FF-F0E2-400C-AC8C-E142481A05BC}" srcId="{51D2637D-7241-47BB-9706-992B38631D5F}" destId="{2E8D01F4-A772-40BE-92AF-3DC10EA56F22}" srcOrd="0" destOrd="0" parTransId="{9F088202-9F9A-40F8-BB83-85CAA38E22C9}" sibTransId="{F1C0AF64-7509-4E5F-B772-AB27E750F18C}"/>
    <dgm:cxn modelId="{A685AE41-FB20-4062-A1A1-9C7812939904}" type="presOf" srcId="{A82F66AC-59CC-4FB7-A6AC-E4E5886728C2}" destId="{414DF9C6-5CE1-4FF3-B6B0-E4A1BD214CFB}" srcOrd="0" destOrd="0" presId="urn:microsoft.com/office/officeart/2005/8/layout/orgChart1"/>
    <dgm:cxn modelId="{FA839E11-C9DE-4260-B844-92E50B01125F}" srcId="{2E8D01F4-A772-40BE-92AF-3DC10EA56F22}" destId="{0B5C5346-A2C0-464C-AF0B-B3EB72F3B051}" srcOrd="1" destOrd="0" parTransId="{C3245A63-C8EF-429C-94BF-762ADC8E30B3}" sibTransId="{7CF5355C-9861-4D8B-8ED9-D19DFB4229AC}"/>
    <dgm:cxn modelId="{3421D3F9-841B-4553-A2E8-2E182F59511F}" type="presOf" srcId="{0B5C5346-A2C0-464C-AF0B-B3EB72F3B051}" destId="{ADD66CA5-D6DB-486E-9DB4-AE0D33B02E32}" srcOrd="1" destOrd="0" presId="urn:microsoft.com/office/officeart/2005/8/layout/orgChart1"/>
    <dgm:cxn modelId="{B4D299AF-44CD-4F2E-9640-2811886253B6}" type="presOf" srcId="{631058B1-F810-4566-8205-4D3398EFB662}" destId="{553013D9-4114-42AF-86B9-595CAE94F228}" srcOrd="1" destOrd="0" presId="urn:microsoft.com/office/officeart/2005/8/layout/orgChart1"/>
    <dgm:cxn modelId="{6FE4757A-8F01-472B-9836-1CE166B34A77}" type="presOf" srcId="{0B5C5346-A2C0-464C-AF0B-B3EB72F3B051}" destId="{04C7988A-47A1-4EA6-BC03-38E832E11A34}" srcOrd="0" destOrd="0" presId="urn:microsoft.com/office/officeart/2005/8/layout/orgChart1"/>
    <dgm:cxn modelId="{7D2D75CF-4449-407D-8AB0-960FA87B6053}" srcId="{2E8D01F4-A772-40BE-92AF-3DC10EA56F22}" destId="{631058B1-F810-4566-8205-4D3398EFB662}" srcOrd="2" destOrd="0" parTransId="{D94FC54D-56DD-4151-85D5-8BE3D7E2ABC5}" sibTransId="{2E508BAD-6D7B-45C1-B605-0C2ABFE7798A}"/>
    <dgm:cxn modelId="{7DBA8CE0-747D-4E68-9E89-1FD5D9DF20ED}" type="presOf" srcId="{4BBB1E09-FC59-4AF5-A981-3E7FC130CADB}" destId="{6AB851B8-8AB8-4213-B9D8-A3F3A55801A1}" srcOrd="0" destOrd="0" presId="urn:microsoft.com/office/officeart/2005/8/layout/orgChart1"/>
    <dgm:cxn modelId="{A3DCD69F-83C2-4AED-B271-522C1ACAD57C}" type="presOf" srcId="{4BBB1E09-FC59-4AF5-A981-3E7FC130CADB}" destId="{EC92CE4B-1564-48F0-AE82-CC3598B603C6}" srcOrd="1" destOrd="0" presId="urn:microsoft.com/office/officeart/2005/8/layout/orgChart1"/>
    <dgm:cxn modelId="{AD289FB0-8BCC-4DE4-8369-79F0A5DC429A}" type="presOf" srcId="{2E8D01F4-A772-40BE-92AF-3DC10EA56F22}" destId="{12CD6FB5-1ECE-45F4-831F-D34D0A091021}" srcOrd="0" destOrd="0" presId="urn:microsoft.com/office/officeart/2005/8/layout/orgChart1"/>
    <dgm:cxn modelId="{8756E926-EB23-4C84-AE40-59C46CF97CF0}" type="presOf" srcId="{631058B1-F810-4566-8205-4D3398EFB662}" destId="{0B3ADEA2-E219-46E1-88D9-6AAD82BD4E07}" srcOrd="0" destOrd="0" presId="urn:microsoft.com/office/officeart/2005/8/layout/orgChart1"/>
    <dgm:cxn modelId="{5795844B-7821-4031-AE82-647E602AA6B3}" type="presOf" srcId="{A35958C1-DB8D-4FF6-A523-A63A46859474}" destId="{32EBB7A7-974D-4A2F-BE01-A5F2C60E225C}" srcOrd="0" destOrd="0" presId="urn:microsoft.com/office/officeart/2005/8/layout/orgChart1"/>
    <dgm:cxn modelId="{7A45DD2C-6A13-4DC5-AF66-53ABCED5C025}" srcId="{2E8D01F4-A772-40BE-92AF-3DC10EA56F22}" destId="{4BBB1E09-FC59-4AF5-A981-3E7FC130CADB}" srcOrd="0" destOrd="0" parTransId="{A35958C1-DB8D-4FF6-A523-A63A46859474}" sibTransId="{423858FD-29A8-48DB-AA33-33196389B351}"/>
    <dgm:cxn modelId="{8672BD94-8ACC-4374-8F9D-EF3168D89729}" srcId="{2E8D01F4-A772-40BE-92AF-3DC10EA56F22}" destId="{D65B5E50-F45E-407C-971C-A188D697A163}" srcOrd="3" destOrd="0" parTransId="{A82F66AC-59CC-4FB7-A6AC-E4E5886728C2}" sibTransId="{D05AC97C-003C-4D29-88EB-5C15A15EB404}"/>
    <dgm:cxn modelId="{85775C29-20E3-4C4D-A487-915DBAE663F2}" type="presParOf" srcId="{9AD77D8E-5772-49F6-9225-86543FC472D5}" destId="{24ADF500-440A-42DF-8424-9D394BC1E643}" srcOrd="0" destOrd="0" presId="urn:microsoft.com/office/officeart/2005/8/layout/orgChart1"/>
    <dgm:cxn modelId="{2E299F3D-906F-4973-89B9-7C7D90F37633}" type="presParOf" srcId="{24ADF500-440A-42DF-8424-9D394BC1E643}" destId="{580AFC0A-E098-4A41-BC32-2E95F6FE2B1A}" srcOrd="0" destOrd="0" presId="urn:microsoft.com/office/officeart/2005/8/layout/orgChart1"/>
    <dgm:cxn modelId="{71C31861-660F-4C09-AC8C-1703ED6A32D1}" type="presParOf" srcId="{580AFC0A-E098-4A41-BC32-2E95F6FE2B1A}" destId="{12CD6FB5-1ECE-45F4-831F-D34D0A091021}" srcOrd="0" destOrd="0" presId="urn:microsoft.com/office/officeart/2005/8/layout/orgChart1"/>
    <dgm:cxn modelId="{19E864E1-7D38-4B78-B730-7C9C5669F3B5}" type="presParOf" srcId="{580AFC0A-E098-4A41-BC32-2E95F6FE2B1A}" destId="{4458D1BE-FDD7-468C-AD43-BC6EB7F548A6}" srcOrd="1" destOrd="0" presId="urn:microsoft.com/office/officeart/2005/8/layout/orgChart1"/>
    <dgm:cxn modelId="{66F49C95-A1FD-48BF-B27C-2A88DAE1A4F0}" type="presParOf" srcId="{24ADF500-440A-42DF-8424-9D394BC1E643}" destId="{9D90F7FE-442A-43C8-9A4B-A3037EB67139}" srcOrd="1" destOrd="0" presId="urn:microsoft.com/office/officeart/2005/8/layout/orgChart1"/>
    <dgm:cxn modelId="{0E903D13-E276-4005-A22F-CD42E3DE7CE3}" type="presParOf" srcId="{9D90F7FE-442A-43C8-9A4B-A3037EB67139}" destId="{32EBB7A7-974D-4A2F-BE01-A5F2C60E225C}" srcOrd="0" destOrd="0" presId="urn:microsoft.com/office/officeart/2005/8/layout/orgChart1"/>
    <dgm:cxn modelId="{785EA739-9AED-40DD-ABBC-1FED41DC9910}" type="presParOf" srcId="{9D90F7FE-442A-43C8-9A4B-A3037EB67139}" destId="{B5269A76-E7D2-4E64-99E8-8EBF25EF6E8E}" srcOrd="1" destOrd="0" presId="urn:microsoft.com/office/officeart/2005/8/layout/orgChart1"/>
    <dgm:cxn modelId="{373D107A-EB97-4210-9A37-8FFDEC990DF3}" type="presParOf" srcId="{B5269A76-E7D2-4E64-99E8-8EBF25EF6E8E}" destId="{F2B749ED-43B3-4270-BDA9-C7263CDF25A6}" srcOrd="0" destOrd="0" presId="urn:microsoft.com/office/officeart/2005/8/layout/orgChart1"/>
    <dgm:cxn modelId="{E94B9CDB-5850-4B54-BD41-A7CB5E75E2AB}" type="presParOf" srcId="{F2B749ED-43B3-4270-BDA9-C7263CDF25A6}" destId="{6AB851B8-8AB8-4213-B9D8-A3F3A55801A1}" srcOrd="0" destOrd="0" presId="urn:microsoft.com/office/officeart/2005/8/layout/orgChart1"/>
    <dgm:cxn modelId="{EA1AB294-130A-48CB-8D13-66D9E1B5C11F}" type="presParOf" srcId="{F2B749ED-43B3-4270-BDA9-C7263CDF25A6}" destId="{EC92CE4B-1564-48F0-AE82-CC3598B603C6}" srcOrd="1" destOrd="0" presId="urn:microsoft.com/office/officeart/2005/8/layout/orgChart1"/>
    <dgm:cxn modelId="{FF4C7591-1626-499D-856F-24562E0D81C1}" type="presParOf" srcId="{B5269A76-E7D2-4E64-99E8-8EBF25EF6E8E}" destId="{12567D69-C046-4EA9-A747-6FB82E12B46C}" srcOrd="1" destOrd="0" presId="urn:microsoft.com/office/officeart/2005/8/layout/orgChart1"/>
    <dgm:cxn modelId="{FD61BB86-BDF4-47C7-A55E-AAF7CE735288}" type="presParOf" srcId="{B5269A76-E7D2-4E64-99E8-8EBF25EF6E8E}" destId="{05CF79C7-0241-41FB-88C6-8B990C2F5296}" srcOrd="2" destOrd="0" presId="urn:microsoft.com/office/officeart/2005/8/layout/orgChart1"/>
    <dgm:cxn modelId="{172C38FF-A3B5-4252-A9B2-6C894E6EB841}" type="presParOf" srcId="{9D90F7FE-442A-43C8-9A4B-A3037EB67139}" destId="{B5DD5A68-5334-4741-8FA8-91870ABC15EF}" srcOrd="2" destOrd="0" presId="urn:microsoft.com/office/officeart/2005/8/layout/orgChart1"/>
    <dgm:cxn modelId="{3D09132B-4E63-4169-9767-966FC19F3448}" type="presParOf" srcId="{9D90F7FE-442A-43C8-9A4B-A3037EB67139}" destId="{FFC574A9-18EE-4D47-A61B-F999FB75FEA9}" srcOrd="3" destOrd="0" presId="urn:microsoft.com/office/officeart/2005/8/layout/orgChart1"/>
    <dgm:cxn modelId="{25E229FF-5B2B-4B4C-A22D-45F7FFBB0DCC}" type="presParOf" srcId="{FFC574A9-18EE-4D47-A61B-F999FB75FEA9}" destId="{EEC7CF1E-EA16-438B-9F49-E8535A225292}" srcOrd="0" destOrd="0" presId="urn:microsoft.com/office/officeart/2005/8/layout/orgChart1"/>
    <dgm:cxn modelId="{79886DEA-223E-4910-8D13-24702E8AD8D0}" type="presParOf" srcId="{EEC7CF1E-EA16-438B-9F49-E8535A225292}" destId="{04C7988A-47A1-4EA6-BC03-38E832E11A34}" srcOrd="0" destOrd="0" presId="urn:microsoft.com/office/officeart/2005/8/layout/orgChart1"/>
    <dgm:cxn modelId="{D25EF2BF-FDF1-4E08-9DD3-6A9BD1307946}" type="presParOf" srcId="{EEC7CF1E-EA16-438B-9F49-E8535A225292}" destId="{ADD66CA5-D6DB-486E-9DB4-AE0D33B02E32}" srcOrd="1" destOrd="0" presId="urn:microsoft.com/office/officeart/2005/8/layout/orgChart1"/>
    <dgm:cxn modelId="{452C1033-9CCB-4DB4-8106-D052A6FF5F77}" type="presParOf" srcId="{FFC574A9-18EE-4D47-A61B-F999FB75FEA9}" destId="{43891517-BF28-4C2E-B153-5E2D8BF2185C}" srcOrd="1" destOrd="0" presId="urn:microsoft.com/office/officeart/2005/8/layout/orgChart1"/>
    <dgm:cxn modelId="{95753864-7717-4BCC-B74F-0B20B908A5E3}" type="presParOf" srcId="{FFC574A9-18EE-4D47-A61B-F999FB75FEA9}" destId="{34D3059F-4C2C-4B69-B00A-FDE2DA67F1D1}" srcOrd="2" destOrd="0" presId="urn:microsoft.com/office/officeart/2005/8/layout/orgChart1"/>
    <dgm:cxn modelId="{435E9B04-9135-4BC3-8355-E23CCAE25F8E}" type="presParOf" srcId="{9D90F7FE-442A-43C8-9A4B-A3037EB67139}" destId="{A94EEF05-B501-49F8-8BAE-F8D2222CF29F}" srcOrd="4" destOrd="0" presId="urn:microsoft.com/office/officeart/2005/8/layout/orgChart1"/>
    <dgm:cxn modelId="{E130622D-D89F-481A-A3D4-D050827799FB}" type="presParOf" srcId="{9D90F7FE-442A-43C8-9A4B-A3037EB67139}" destId="{B1F1C48C-E67F-4CC3-A3EA-336BD1457E63}" srcOrd="5" destOrd="0" presId="urn:microsoft.com/office/officeart/2005/8/layout/orgChart1"/>
    <dgm:cxn modelId="{4397D877-AAD1-45D1-8373-F5A726B79AC7}" type="presParOf" srcId="{B1F1C48C-E67F-4CC3-A3EA-336BD1457E63}" destId="{AECB7D86-3805-4D3F-BF36-C8F4237E7B80}" srcOrd="0" destOrd="0" presId="urn:microsoft.com/office/officeart/2005/8/layout/orgChart1"/>
    <dgm:cxn modelId="{A1C2A864-F45F-4ACE-8D73-58FC635A4D09}" type="presParOf" srcId="{AECB7D86-3805-4D3F-BF36-C8F4237E7B80}" destId="{0B3ADEA2-E219-46E1-88D9-6AAD82BD4E07}" srcOrd="0" destOrd="0" presId="urn:microsoft.com/office/officeart/2005/8/layout/orgChart1"/>
    <dgm:cxn modelId="{A0569B0D-40EA-4C52-A8E9-523B378EEF50}" type="presParOf" srcId="{AECB7D86-3805-4D3F-BF36-C8F4237E7B80}" destId="{553013D9-4114-42AF-86B9-595CAE94F228}" srcOrd="1" destOrd="0" presId="urn:microsoft.com/office/officeart/2005/8/layout/orgChart1"/>
    <dgm:cxn modelId="{D3B6F861-4B77-4140-A605-33B796B2CEB9}" type="presParOf" srcId="{B1F1C48C-E67F-4CC3-A3EA-336BD1457E63}" destId="{80AC9563-801C-42FD-8C1B-B0B1B3773419}" srcOrd="1" destOrd="0" presId="urn:microsoft.com/office/officeart/2005/8/layout/orgChart1"/>
    <dgm:cxn modelId="{A8D15310-5AA1-41D1-AA29-7C3D9DEC2923}" type="presParOf" srcId="{B1F1C48C-E67F-4CC3-A3EA-336BD1457E63}" destId="{3A75ED9C-C309-493D-B373-7F88FABDB520}" srcOrd="2" destOrd="0" presId="urn:microsoft.com/office/officeart/2005/8/layout/orgChart1"/>
    <dgm:cxn modelId="{6F720E50-5620-4CB4-92D5-8E00ACA863C0}" type="presParOf" srcId="{9D90F7FE-442A-43C8-9A4B-A3037EB67139}" destId="{414DF9C6-5CE1-4FF3-B6B0-E4A1BD214CFB}" srcOrd="6" destOrd="0" presId="urn:microsoft.com/office/officeart/2005/8/layout/orgChart1"/>
    <dgm:cxn modelId="{71F2DA70-9B46-42E2-B76B-30AC27BA777D}" type="presParOf" srcId="{9D90F7FE-442A-43C8-9A4B-A3037EB67139}" destId="{0D191A68-C468-463A-87CE-FE0B15721E86}" srcOrd="7" destOrd="0" presId="urn:microsoft.com/office/officeart/2005/8/layout/orgChart1"/>
    <dgm:cxn modelId="{481A3E9F-952D-4893-8660-AF9F273E97FD}" type="presParOf" srcId="{0D191A68-C468-463A-87CE-FE0B15721E86}" destId="{07F1A239-5D91-4B5A-A5DF-511EEBB8B795}" srcOrd="0" destOrd="0" presId="urn:microsoft.com/office/officeart/2005/8/layout/orgChart1"/>
    <dgm:cxn modelId="{82373201-CCA0-447A-8845-502537C61E50}" type="presParOf" srcId="{07F1A239-5D91-4B5A-A5DF-511EEBB8B795}" destId="{440F75B6-BCA3-4D3B-A840-83644B48EFDB}" srcOrd="0" destOrd="0" presId="urn:microsoft.com/office/officeart/2005/8/layout/orgChart1"/>
    <dgm:cxn modelId="{8C55E0AB-BEBD-4A07-B5A8-D13DD42657E3}" type="presParOf" srcId="{07F1A239-5D91-4B5A-A5DF-511EEBB8B795}" destId="{0631E993-EB32-40B1-9D76-6FA88F047D54}" srcOrd="1" destOrd="0" presId="urn:microsoft.com/office/officeart/2005/8/layout/orgChart1"/>
    <dgm:cxn modelId="{F5C6C42D-F3F4-4C30-BAC4-A27FA4EAE6FC}" type="presParOf" srcId="{0D191A68-C468-463A-87CE-FE0B15721E86}" destId="{2DB16409-0673-418E-889B-993A9567073A}" srcOrd="1" destOrd="0" presId="urn:microsoft.com/office/officeart/2005/8/layout/orgChart1"/>
    <dgm:cxn modelId="{BF11E79B-4C53-49EC-805D-3CBC4C96FDDC}" type="presParOf" srcId="{0D191A68-C468-463A-87CE-FE0B15721E86}" destId="{EF94824C-628F-4FA0-9FD1-3877F3ADE4DB}" srcOrd="2" destOrd="0" presId="urn:microsoft.com/office/officeart/2005/8/layout/orgChart1"/>
    <dgm:cxn modelId="{67B2F174-4079-4416-A04A-D35F06153F71}" type="presParOf" srcId="{24ADF500-440A-42DF-8424-9D394BC1E643}" destId="{B16B12EC-8F15-46FE-B5E9-316A29F8381D}" srcOrd="2" destOrd="0" presId="urn:microsoft.com/office/officeart/2005/8/layout/orgChart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F27BC00-E911-4636-9FEC-8E929A3AB17E}">
      <dsp:nvSpPr>
        <dsp:cNvPr id="0" name=""/>
        <dsp:cNvSpPr/>
      </dsp:nvSpPr>
      <dsp:spPr>
        <a:xfrm>
          <a:off x="305" y="1720071"/>
          <a:ext cx="1324748" cy="66237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Geometry </a:t>
          </a:r>
          <a:endParaRPr lang="en-GB" sz="1100" kern="1200" dirty="0"/>
        </a:p>
      </dsp:txBody>
      <dsp:txXfrm>
        <a:off x="305" y="1720071"/>
        <a:ext cx="1324748" cy="662374"/>
      </dsp:txXfrm>
    </dsp:sp>
    <dsp:sp modelId="{1C180A7A-0D7E-4B1A-8FE9-35BBCDA5DB67}">
      <dsp:nvSpPr>
        <dsp:cNvPr id="0" name=""/>
        <dsp:cNvSpPr/>
      </dsp:nvSpPr>
      <dsp:spPr>
        <a:xfrm rot="75511">
          <a:off x="1325008" y="2039347"/>
          <a:ext cx="373960" cy="32036"/>
        </a:xfrm>
        <a:custGeom>
          <a:avLst/>
          <a:gdLst/>
          <a:ahLst/>
          <a:cxnLst/>
          <a:rect l="0" t="0" r="0" b="0"/>
          <a:pathLst>
            <a:path>
              <a:moveTo>
                <a:pt x="0" y="16018"/>
              </a:moveTo>
              <a:lnTo>
                <a:pt x="373960" y="160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75511">
        <a:off x="1502639" y="2046016"/>
        <a:ext cx="18698" cy="18698"/>
      </dsp:txXfrm>
    </dsp:sp>
    <dsp:sp modelId="{859DAF90-E9E3-49B1-8301-20F58C7E81C3}">
      <dsp:nvSpPr>
        <dsp:cNvPr id="0" name=""/>
        <dsp:cNvSpPr/>
      </dsp:nvSpPr>
      <dsp:spPr>
        <a:xfrm>
          <a:off x="1698923" y="1728284"/>
          <a:ext cx="1324748" cy="66237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3D Stress Analysis</a:t>
          </a:r>
          <a:endParaRPr lang="en-GB" sz="1100" kern="1200" dirty="0"/>
        </a:p>
      </dsp:txBody>
      <dsp:txXfrm>
        <a:off x="1698923" y="1728284"/>
        <a:ext cx="1324748" cy="662374"/>
      </dsp:txXfrm>
    </dsp:sp>
    <dsp:sp modelId="{659C1E43-DFF1-478D-90D8-E78A77225E1B}">
      <dsp:nvSpPr>
        <dsp:cNvPr id="0" name=""/>
        <dsp:cNvSpPr/>
      </dsp:nvSpPr>
      <dsp:spPr>
        <a:xfrm rot="19826209">
          <a:off x="2972339" y="1848914"/>
          <a:ext cx="788593" cy="32036"/>
        </a:xfrm>
        <a:custGeom>
          <a:avLst/>
          <a:gdLst/>
          <a:ahLst/>
          <a:cxnLst/>
          <a:rect l="0" t="0" r="0" b="0"/>
          <a:pathLst>
            <a:path>
              <a:moveTo>
                <a:pt x="0" y="16018"/>
              </a:moveTo>
              <a:lnTo>
                <a:pt x="788593"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9826209">
        <a:off x="3346921" y="1845217"/>
        <a:ext cx="39429" cy="39429"/>
      </dsp:txXfrm>
    </dsp:sp>
    <dsp:sp modelId="{486D13A1-4686-4D48-B2CF-C1A5F3F79AD0}">
      <dsp:nvSpPr>
        <dsp:cNvPr id="0" name=""/>
        <dsp:cNvSpPr/>
      </dsp:nvSpPr>
      <dsp:spPr>
        <a:xfrm>
          <a:off x="3709600" y="1339206"/>
          <a:ext cx="1324748" cy="66237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Estimated Support Pressure</a:t>
          </a:r>
          <a:endParaRPr lang="en-GB" sz="1100" kern="1200" dirty="0"/>
        </a:p>
      </dsp:txBody>
      <dsp:txXfrm>
        <a:off x="3709600" y="1339206"/>
        <a:ext cx="1324748" cy="662374"/>
      </dsp:txXfrm>
    </dsp:sp>
    <dsp:sp modelId="{F0856AD1-7342-4C10-B686-2AE801BDAD6F}">
      <dsp:nvSpPr>
        <dsp:cNvPr id="0" name=""/>
        <dsp:cNvSpPr/>
      </dsp:nvSpPr>
      <dsp:spPr>
        <a:xfrm rot="2196326">
          <a:off x="4969249" y="1851183"/>
          <a:ext cx="660095" cy="32036"/>
        </a:xfrm>
        <a:custGeom>
          <a:avLst/>
          <a:gdLst/>
          <a:ahLst/>
          <a:cxnLst/>
          <a:rect l="0" t="0" r="0" b="0"/>
          <a:pathLst>
            <a:path>
              <a:moveTo>
                <a:pt x="0" y="16018"/>
              </a:moveTo>
              <a:lnTo>
                <a:pt x="660095"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2196326">
        <a:off x="5282795" y="1850698"/>
        <a:ext cx="33004" cy="33004"/>
      </dsp:txXfrm>
    </dsp:sp>
    <dsp:sp modelId="{459BD826-946F-43D2-81C3-09C895D94F36}">
      <dsp:nvSpPr>
        <dsp:cNvPr id="0" name=""/>
        <dsp:cNvSpPr/>
      </dsp:nvSpPr>
      <dsp:spPr>
        <a:xfrm>
          <a:off x="5564247" y="1405231"/>
          <a:ext cx="1595592" cy="1317554"/>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l" defTabSz="488950">
            <a:lnSpc>
              <a:spcPct val="90000"/>
            </a:lnSpc>
            <a:spcBef>
              <a:spcPct val="0"/>
            </a:spcBef>
            <a:spcAft>
              <a:spcPct val="35000"/>
            </a:spcAft>
          </a:pPr>
          <a:r>
            <a:rPr lang="en-GB" sz="1100" kern="1200" dirty="0" smtClean="0">
              <a:solidFill>
                <a:schemeClr val="tx1"/>
              </a:solidFill>
            </a:rPr>
            <a:t>Sequenced Excavation 2D FE Models: </a:t>
          </a:r>
        </a:p>
        <a:p>
          <a:pPr lvl="0" algn="l" defTabSz="488950">
            <a:lnSpc>
              <a:spcPct val="90000"/>
            </a:lnSpc>
            <a:spcBef>
              <a:spcPct val="0"/>
            </a:spcBef>
            <a:spcAft>
              <a:spcPct val="35000"/>
            </a:spcAft>
          </a:pPr>
          <a:r>
            <a:rPr lang="en-GB" sz="1100" kern="1200" dirty="0" smtClean="0">
              <a:solidFill>
                <a:schemeClr val="tx1"/>
              </a:solidFill>
            </a:rPr>
            <a:t>* Transfer cavern first </a:t>
          </a:r>
        </a:p>
        <a:p>
          <a:pPr lvl="0" algn="l" defTabSz="488950">
            <a:lnSpc>
              <a:spcPct val="90000"/>
            </a:lnSpc>
            <a:spcBef>
              <a:spcPct val="0"/>
            </a:spcBef>
            <a:spcAft>
              <a:spcPct val="35000"/>
            </a:spcAft>
          </a:pPr>
          <a:r>
            <a:rPr lang="en-GB" sz="1100" kern="1200" dirty="0" smtClean="0">
              <a:solidFill>
                <a:schemeClr val="tx1"/>
              </a:solidFill>
            </a:rPr>
            <a:t>* Transfer cavern after service caverns</a:t>
          </a:r>
        </a:p>
      </dsp:txBody>
      <dsp:txXfrm>
        <a:off x="5564247" y="1405231"/>
        <a:ext cx="1595592" cy="1317554"/>
      </dsp:txXfrm>
    </dsp:sp>
    <dsp:sp modelId="{52BC766F-7C73-4583-9018-0526599BA5A1}">
      <dsp:nvSpPr>
        <dsp:cNvPr id="0" name=""/>
        <dsp:cNvSpPr/>
      </dsp:nvSpPr>
      <dsp:spPr>
        <a:xfrm rot="19103978">
          <a:off x="7075389" y="1825675"/>
          <a:ext cx="669695" cy="32036"/>
        </a:xfrm>
        <a:custGeom>
          <a:avLst/>
          <a:gdLst/>
          <a:ahLst/>
          <a:cxnLst/>
          <a:rect l="0" t="0" r="0" b="0"/>
          <a:pathLst>
            <a:path>
              <a:moveTo>
                <a:pt x="0" y="16018"/>
              </a:moveTo>
              <a:lnTo>
                <a:pt x="669695"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9103978">
        <a:off x="7393495" y="1824950"/>
        <a:ext cx="33484" cy="33484"/>
      </dsp:txXfrm>
    </dsp:sp>
    <dsp:sp modelId="{9234C760-56EF-49A7-9FAA-8445648C849A}">
      <dsp:nvSpPr>
        <dsp:cNvPr id="0" name=""/>
        <dsp:cNvSpPr/>
      </dsp:nvSpPr>
      <dsp:spPr>
        <a:xfrm>
          <a:off x="7660635" y="1288190"/>
          <a:ext cx="1324748" cy="662374"/>
        </a:xfrm>
        <a:prstGeom prst="roundRect">
          <a:avLst>
            <a:gd name="adj" fmla="val 10000"/>
          </a:avLst>
        </a:prstGeom>
        <a:solidFill>
          <a:srgbClr val="F375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solidFill>
                <a:schemeClr val="tx1"/>
              </a:solidFill>
            </a:rPr>
            <a:t>Yield Control by Cavern Construction Sequence</a:t>
          </a:r>
          <a:endParaRPr lang="en-GB" sz="1100" kern="1200" dirty="0">
            <a:solidFill>
              <a:schemeClr val="tx1"/>
            </a:solidFill>
          </a:endParaRPr>
        </a:p>
      </dsp:txBody>
      <dsp:txXfrm>
        <a:off x="7660635" y="1288190"/>
        <a:ext cx="1324748" cy="662374"/>
      </dsp:txXfrm>
    </dsp:sp>
    <dsp:sp modelId="{5C9168D2-08B7-4580-B6D6-23332F7B40B8}">
      <dsp:nvSpPr>
        <dsp:cNvPr id="0" name=""/>
        <dsp:cNvSpPr/>
      </dsp:nvSpPr>
      <dsp:spPr>
        <a:xfrm rot="2290826">
          <a:off x="7089865" y="2250177"/>
          <a:ext cx="654176" cy="32036"/>
        </a:xfrm>
        <a:custGeom>
          <a:avLst/>
          <a:gdLst/>
          <a:ahLst/>
          <a:cxnLst/>
          <a:rect l="0" t="0" r="0" b="0"/>
          <a:pathLst>
            <a:path>
              <a:moveTo>
                <a:pt x="0" y="16018"/>
              </a:moveTo>
              <a:lnTo>
                <a:pt x="654176"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2290826">
        <a:off x="7400599" y="2249841"/>
        <a:ext cx="32708" cy="32708"/>
      </dsp:txXfrm>
    </dsp:sp>
    <dsp:sp modelId="{0C443DFC-DFC5-473D-A787-AABB1CD148EE}">
      <dsp:nvSpPr>
        <dsp:cNvPr id="0" name=""/>
        <dsp:cNvSpPr/>
      </dsp:nvSpPr>
      <dsp:spPr>
        <a:xfrm>
          <a:off x="7674067" y="2137194"/>
          <a:ext cx="1324748" cy="662374"/>
        </a:xfrm>
        <a:prstGeom prst="roundRect">
          <a:avLst>
            <a:gd name="adj" fmla="val 10000"/>
          </a:avLst>
        </a:prstGeom>
        <a:solidFill>
          <a:srgbClr val="F375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solidFill>
                <a:schemeClr val="tx1"/>
              </a:solidFill>
            </a:rPr>
            <a:t>Pillar Option </a:t>
          </a:r>
          <a:endParaRPr lang="en-GB" sz="1100" kern="1200" dirty="0">
            <a:solidFill>
              <a:schemeClr val="tx1"/>
            </a:solidFill>
          </a:endParaRPr>
        </a:p>
      </dsp:txBody>
      <dsp:txXfrm>
        <a:off x="7674067" y="2137194"/>
        <a:ext cx="1324748" cy="662374"/>
      </dsp:txXfrm>
    </dsp:sp>
    <dsp:sp modelId="{41E131C1-BA47-4BF4-AE85-D5C8DDFD10FE}">
      <dsp:nvSpPr>
        <dsp:cNvPr id="0" name=""/>
        <dsp:cNvSpPr/>
      </dsp:nvSpPr>
      <dsp:spPr>
        <a:xfrm rot="1710863">
          <a:off x="2976326" y="2229779"/>
          <a:ext cx="780619" cy="32036"/>
        </a:xfrm>
        <a:custGeom>
          <a:avLst/>
          <a:gdLst/>
          <a:ahLst/>
          <a:cxnLst/>
          <a:rect l="0" t="0" r="0" b="0"/>
          <a:pathLst>
            <a:path>
              <a:moveTo>
                <a:pt x="0" y="16018"/>
              </a:moveTo>
              <a:lnTo>
                <a:pt x="780619" y="1601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710863">
        <a:off x="3347120" y="2226282"/>
        <a:ext cx="39030" cy="39030"/>
      </dsp:txXfrm>
    </dsp:sp>
    <dsp:sp modelId="{5546F610-5D74-436D-A5E6-91A0B132188A}">
      <dsp:nvSpPr>
        <dsp:cNvPr id="0" name=""/>
        <dsp:cNvSpPr/>
      </dsp:nvSpPr>
      <dsp:spPr>
        <a:xfrm>
          <a:off x="3709600" y="2100936"/>
          <a:ext cx="1324748" cy="66237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GB" sz="1100" kern="1200" dirty="0" smtClean="0"/>
            <a:t>Conservative 2D FE Model</a:t>
          </a:r>
          <a:endParaRPr lang="en-GB" sz="1100" kern="1200" dirty="0"/>
        </a:p>
      </dsp:txBody>
      <dsp:txXfrm>
        <a:off x="3709600" y="2100936"/>
        <a:ext cx="1324748" cy="66237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4DF9C6-5CE1-4FF3-B6B0-E4A1BD214CFB}">
      <dsp:nvSpPr>
        <dsp:cNvPr id="0" name=""/>
        <dsp:cNvSpPr/>
      </dsp:nvSpPr>
      <dsp:spPr>
        <a:xfrm>
          <a:off x="2877378" y="1529462"/>
          <a:ext cx="2253581" cy="260744"/>
        </a:xfrm>
        <a:custGeom>
          <a:avLst/>
          <a:gdLst/>
          <a:ahLst/>
          <a:cxnLst/>
          <a:rect l="0" t="0" r="0" b="0"/>
          <a:pathLst>
            <a:path>
              <a:moveTo>
                <a:pt x="0" y="0"/>
              </a:moveTo>
              <a:lnTo>
                <a:pt x="0" y="130372"/>
              </a:lnTo>
              <a:lnTo>
                <a:pt x="2253581" y="130372"/>
              </a:lnTo>
              <a:lnTo>
                <a:pt x="2253581" y="2607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4EEF05-B501-49F8-8BAE-F8D2222CF29F}">
      <dsp:nvSpPr>
        <dsp:cNvPr id="0" name=""/>
        <dsp:cNvSpPr/>
      </dsp:nvSpPr>
      <dsp:spPr>
        <a:xfrm>
          <a:off x="2877378" y="1529462"/>
          <a:ext cx="751193" cy="260744"/>
        </a:xfrm>
        <a:custGeom>
          <a:avLst/>
          <a:gdLst/>
          <a:ahLst/>
          <a:cxnLst/>
          <a:rect l="0" t="0" r="0" b="0"/>
          <a:pathLst>
            <a:path>
              <a:moveTo>
                <a:pt x="0" y="0"/>
              </a:moveTo>
              <a:lnTo>
                <a:pt x="0" y="130372"/>
              </a:lnTo>
              <a:lnTo>
                <a:pt x="751193" y="130372"/>
              </a:lnTo>
              <a:lnTo>
                <a:pt x="751193" y="2607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DD5A68-5334-4741-8FA8-91870ABC15EF}">
      <dsp:nvSpPr>
        <dsp:cNvPr id="0" name=""/>
        <dsp:cNvSpPr/>
      </dsp:nvSpPr>
      <dsp:spPr>
        <a:xfrm>
          <a:off x="2126185" y="1529462"/>
          <a:ext cx="751193" cy="260744"/>
        </a:xfrm>
        <a:custGeom>
          <a:avLst/>
          <a:gdLst/>
          <a:ahLst/>
          <a:cxnLst/>
          <a:rect l="0" t="0" r="0" b="0"/>
          <a:pathLst>
            <a:path>
              <a:moveTo>
                <a:pt x="751193" y="0"/>
              </a:moveTo>
              <a:lnTo>
                <a:pt x="751193" y="130372"/>
              </a:lnTo>
              <a:lnTo>
                <a:pt x="0" y="130372"/>
              </a:lnTo>
              <a:lnTo>
                <a:pt x="0" y="2607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EBB7A7-974D-4A2F-BE01-A5F2C60E225C}">
      <dsp:nvSpPr>
        <dsp:cNvPr id="0" name=""/>
        <dsp:cNvSpPr/>
      </dsp:nvSpPr>
      <dsp:spPr>
        <a:xfrm>
          <a:off x="623797" y="1529462"/>
          <a:ext cx="2253581" cy="260744"/>
        </a:xfrm>
        <a:custGeom>
          <a:avLst/>
          <a:gdLst/>
          <a:ahLst/>
          <a:cxnLst/>
          <a:rect l="0" t="0" r="0" b="0"/>
          <a:pathLst>
            <a:path>
              <a:moveTo>
                <a:pt x="2253581" y="0"/>
              </a:moveTo>
              <a:lnTo>
                <a:pt x="2253581" y="130372"/>
              </a:lnTo>
              <a:lnTo>
                <a:pt x="0" y="130372"/>
              </a:lnTo>
              <a:lnTo>
                <a:pt x="0" y="2607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CD6FB5-1ECE-45F4-831F-D34D0A091021}">
      <dsp:nvSpPr>
        <dsp:cNvPr id="0" name=""/>
        <dsp:cNvSpPr/>
      </dsp:nvSpPr>
      <dsp:spPr>
        <a:xfrm>
          <a:off x="2256557" y="908640"/>
          <a:ext cx="1241642" cy="62082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Compile Geotechnical Database</a:t>
          </a:r>
          <a:endParaRPr lang="en-GB" sz="1200" kern="1200" dirty="0"/>
        </a:p>
      </dsp:txBody>
      <dsp:txXfrm>
        <a:off x="2256557" y="908640"/>
        <a:ext cx="1241642" cy="620821"/>
      </dsp:txXfrm>
    </dsp:sp>
    <dsp:sp modelId="{6AB851B8-8AB8-4213-B9D8-A3F3A55801A1}">
      <dsp:nvSpPr>
        <dsp:cNvPr id="0" name=""/>
        <dsp:cNvSpPr/>
      </dsp:nvSpPr>
      <dsp:spPr>
        <a:xfrm>
          <a:off x="2976" y="1790206"/>
          <a:ext cx="1241642" cy="62082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Review Monitoring Data</a:t>
          </a:r>
          <a:endParaRPr lang="en-GB" sz="1200" kern="1200" dirty="0"/>
        </a:p>
      </dsp:txBody>
      <dsp:txXfrm>
        <a:off x="2976" y="1790206"/>
        <a:ext cx="1241642" cy="620821"/>
      </dsp:txXfrm>
    </dsp:sp>
    <dsp:sp modelId="{04C7988A-47A1-4EA6-BC03-38E832E11A34}">
      <dsp:nvSpPr>
        <dsp:cNvPr id="0" name=""/>
        <dsp:cNvSpPr/>
      </dsp:nvSpPr>
      <dsp:spPr>
        <a:xfrm>
          <a:off x="1505364" y="1790206"/>
          <a:ext cx="1241642" cy="620821"/>
        </a:xfrm>
        <a:prstGeom prst="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Review Geotechnical Testing Data</a:t>
          </a:r>
          <a:endParaRPr lang="en-GB" sz="1200" kern="1200" dirty="0">
            <a:solidFill>
              <a:schemeClr val="tx1"/>
            </a:solidFill>
          </a:endParaRPr>
        </a:p>
      </dsp:txBody>
      <dsp:txXfrm>
        <a:off x="1505364" y="1790206"/>
        <a:ext cx="1241642" cy="620821"/>
      </dsp:txXfrm>
    </dsp:sp>
    <dsp:sp modelId="{0B3ADEA2-E219-46E1-88D9-6AAD82BD4E07}">
      <dsp:nvSpPr>
        <dsp:cNvPr id="0" name=""/>
        <dsp:cNvSpPr/>
      </dsp:nvSpPr>
      <dsp:spPr>
        <a:xfrm>
          <a:off x="3007751" y="1790206"/>
          <a:ext cx="1241642" cy="62082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t>Review Previous Experience</a:t>
          </a:r>
          <a:endParaRPr lang="en-GB" sz="1200" kern="1200" dirty="0"/>
        </a:p>
      </dsp:txBody>
      <dsp:txXfrm>
        <a:off x="3007751" y="1790206"/>
        <a:ext cx="1241642" cy="620821"/>
      </dsp:txXfrm>
    </dsp:sp>
    <dsp:sp modelId="{440F75B6-BCA3-4D3B-A840-83644B48EFDB}">
      <dsp:nvSpPr>
        <dsp:cNvPr id="0" name=""/>
        <dsp:cNvSpPr/>
      </dsp:nvSpPr>
      <dsp:spPr>
        <a:xfrm>
          <a:off x="4510138" y="1790206"/>
          <a:ext cx="1241642" cy="620821"/>
        </a:xfrm>
        <a:prstGeom prst="rect">
          <a:avLst/>
        </a:prstGeom>
        <a:solidFill>
          <a:srgbClr val="F375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chemeClr val="tx1"/>
              </a:solidFill>
            </a:rPr>
            <a:t>Geological correlation between CERN sites</a:t>
          </a:r>
          <a:endParaRPr lang="en-GB" sz="1200" kern="1200" dirty="0">
            <a:solidFill>
              <a:schemeClr val="tx1"/>
            </a:solidFill>
          </a:endParaRPr>
        </a:p>
      </dsp:txBody>
      <dsp:txXfrm>
        <a:off x="4510138" y="1790206"/>
        <a:ext cx="1241642" cy="62082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7675" cy="5016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06838" y="0"/>
            <a:ext cx="2987675" cy="501650"/>
          </a:xfrm>
          <a:prstGeom prst="rect">
            <a:avLst/>
          </a:prstGeom>
        </p:spPr>
        <p:txBody>
          <a:bodyPr vert="horz" lIns="91440" tIns="45720" rIns="91440" bIns="45720" rtlCol="0"/>
          <a:lstStyle>
            <a:lvl1pPr algn="r">
              <a:defRPr sz="1200"/>
            </a:lvl1pPr>
          </a:lstStyle>
          <a:p>
            <a:fld id="{2D62298B-9261-4703-A8BB-0AB6D1BAA54D}" type="datetimeFigureOut">
              <a:rPr lang="en-US" smtClean="0"/>
              <a:pPr/>
              <a:t>10/13/2011</a:t>
            </a:fld>
            <a:endParaRPr lang="en-US"/>
          </a:p>
        </p:txBody>
      </p:sp>
      <p:sp>
        <p:nvSpPr>
          <p:cNvPr id="4" name="Slide Image Placeholder 3"/>
          <p:cNvSpPr>
            <a:spLocks noGrp="1" noRot="1" noChangeAspect="1"/>
          </p:cNvSpPr>
          <p:nvPr>
            <p:ph type="sldImg" idx="2"/>
          </p:nvPr>
        </p:nvSpPr>
        <p:spPr>
          <a:xfrm>
            <a:off x="939800" y="752475"/>
            <a:ext cx="5016500" cy="3762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765675"/>
            <a:ext cx="5518150" cy="45148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29763"/>
            <a:ext cx="2987675" cy="5016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06838" y="9529763"/>
            <a:ext cx="2987675" cy="501650"/>
          </a:xfrm>
          <a:prstGeom prst="rect">
            <a:avLst/>
          </a:prstGeom>
        </p:spPr>
        <p:txBody>
          <a:bodyPr vert="horz" lIns="91440" tIns="45720" rIns="91440" bIns="45720" rtlCol="0" anchor="b"/>
          <a:lstStyle>
            <a:lvl1pPr algn="r">
              <a:defRPr sz="1200"/>
            </a:lvl1pPr>
          </a:lstStyle>
          <a:p>
            <a:fld id="{1328CDD1-DBBB-4B06-9CFB-135163B1925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Rock at depth is subjected to stresses resulting from the weight of the overlying strata and from locked in stresses of tectonic origin.</a:t>
            </a:r>
            <a:endParaRPr kumimoji="0" lang="en-GB" sz="1200" b="1" i="0" u="none" strike="noStrike" kern="0" cap="none" spc="0" normalizeH="0" baseline="0" noProof="0" dirty="0" smtClean="0">
              <a:ln>
                <a:noFill/>
              </a:ln>
              <a:solidFill>
                <a:srgbClr val="000000"/>
              </a:solidFill>
              <a:effectLst/>
              <a:uLnTx/>
              <a:uFillTx/>
              <a:latin typeface="+mn-lt"/>
              <a:ea typeface="+mn-ea"/>
              <a:cs typeface="Arial"/>
            </a:endParaRPr>
          </a:p>
        </p:txBody>
      </p:sp>
      <p:sp>
        <p:nvSpPr>
          <p:cNvPr id="4" name="Slide Number Placeholder 3"/>
          <p:cNvSpPr>
            <a:spLocks noGrp="1"/>
          </p:cNvSpPr>
          <p:nvPr>
            <p:ph type="sldNum" sz="quarter" idx="10"/>
          </p:nvPr>
        </p:nvSpPr>
        <p:spPr/>
        <p:txBody>
          <a:bodyPr/>
          <a:lstStyle/>
          <a:p>
            <a:fld id="{DE147F77-E7AB-4459-9F73-B873EFE72528}" type="slidenum">
              <a:rPr lang="en-GB" smtClean="0"/>
              <a:pPr/>
              <a:t>4</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From Klaus. One the main objectives is confirmation that these loads/positions are correct</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21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Pick</a:t>
            </a:r>
            <a:r>
              <a:rPr lang="en-US" baseline="0" dirty="0" smtClean="0"/>
              <a:t> dots moved, because load is transferred onto </a:t>
            </a:r>
            <a:r>
              <a:rPr lang="en-US" baseline="0" dirty="0" err="1" smtClean="0"/>
              <a:t>airpads</a:t>
            </a:r>
            <a:r>
              <a:rPr lang="en-US" baseline="0" dirty="0" smtClean="0"/>
              <a:t> from permanent supports</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22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a:t>
            </a:r>
            <a:r>
              <a:rPr lang="en-US" baseline="0" dirty="0" smtClean="0"/>
              <a:t> assumption with supports positioned to </a:t>
            </a:r>
            <a:r>
              <a:rPr lang="en-US" baseline="0" dirty="0" err="1" smtClean="0"/>
              <a:t>minimise</a:t>
            </a:r>
            <a:r>
              <a:rPr lang="en-US" baseline="0" dirty="0" smtClean="0"/>
              <a:t> slab dead weight (with ILD)</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31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Purple is down 10mm, red in centre is up by 4mm, so flex 14mm</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32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Permanent means ‘fixed’ supports under the slab </a:t>
            </a:r>
            <a:r>
              <a:rPr lang="en-US" dirty="0" err="1" smtClean="0"/>
              <a:t>ie</a:t>
            </a:r>
            <a:r>
              <a:rPr lang="en-US" dirty="0" smtClean="0"/>
              <a:t> NOT during slab movement. Concrete Creep (50% 1</a:t>
            </a:r>
            <a:r>
              <a:rPr lang="en-US" baseline="30000" dirty="0" smtClean="0"/>
              <a:t>st</a:t>
            </a:r>
            <a:r>
              <a:rPr lang="en-US" dirty="0" smtClean="0"/>
              <a:t> year, 25 % 2 year…..). Blue is down</a:t>
            </a:r>
            <a:r>
              <a:rPr lang="en-US" baseline="0" dirty="0" smtClean="0"/>
              <a:t> (just weight of slab).</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35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is up 1.9mm. Flex is on the slab perimeter, so is this important ?</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38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+/- 2mm applies to all slab or just under the detector ?</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40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a:t>
            </a:r>
            <a:r>
              <a:rPr lang="en-US" baseline="0" dirty="0" smtClean="0"/>
              <a:t> redundancy on air pad numbers. 3.85MN </a:t>
            </a:r>
            <a:r>
              <a:rPr lang="en-US" baseline="0" dirty="0" err="1" smtClean="0"/>
              <a:t>airpads</a:t>
            </a:r>
            <a:r>
              <a:rPr lang="en-US" baseline="0" dirty="0" smtClean="0"/>
              <a:t>. 1KTon for rollers.</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46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Air pressure systems CH</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52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953849-BEA5-4207-8529-239389DD1FA0}" type="slidenum">
              <a:rPr lang="fr-FR"/>
              <a:pPr/>
              <a:t>60</a:t>
            </a:fld>
            <a:endParaRPr lang="fr-F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If</a:t>
            </a:r>
            <a:r>
              <a:rPr lang="en-GB" baseline="0" dirty="0" smtClean="0"/>
              <a:t> </a:t>
            </a:r>
            <a:r>
              <a:rPr lang="el-GR" dirty="0" smtClean="0"/>
              <a:t>σ</a:t>
            </a:r>
            <a:r>
              <a:rPr lang="en-GB" baseline="-25000" dirty="0" smtClean="0"/>
              <a:t>H</a:t>
            </a:r>
            <a:r>
              <a:rPr lang="en-GB" dirty="0" smtClean="0"/>
              <a:t> normal to beam line: Beneficial for </a:t>
            </a:r>
            <a:r>
              <a:rPr lang="en-GB" dirty="0" err="1" smtClean="0"/>
              <a:t>IR</a:t>
            </a:r>
            <a:r>
              <a:rPr lang="en-GB" dirty="0" smtClean="0"/>
              <a:t> Cavern, not so good for Shaft/Crown Intersection</a:t>
            </a:r>
            <a:endParaRPr lang="en-GB" dirty="0"/>
          </a:p>
        </p:txBody>
      </p:sp>
      <p:sp>
        <p:nvSpPr>
          <p:cNvPr id="4" name="Slide Number Placeholder 3"/>
          <p:cNvSpPr>
            <a:spLocks noGrp="1"/>
          </p:cNvSpPr>
          <p:nvPr>
            <p:ph type="sldNum" sz="quarter" idx="10"/>
          </p:nvPr>
        </p:nvSpPr>
        <p:spPr/>
        <p:txBody>
          <a:bodyPr/>
          <a:lstStyle/>
          <a:p>
            <a:fld id="{1769587D-718D-4B8E-BADC-1D9F3CF54E9B}" type="slidenum">
              <a:rPr lang="en-GB" smtClean="0"/>
              <a:pPr/>
              <a:t>5</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D53ACC-3E6B-4A98-AB21-BBEA250E9928}" type="slidenum">
              <a:rPr lang="fr-FR"/>
              <a:pPr/>
              <a:t>61</a:t>
            </a:fld>
            <a:endParaRPr lang="fr-FR"/>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593087-B69B-4B07-B452-473F260A44BE}" type="slidenum">
              <a:rPr lang="fr-FR"/>
              <a:pPr/>
              <a:t>62</a:t>
            </a:fld>
            <a:endParaRPr lang="fr-F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A3B029-2578-4242-BCAC-E144939FFCF6}" type="slidenum">
              <a:rPr lang="fr-FR"/>
              <a:pPr/>
              <a:t>63</a:t>
            </a:fld>
            <a:endParaRPr lang="fr-FR"/>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Molasse</a:t>
            </a:r>
            <a:r>
              <a:rPr lang="en-GB" dirty="0" smtClean="0"/>
              <a:t> can be considered similar to a highly consolidated London Clay</a:t>
            </a:r>
            <a:r>
              <a:rPr lang="en-GB" baseline="0" dirty="0" smtClean="0"/>
              <a:t> in terms of behaviour. Up to 2km of overburden in the past. </a:t>
            </a:r>
            <a:r>
              <a:rPr lang="en-GB" baseline="0" dirty="0" err="1" smtClean="0"/>
              <a:t>Ko</a:t>
            </a:r>
            <a:r>
              <a:rPr lang="en-GB" baseline="0" dirty="0" smtClean="0"/>
              <a:t> value determined = ratio vertical/horizontal stress.</a:t>
            </a:r>
            <a:endParaRPr lang="en-GB"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Black is bad</a:t>
            </a:r>
            <a:endParaRPr lang="en-US" dirty="0"/>
          </a:p>
        </p:txBody>
      </p:sp>
      <p:sp>
        <p:nvSpPr>
          <p:cNvPr id="4" name="Slide Number Placeholder 3"/>
          <p:cNvSpPr>
            <a:spLocks noGrp="1"/>
          </p:cNvSpPr>
          <p:nvPr>
            <p:ph type="sldNum" sz="quarter" idx="10"/>
          </p:nvPr>
        </p:nvSpPr>
        <p:spPr/>
        <p:txBody>
          <a:bodyPr/>
          <a:lstStyle/>
          <a:p>
            <a:fld id="{1328CDD1-DBBB-4B06-9CFB-135163B19259}"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0.5mm/20mm</a:t>
            </a:r>
            <a:r>
              <a:rPr lang="en-GB" baseline="0" dirty="0" smtClean="0"/>
              <a:t> invert deformation. </a:t>
            </a:r>
            <a:r>
              <a:rPr lang="en-GB" dirty="0" smtClean="0"/>
              <a:t>Slab on the RHS is the 5.5m invert. Here we are outside the criteria of 0.5mm/20m</a:t>
            </a:r>
            <a:r>
              <a:rPr lang="en-GB" baseline="0" dirty="0" smtClean="0"/>
              <a:t> from slab design. Is total deflection slab + invert ??</a:t>
            </a:r>
            <a:endParaRPr lang="en-GB"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11</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Possible</a:t>
            </a:r>
            <a:r>
              <a:rPr lang="en-GB" baseline="0" dirty="0" smtClean="0"/>
              <a:t> alternative is to replace the “normal” transfer tunnel </a:t>
            </a:r>
            <a:r>
              <a:rPr lang="en-GB" baseline="0" dirty="0" err="1" smtClean="0"/>
              <a:t>ie</a:t>
            </a:r>
            <a:r>
              <a:rPr lang="en-GB" baseline="0" dirty="0" smtClean="0"/>
              <a:t> sprayed concrete lining, </a:t>
            </a:r>
            <a:r>
              <a:rPr lang="en-GB" baseline="0" dirty="0" err="1" smtClean="0"/>
              <a:t>rockbolts</a:t>
            </a:r>
            <a:r>
              <a:rPr lang="en-GB" baseline="0" dirty="0" smtClean="0"/>
              <a:t> etc with a massive concrete pillar. Here much more stress can transferred onto the transfer tunnel. </a:t>
            </a:r>
            <a:endParaRPr lang="en-GB"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12</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Section A-A could house the ‘focus magnets’ within the same concrete volume. This is more stable, no differential settlements, vibration ? </a:t>
            </a:r>
            <a:endParaRPr lang="en-US" dirty="0"/>
          </a:p>
        </p:txBody>
      </p:sp>
      <p:sp>
        <p:nvSpPr>
          <p:cNvPr id="4" name="Slide Number Placeholder 3"/>
          <p:cNvSpPr>
            <a:spLocks noGrp="1"/>
          </p:cNvSpPr>
          <p:nvPr>
            <p:ph type="sldNum" sz="quarter" idx="10"/>
          </p:nvPr>
        </p:nvSpPr>
        <p:spPr/>
        <p:txBody>
          <a:bodyPr/>
          <a:lstStyle/>
          <a:p>
            <a:fld id="{1328CDD1-DBBB-4B06-9CFB-135163B19259}"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Creep tests required</a:t>
            </a:r>
            <a:endParaRPr lang="en-GB" dirty="0"/>
          </a:p>
        </p:txBody>
      </p:sp>
      <p:sp>
        <p:nvSpPr>
          <p:cNvPr id="4" name="Slide Number Placeholder 3"/>
          <p:cNvSpPr>
            <a:spLocks noGrp="1"/>
          </p:cNvSpPr>
          <p:nvPr>
            <p:ph type="sldNum" sz="quarter" idx="10"/>
          </p:nvPr>
        </p:nvSpPr>
        <p:spPr/>
        <p:txBody>
          <a:bodyPr/>
          <a:lstStyle/>
          <a:p>
            <a:fld id="{DE147F77-E7AB-4459-9F73-B873EFE72528}" type="slidenum">
              <a:rPr lang="en-GB" smtClean="0"/>
              <a:pPr/>
              <a:t>15</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20m x 20m use for slab study</a:t>
            </a:r>
            <a:endParaRPr lang="en-US" dirty="0"/>
          </a:p>
        </p:txBody>
      </p:sp>
      <p:sp>
        <p:nvSpPr>
          <p:cNvPr id="4" name="Slide Number Placeholder 3"/>
          <p:cNvSpPr>
            <a:spLocks noGrp="1"/>
          </p:cNvSpPr>
          <p:nvPr>
            <p:ph type="sldNum" sz="quarter" idx="10"/>
          </p:nvPr>
        </p:nvSpPr>
        <p:spPr/>
        <p:txBody>
          <a:bodyPr/>
          <a:lstStyle/>
          <a:p>
            <a:fld id="{3D631E3E-95BE-4536-BA55-E8DF18B63CA4}"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Title Slide">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767695" y="1821491"/>
            <a:ext cx="7540282" cy="500137"/>
          </a:xfrm>
        </p:spPr>
        <p:txBody>
          <a:bodyPr anchor="t"/>
          <a:lstStyle>
            <a:lvl1pPr>
              <a:lnSpc>
                <a:spcPts val="3900"/>
              </a:lnSpc>
              <a:defRPr sz="3800" b="1" baseline="0">
                <a:solidFill>
                  <a:schemeClr val="accent1"/>
                </a:solidFill>
                <a:ea typeface="ＭＳ Ｐゴシック" pitchFamily="-105" charset="-128"/>
                <a:cs typeface="ＭＳ Ｐゴシック" pitchFamily="-105" charset="-128"/>
              </a:defRPr>
            </a:lvl1pPr>
          </a:lstStyle>
          <a:p>
            <a:r>
              <a:rPr lang="en-US" smtClean="0"/>
              <a:t>Click to edit Master title style</a:t>
            </a:r>
            <a:endParaRPr lang="en-US" dirty="0"/>
          </a:p>
        </p:txBody>
      </p:sp>
      <p:sp>
        <p:nvSpPr>
          <p:cNvPr id="8" name="Rectangle 3"/>
          <p:cNvSpPr>
            <a:spLocks noGrp="1" noChangeArrowheads="1"/>
          </p:cNvSpPr>
          <p:nvPr>
            <p:ph type="subTitle" idx="1"/>
          </p:nvPr>
        </p:nvSpPr>
        <p:spPr>
          <a:xfrm>
            <a:off x="779600" y="4164388"/>
            <a:ext cx="7683500" cy="533400"/>
          </a:xfrm>
        </p:spPr>
        <p:txBody>
          <a:bodyPr wrap="square" lIns="0" tIns="0" rIns="0" bIns="0"/>
          <a:lstStyle>
            <a:lvl1pPr marL="0" indent="0">
              <a:lnSpc>
                <a:spcPts val="1900"/>
              </a:lnSpc>
              <a:buFontTx/>
              <a:buNone/>
              <a:defRPr sz="1800">
                <a:solidFill>
                  <a:schemeClr val="tx1"/>
                </a:solidFill>
                <a:latin typeface="+mj-lt"/>
              </a:defRPr>
            </a:lvl1pPr>
          </a:lstStyle>
          <a:p>
            <a:r>
              <a:rPr lang="en-US" smtClean="0"/>
              <a:t>Click to edit Master subtitle style</a:t>
            </a:r>
            <a:endParaRPr lang="en-US" dirty="0"/>
          </a:p>
        </p:txBody>
      </p:sp>
      <p:grpSp>
        <p:nvGrpSpPr>
          <p:cNvPr id="2" name="Group 29"/>
          <p:cNvGrpSpPr>
            <a:grpSpLocks/>
          </p:cNvGrpSpPr>
          <p:nvPr/>
        </p:nvGrpSpPr>
        <p:grpSpPr bwMode="auto">
          <a:xfrm flipV="1">
            <a:off x="433388" y="3492500"/>
            <a:ext cx="8280400" cy="496888"/>
            <a:chOff x="433388" y="789277"/>
            <a:chExt cx="8280400" cy="496800"/>
          </a:xfrm>
        </p:grpSpPr>
        <p:sp>
          <p:nvSpPr>
            <p:cNvPr id="10" name="Rectangle 7"/>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1" name="Rectangle 8"/>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2" name="Rectangle 9"/>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grpSp>
        <p:nvGrpSpPr>
          <p:cNvPr id="3" name="Group 33"/>
          <p:cNvGrpSpPr>
            <a:grpSpLocks/>
          </p:cNvGrpSpPr>
          <p:nvPr/>
        </p:nvGrpSpPr>
        <p:grpSpPr bwMode="auto">
          <a:xfrm>
            <a:off x="433388" y="1328738"/>
            <a:ext cx="8280400" cy="496887"/>
            <a:chOff x="433388" y="789277"/>
            <a:chExt cx="8280400" cy="496800"/>
          </a:xfrm>
        </p:grpSpPr>
        <p:sp>
          <p:nvSpPr>
            <p:cNvPr id="14" name="Rectangle 12"/>
            <p:cNvSpPr>
              <a:spLocks noChangeArrowheads="1"/>
            </p:cNvSpPr>
            <p:nvPr userDrawn="1"/>
          </p:nvSpPr>
          <p:spPr bwMode="auto">
            <a:xfrm>
              <a:off x="433388" y="789277"/>
              <a:ext cx="179387"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5" name="Rectangle 13"/>
            <p:cNvSpPr>
              <a:spLocks noChangeArrowheads="1"/>
            </p:cNvSpPr>
            <p:nvPr userDrawn="1"/>
          </p:nvSpPr>
          <p:spPr bwMode="auto">
            <a:xfrm>
              <a:off x="8534400" y="789277"/>
              <a:ext cx="179388" cy="496800"/>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sp>
          <p:nvSpPr>
            <p:cNvPr id="16" name="Rectangle 14"/>
            <p:cNvSpPr>
              <a:spLocks noChangeArrowheads="1"/>
            </p:cNvSpPr>
            <p:nvPr userDrawn="1"/>
          </p:nvSpPr>
          <p:spPr bwMode="auto">
            <a:xfrm>
              <a:off x="492125" y="789277"/>
              <a:ext cx="8101013" cy="179356"/>
            </a:xfrm>
            <a:prstGeom prst="rect">
              <a:avLst/>
            </a:prstGeom>
            <a:solidFill>
              <a:srgbClr val="A6A6A6"/>
            </a:solidFill>
            <a:ln w="9525">
              <a:noFill/>
              <a:miter lim="800000"/>
              <a:headEnd/>
              <a:tailEnd/>
            </a:ln>
          </p:spPr>
          <p:txBody>
            <a:bodyPr anchor="ctr"/>
            <a:lstStyle/>
            <a:p>
              <a:pPr algn="ctr"/>
              <a:endParaRPr lang="en-GB" sz="1800">
                <a:solidFill>
                  <a:srgbClr val="FFFFFF"/>
                </a:solidFill>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Magenta_Arup_Master_Insert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1"/>
              </a:buClr>
              <a:buFont typeface="Wingdings" pitchFamily="2" charset="2"/>
              <a:buChar char="§"/>
              <a:defRPr/>
            </a:lvl1pPr>
            <a:lvl2pPr marL="627063" indent="-271463">
              <a:lnSpc>
                <a:spcPts val="2500"/>
              </a:lnSpc>
              <a:buClr>
                <a:schemeClr val="accent1"/>
              </a:buClr>
              <a:buFont typeface="Times New Roman" pitchFamily="18" charset="0"/>
              <a:buChar char="-"/>
              <a:defRPr/>
            </a:lvl2pPr>
            <a:lvl3pPr marL="893763" indent="-266700">
              <a:lnSpc>
                <a:spcPts val="2300"/>
              </a:lnSpc>
              <a:buClr>
                <a:schemeClr val="accent1"/>
              </a:buClr>
              <a:buFont typeface="Times New Roman" pitchFamily="18" charset="0"/>
              <a:buChar char="-"/>
              <a:defRPr/>
            </a:lvl3pPr>
            <a:lvl4pPr marL="896938" indent="-269875">
              <a:lnSpc>
                <a:spcPts val="2300"/>
              </a:lnSpc>
              <a:buClr>
                <a:schemeClr val="accent1"/>
              </a:buClr>
              <a:buFont typeface="Times New Roman" pitchFamily="18" charset="0"/>
              <a:buChar char="-"/>
              <a:defRPr/>
            </a:lvl4pPr>
            <a:lvl5pPr marL="896938" indent="-269875">
              <a:lnSpc>
                <a:spcPts val="2300"/>
              </a:lnSpc>
              <a:buClr>
                <a:schemeClr val="accent1"/>
              </a:buClr>
              <a:buFont typeface="Times New Roman" pitchFamily="18"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14"/>
          <p:cNvSpPr txBox="1">
            <a:spLocks/>
          </p:cNvSpPr>
          <p:nvPr/>
        </p:nvSpPr>
        <p:spPr>
          <a:xfrm>
            <a:off x="0" y="6457950"/>
            <a:ext cx="287338" cy="215900"/>
          </a:xfrm>
          <a:prstGeom prst="rect">
            <a:avLst/>
          </a:prstGeom>
        </p:spPr>
        <p:txBody>
          <a:bodyPr lIns="0" tIns="0" rIns="0" bIns="0" anchor="b" anchorCtr="0"/>
          <a:lstStyle>
            <a:lvl1pPr algn="r">
              <a:defRPr sz="800">
                <a:solidFill>
                  <a:schemeClr val="tx1"/>
                </a:solidFill>
              </a:defRPr>
            </a:lvl1pPr>
          </a:lstStyle>
          <a:p>
            <a:pPr fontAlgn="auto">
              <a:spcBef>
                <a:spcPts val="0"/>
              </a:spcBef>
              <a:spcAft>
                <a:spcPts val="0"/>
              </a:spcAft>
              <a:defRPr/>
            </a:pPr>
            <a:fld id="{84ADEA5E-D855-46E6-A607-27446C644854}" type="slidenum">
              <a:rPr lang="en-US" smtClean="0">
                <a:solidFill>
                  <a:schemeClr val="bg1"/>
                </a:solidFill>
                <a:latin typeface="Arial"/>
                <a:cs typeface="+mn-cs"/>
              </a:rPr>
              <a:pPr fontAlgn="auto">
                <a:spcBef>
                  <a:spcPts val="0"/>
                </a:spcBef>
                <a:spcAft>
                  <a:spcPts val="0"/>
                </a:spcAft>
                <a:defRPr/>
              </a:pPr>
              <a:t>‹#›</a:t>
            </a:fld>
            <a:r>
              <a:rPr lang="en-US" dirty="0" smtClean="0">
                <a:solidFill>
                  <a:schemeClr val="bg1"/>
                </a:solidFill>
                <a:latin typeface="Arial"/>
                <a:cs typeface="+mn-cs"/>
              </a:rPr>
              <a:t>  </a:t>
            </a:r>
            <a:endParaRPr lang="en-US" dirty="0">
              <a:solidFill>
                <a:schemeClr val="bg1"/>
              </a:solidFill>
              <a:latin typeface="Arial"/>
              <a:cs typeface="+mn-cs"/>
            </a:endParaRPr>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10/13/2011</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0" y="6286500"/>
            <a:ext cx="9144000" cy="571500"/>
          </a:xfrm>
          <a:prstGeom prst="rect">
            <a:avLst/>
          </a:prstGeom>
          <a:solidFill>
            <a:schemeClr val="accent1"/>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ＭＳ Ｐゴシック"/>
            </a:endParaRPr>
          </a:p>
        </p:txBody>
      </p:sp>
      <p:sp>
        <p:nvSpPr>
          <p:cNvPr id="1026" name="Rectangle 2"/>
          <p:cNvSpPr>
            <a:spLocks noGrp="1" noChangeArrowheads="1"/>
          </p:cNvSpPr>
          <p:nvPr>
            <p:ph type="title"/>
          </p:nvPr>
        </p:nvSpPr>
        <p:spPr bwMode="auto">
          <a:xfrm>
            <a:off x="420688" y="250825"/>
            <a:ext cx="8318500" cy="43473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20688" y="1438276"/>
            <a:ext cx="8318500" cy="45037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3" r:id="rId2"/>
    <p:sldLayoutId id="2147483726" r:id="rId3"/>
  </p:sldLayoutIdLst>
  <p:transition spd="slow">
    <p:fade/>
  </p:transition>
  <p:txStyles>
    <p:titleStyle>
      <a:lvl1pPr algn="l" rtl="0" eaLnBrk="1" fontAlgn="base" hangingPunct="1">
        <a:lnSpc>
          <a:spcPts val="3300"/>
        </a:lnSpc>
        <a:spcBef>
          <a:spcPct val="0"/>
        </a:spcBef>
        <a:spcAft>
          <a:spcPct val="0"/>
        </a:spcAft>
        <a:defRPr sz="3200" b="1">
          <a:solidFill>
            <a:schemeClr val="accent1"/>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2pPr>
      <a:lvl3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3pPr>
      <a:lvl4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4pPr>
      <a:lvl5pPr algn="l" rtl="0" eaLnBrk="1" fontAlgn="base" hangingPunct="1">
        <a:spcBef>
          <a:spcPct val="0"/>
        </a:spcBef>
        <a:spcAft>
          <a:spcPct val="0"/>
        </a:spcAft>
        <a:defRPr sz="3200" b="1">
          <a:solidFill>
            <a:schemeClr val="accent2"/>
          </a:solidFill>
          <a:latin typeface="Times New Roman" pitchFamily="-105"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200" b="1">
          <a:solidFill>
            <a:schemeClr val="tx2"/>
          </a:solidFill>
          <a:latin typeface="Times New Roman" pitchFamily="-105" charset="0"/>
        </a:defRPr>
      </a:lvl6pPr>
      <a:lvl7pPr marL="914400" algn="l" rtl="0" eaLnBrk="1" fontAlgn="base" hangingPunct="1">
        <a:spcBef>
          <a:spcPct val="0"/>
        </a:spcBef>
        <a:spcAft>
          <a:spcPct val="0"/>
        </a:spcAft>
        <a:defRPr sz="3200" b="1">
          <a:solidFill>
            <a:schemeClr val="tx2"/>
          </a:solidFill>
          <a:latin typeface="Times New Roman" pitchFamily="-105" charset="0"/>
        </a:defRPr>
      </a:lvl7pPr>
      <a:lvl8pPr marL="1371600" algn="l" rtl="0" eaLnBrk="1" fontAlgn="base" hangingPunct="1">
        <a:spcBef>
          <a:spcPct val="0"/>
        </a:spcBef>
        <a:spcAft>
          <a:spcPct val="0"/>
        </a:spcAft>
        <a:defRPr sz="3200" b="1">
          <a:solidFill>
            <a:schemeClr val="tx2"/>
          </a:solidFill>
          <a:latin typeface="Times New Roman" pitchFamily="-105" charset="0"/>
        </a:defRPr>
      </a:lvl8pPr>
      <a:lvl9pPr marL="1828800" algn="l" rtl="0" eaLnBrk="1" fontAlgn="base" hangingPunct="1">
        <a:spcBef>
          <a:spcPct val="0"/>
        </a:spcBef>
        <a:spcAft>
          <a:spcPct val="0"/>
        </a:spcAft>
        <a:defRPr sz="3200" b="1">
          <a:solidFill>
            <a:schemeClr val="tx2"/>
          </a:solidFill>
          <a:latin typeface="Times New Roman" pitchFamily="-105" charset="0"/>
        </a:defRPr>
      </a:lvl9pPr>
    </p:titleStyle>
    <p:bodyStyle>
      <a:lvl1pPr marL="361950" indent="-361950" algn="l" rtl="0" eaLnBrk="1" fontAlgn="base" hangingPunct="1">
        <a:lnSpc>
          <a:spcPts val="2900"/>
        </a:lnSpc>
        <a:spcBef>
          <a:spcPct val="50000"/>
        </a:spcBef>
        <a:spcAft>
          <a:spcPct val="0"/>
        </a:spcAft>
        <a:buClr>
          <a:schemeClr val="accent1"/>
        </a:buClr>
        <a:buFont typeface="Wingdings" pitchFamily="2" charset="2"/>
        <a:buChar char="§"/>
        <a:defRPr sz="2800" b="1">
          <a:solidFill>
            <a:srgbClr val="000000"/>
          </a:solidFill>
          <a:latin typeface="+mn-lt"/>
          <a:ea typeface="+mn-ea"/>
          <a:cs typeface="Arial"/>
        </a:defRPr>
      </a:lvl1pPr>
      <a:lvl2pPr marL="627063" indent="-265113" algn="l" rtl="0" eaLnBrk="1" fontAlgn="base" hangingPunct="1">
        <a:lnSpc>
          <a:spcPts val="2500"/>
        </a:lnSpc>
        <a:spcBef>
          <a:spcPct val="10000"/>
        </a:spcBef>
        <a:spcAft>
          <a:spcPct val="0"/>
        </a:spcAft>
        <a:buClr>
          <a:schemeClr val="accent1"/>
        </a:buClr>
        <a:buFont typeface="Times New Roman" pitchFamily="18" charset="0"/>
        <a:buChar char="-"/>
        <a:defRPr sz="2400">
          <a:solidFill>
            <a:srgbClr val="000000"/>
          </a:solidFill>
          <a:latin typeface="+mn-lt"/>
          <a:ea typeface="+mn-ea"/>
          <a:cs typeface="Arial"/>
        </a:defRPr>
      </a:lvl2pPr>
      <a:lvl3pPr marL="893763" indent="-266700" algn="l" rtl="0" eaLnBrk="1" fontAlgn="base" hangingPunct="1">
        <a:lnSpc>
          <a:spcPts val="2300"/>
        </a:lnSpc>
        <a:spcBef>
          <a:spcPct val="10000"/>
        </a:spcBef>
        <a:spcAft>
          <a:spcPct val="0"/>
        </a:spcAft>
        <a:buClr>
          <a:schemeClr val="accent1"/>
        </a:buClr>
        <a:buFont typeface="Times New Roman" pitchFamily="18" charset="0"/>
        <a:buChar char="-"/>
        <a:defRPr sz="2200">
          <a:solidFill>
            <a:srgbClr val="000000"/>
          </a:solidFill>
          <a:latin typeface="+mn-lt"/>
          <a:ea typeface="+mn-ea"/>
          <a:cs typeface="Arial"/>
        </a:defRPr>
      </a:lvl3pPr>
      <a:lvl4pPr marL="896938" indent="-269875" algn="l" rtl="0" eaLnBrk="1" fontAlgn="base" hangingPunct="1">
        <a:lnSpc>
          <a:spcPts val="2300"/>
        </a:lnSpc>
        <a:spcBef>
          <a:spcPct val="10000"/>
        </a:spcBef>
        <a:spcAft>
          <a:spcPct val="0"/>
        </a:spcAft>
        <a:buClr>
          <a:schemeClr val="accent1"/>
        </a:buClr>
        <a:buFont typeface="Times New Roman" pitchFamily="18" charset="0"/>
        <a:buChar char="-"/>
        <a:defRPr sz="2200">
          <a:solidFill>
            <a:srgbClr val="000000"/>
          </a:solidFill>
          <a:latin typeface="+mn-lt"/>
          <a:ea typeface="+mn-ea"/>
          <a:cs typeface="Arial"/>
        </a:defRPr>
      </a:lvl4pPr>
      <a:lvl5pPr marL="896938" indent="-269875" algn="l" rtl="0" eaLnBrk="1" fontAlgn="base" hangingPunct="1">
        <a:lnSpc>
          <a:spcPts val="2300"/>
        </a:lnSpc>
        <a:spcBef>
          <a:spcPct val="10000"/>
        </a:spcBef>
        <a:spcAft>
          <a:spcPct val="0"/>
        </a:spcAft>
        <a:buClr>
          <a:schemeClr val="accent1"/>
        </a:buClr>
        <a:buFont typeface="Times New Roman" pitchFamily="18" charset="0"/>
        <a:buChar char="-"/>
        <a:defRPr sz="2200">
          <a:solidFill>
            <a:srgbClr val="000000"/>
          </a:solidFill>
          <a:latin typeface="+mn-lt"/>
          <a:ea typeface="+mn-ea"/>
          <a:cs typeface="Arial"/>
        </a:defRPr>
      </a:lvl5pPr>
      <a:lvl6pPr marL="26558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6pPr>
      <a:lvl7pPr marL="31130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7pPr>
      <a:lvl8pPr marL="35702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8pPr>
      <a:lvl9pPr marL="4027488" indent="-293688" algn="l" rtl="0" eaLnBrk="1" fontAlgn="base" hangingPunct="1">
        <a:spcBef>
          <a:spcPct val="10000"/>
        </a:spcBef>
        <a:spcAft>
          <a:spcPct val="0"/>
        </a:spcAft>
        <a:buClr>
          <a:srgbClr val="D1005D"/>
        </a:buClr>
        <a:buFont typeface="Lucida Grande" pitchFamily="-105" charset="0"/>
        <a:buChar char="-"/>
        <a:defRPr>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5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2447382"/>
            <a:ext cx="9144000" cy="2877671"/>
          </a:xfrm>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t>CFS Interaction Region Studies :</a:t>
            </a:r>
            <a:br>
              <a:rPr kumimoji="0" lang="en-US" sz="32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br>
            <a:r>
              <a:rPr kumimoji="0" lang="en-US" sz="32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t/>
            </a:r>
            <a:br>
              <a:rPr kumimoji="0" lang="en-US" sz="32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br>
            <a:r>
              <a:rPr kumimoji="0" lang="en-US" sz="24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t>ARUP task 1 - Design</a:t>
            </a:r>
            <a:r>
              <a:rPr kumimoji="0" lang="en-US" sz="2400" b="1" i="0" u="none" strike="noStrike" kern="0" cap="none" spc="0" normalizeH="0" noProof="0" dirty="0" smtClean="0">
                <a:ln>
                  <a:noFill/>
                </a:ln>
                <a:solidFill>
                  <a:schemeClr val="accent1"/>
                </a:solidFill>
                <a:effectLst/>
                <a:uLnTx/>
                <a:uFillTx/>
                <a:latin typeface="+mj-lt"/>
                <a:ea typeface="ＭＳ Ｐゴシック" pitchFamily="-65" charset="-128"/>
                <a:cs typeface="ＭＳ Ｐゴシック" pitchFamily="-65" charset="-128"/>
              </a:rPr>
              <a:t> Concept for Detector Movement Platform</a:t>
            </a:r>
            <a:r>
              <a:rPr kumimoji="0" lang="en-US" sz="24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t/>
            </a:r>
            <a:br>
              <a:rPr kumimoji="0" lang="en-US" sz="24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br>
            <a:r>
              <a:rPr kumimoji="0" lang="en-US" sz="24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t/>
            </a:r>
            <a:br>
              <a:rPr kumimoji="0" lang="en-US" sz="24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br>
            <a:r>
              <a:rPr kumimoji="0" lang="en-US" sz="24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t>ARUP task 2 - Layout of CLIC complex based on CERN Geology</a:t>
            </a:r>
            <a:endParaRPr kumimoji="0" lang="en-US" sz="3200" b="1" i="0" u="none" strike="noStrike" kern="0" cap="none" spc="0" normalizeH="0" baseline="0" noProof="0" dirty="0">
              <a:ln>
                <a:noFill/>
              </a:ln>
              <a:solidFill>
                <a:schemeClr val="accent1"/>
              </a:solidFill>
              <a:effectLst/>
              <a:uLnTx/>
              <a:uFillTx/>
              <a:latin typeface="+mj-lt"/>
              <a:ea typeface="ＭＳ Ｐゴシック" pitchFamily="-65" charset="-128"/>
              <a:cs typeface="ＭＳ Ｐゴシック" pitchFamily="-65" charset="-128"/>
            </a:endParaRPr>
          </a:p>
        </p:txBody>
      </p:sp>
      <p:pic>
        <p:nvPicPr>
          <p:cNvPr id="4" name="Picture 8"/>
          <p:cNvPicPr>
            <a:picLocks noChangeAspect="1" noChangeArrowheads="1"/>
          </p:cNvPicPr>
          <p:nvPr/>
        </p:nvPicPr>
        <p:blipFill>
          <a:blip r:embed="rId2" cstate="print"/>
          <a:srcRect l="53917" t="17444" r="21583" b="69556"/>
          <a:stretch>
            <a:fillRect/>
          </a:stretch>
        </p:blipFill>
        <p:spPr bwMode="auto">
          <a:xfrm>
            <a:off x="0" y="0"/>
            <a:ext cx="9144000" cy="1819469"/>
          </a:xfrm>
          <a:prstGeom prst="rect">
            <a:avLst/>
          </a:prstGeom>
          <a:noFill/>
          <a:ln w="9525">
            <a:noFill/>
            <a:miter lim="800000"/>
            <a:headEnd/>
            <a:tailEnd/>
          </a:ln>
        </p:spPr>
      </p:pic>
      <p:sp>
        <p:nvSpPr>
          <p:cNvPr id="5" name="TextBox 4"/>
          <p:cNvSpPr txBox="1"/>
          <p:nvPr/>
        </p:nvSpPr>
        <p:spPr>
          <a:xfrm>
            <a:off x="0" y="6363854"/>
            <a:ext cx="2854036" cy="369332"/>
          </a:xfrm>
          <a:prstGeom prst="rect">
            <a:avLst/>
          </a:prstGeom>
          <a:noFill/>
        </p:spPr>
        <p:txBody>
          <a:bodyPr wrap="square" rtlCol="0">
            <a:spAutoFit/>
          </a:bodyPr>
          <a:lstStyle/>
          <a:p>
            <a:r>
              <a:rPr lang="en-US" dirty="0" smtClean="0"/>
              <a:t>John Osborne : CERN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026" y="238540"/>
            <a:ext cx="8873656" cy="882594"/>
          </a:xfrm>
        </p:spPr>
        <p:txBody>
          <a:bodyPr/>
          <a:lstStyle/>
          <a:p>
            <a:r>
              <a:rPr lang="en-GB" dirty="0" smtClean="0"/>
              <a:t>Layout G +10m Interaction Cavern Enlargement</a:t>
            </a:r>
            <a:endParaRPr lang="en-GB" dirty="0"/>
          </a:p>
        </p:txBody>
      </p:sp>
      <p:pic>
        <p:nvPicPr>
          <p:cNvPr id="4" name="Content Placeholder 3" descr="sf_plan_option_b.gif"/>
          <p:cNvPicPr>
            <a:picLocks noGrp="1" noChangeAspect="1"/>
          </p:cNvPicPr>
          <p:nvPr>
            <p:ph idx="1"/>
          </p:nvPr>
        </p:nvPicPr>
        <p:blipFill>
          <a:blip r:embed="rId2" cstate="print"/>
          <a:srcRect l="3615" t="3814" r="15921" b="11863"/>
          <a:stretch>
            <a:fillRect/>
          </a:stretch>
        </p:blipFill>
        <p:spPr>
          <a:xfrm>
            <a:off x="1044408" y="955812"/>
            <a:ext cx="7200000" cy="4489412"/>
          </a:xfrm>
        </p:spPr>
      </p:pic>
      <p:pic>
        <p:nvPicPr>
          <p:cNvPr id="6" name="Picture 3"/>
          <p:cNvPicPr>
            <a:picLocks noChangeAspect="1" noChangeArrowheads="1"/>
          </p:cNvPicPr>
          <p:nvPr/>
        </p:nvPicPr>
        <p:blipFill>
          <a:blip r:embed="rId3" cstate="print"/>
          <a:srcRect l="25892" t="44239" r="68359" b="39355"/>
          <a:stretch>
            <a:fillRect/>
          </a:stretch>
        </p:blipFill>
        <p:spPr bwMode="auto">
          <a:xfrm>
            <a:off x="72573" y="3837620"/>
            <a:ext cx="2061029" cy="2353176"/>
          </a:xfrm>
          <a:prstGeom prst="rect">
            <a:avLst/>
          </a:prstGeom>
          <a:noFill/>
          <a:ln w="9525">
            <a:noFill/>
            <a:miter lim="800000"/>
            <a:headEnd/>
            <a:tailEnd/>
          </a:ln>
        </p:spPr>
      </p:pic>
      <p:sp>
        <p:nvSpPr>
          <p:cNvPr id="5" name="TextBox 4"/>
          <p:cNvSpPr txBox="1"/>
          <p:nvPr/>
        </p:nvSpPr>
        <p:spPr>
          <a:xfrm>
            <a:off x="471055" y="6345382"/>
            <a:ext cx="7176654" cy="338554"/>
          </a:xfrm>
          <a:prstGeom prst="rect">
            <a:avLst/>
          </a:prstGeom>
          <a:noFill/>
        </p:spPr>
        <p:txBody>
          <a:bodyPr wrap="square" rtlCol="0">
            <a:spAutoFit/>
          </a:bodyPr>
          <a:lstStyle/>
          <a:p>
            <a:r>
              <a:rPr lang="en-US" sz="1600" dirty="0" smtClean="0"/>
              <a:t>Reduced stress means simpler cavern support/lining and less rock yielding</a:t>
            </a:r>
            <a:endParaRPr lang="en-US" sz="1600" dirty="0"/>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0160" y="134112"/>
            <a:ext cx="3505200" cy="685800"/>
          </a:xfrm>
        </p:spPr>
        <p:txBody>
          <a:bodyPr>
            <a:noAutofit/>
          </a:bodyPr>
          <a:lstStyle/>
          <a:p>
            <a:r>
              <a:rPr lang="en-GB" sz="2800" dirty="0" smtClean="0"/>
              <a:t>Extrapolated Invert Deformations</a:t>
            </a:r>
            <a:endParaRPr lang="en-GB" sz="2800" dirty="0"/>
          </a:p>
        </p:txBody>
      </p:sp>
      <p:pic>
        <p:nvPicPr>
          <p:cNvPr id="1029" name="Picture 5"/>
          <p:cNvPicPr>
            <a:picLocks noChangeAspect="1" noChangeArrowheads="1"/>
          </p:cNvPicPr>
          <p:nvPr/>
        </p:nvPicPr>
        <p:blipFill>
          <a:blip r:embed="rId3" cstate="print"/>
          <a:srcRect l="60938" t="11719" r="10937" b="37920"/>
          <a:stretch>
            <a:fillRect/>
          </a:stretch>
        </p:blipFill>
        <p:spPr bwMode="auto">
          <a:xfrm>
            <a:off x="4892040" y="960501"/>
            <a:ext cx="3866746" cy="2769572"/>
          </a:xfrm>
          <a:prstGeom prst="rect">
            <a:avLst/>
          </a:prstGeom>
          <a:noFill/>
          <a:ln w="9525">
            <a:noFill/>
            <a:miter lim="800000"/>
            <a:headEnd/>
            <a:tailEnd/>
          </a:ln>
        </p:spPr>
      </p:pic>
      <p:grpSp>
        <p:nvGrpSpPr>
          <p:cNvPr id="3" name="Group 15"/>
          <p:cNvGrpSpPr/>
          <p:nvPr/>
        </p:nvGrpSpPr>
        <p:grpSpPr>
          <a:xfrm>
            <a:off x="152400" y="1107533"/>
            <a:ext cx="4267200" cy="5146963"/>
            <a:chOff x="152400" y="1107533"/>
            <a:chExt cx="4267200" cy="5146963"/>
          </a:xfrm>
        </p:grpSpPr>
        <p:grpSp>
          <p:nvGrpSpPr>
            <p:cNvPr id="4" name="Group 20"/>
            <p:cNvGrpSpPr/>
            <p:nvPr/>
          </p:nvGrpSpPr>
          <p:grpSpPr>
            <a:xfrm>
              <a:off x="152400" y="1107533"/>
              <a:ext cx="4267200" cy="5146963"/>
              <a:chOff x="228600" y="990600"/>
              <a:chExt cx="4724400" cy="5604163"/>
            </a:xfrm>
          </p:grpSpPr>
          <p:grpSp>
            <p:nvGrpSpPr>
              <p:cNvPr id="5" name="Group 7"/>
              <p:cNvGrpSpPr/>
              <p:nvPr/>
            </p:nvGrpSpPr>
            <p:grpSpPr>
              <a:xfrm>
                <a:off x="228600" y="990600"/>
                <a:ext cx="4724400" cy="5604163"/>
                <a:chOff x="1295400" y="872836"/>
                <a:chExt cx="4191000" cy="5098473"/>
              </a:xfrm>
            </p:grpSpPr>
            <p:pic>
              <p:nvPicPr>
                <p:cNvPr id="1027" name="Picture 3"/>
                <p:cNvPicPr>
                  <a:picLocks noChangeAspect="1" noChangeArrowheads="1"/>
                </p:cNvPicPr>
                <p:nvPr/>
              </p:nvPicPr>
              <p:blipFill>
                <a:blip r:embed="rId4" cstate="print"/>
                <a:srcRect l="63750" t="14844" r="15625" b="10156"/>
                <a:stretch>
                  <a:fillRect/>
                </a:stretch>
              </p:blipFill>
              <p:spPr bwMode="auto">
                <a:xfrm>
                  <a:off x="1295400" y="872836"/>
                  <a:ext cx="3505200" cy="5098473"/>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l="95938" t="20313" r="625" b="17187"/>
                <a:stretch>
                  <a:fillRect/>
                </a:stretch>
              </p:blipFill>
              <p:spPr bwMode="auto">
                <a:xfrm>
                  <a:off x="4800600" y="914400"/>
                  <a:ext cx="685800" cy="4987636"/>
                </a:xfrm>
                <a:prstGeom prst="rect">
                  <a:avLst/>
                </a:prstGeom>
                <a:noFill/>
                <a:ln w="9525">
                  <a:noFill/>
                  <a:miter lim="800000"/>
                  <a:headEnd/>
                  <a:tailEnd/>
                </a:ln>
              </p:spPr>
            </p:pic>
          </p:grpSp>
          <p:grpSp>
            <p:nvGrpSpPr>
              <p:cNvPr id="6" name="Group 19"/>
              <p:cNvGrpSpPr/>
              <p:nvPr/>
            </p:nvGrpSpPr>
            <p:grpSpPr>
              <a:xfrm>
                <a:off x="2514600" y="3810000"/>
                <a:ext cx="1447800" cy="533400"/>
                <a:chOff x="2514600" y="3810000"/>
                <a:chExt cx="1447800" cy="533400"/>
              </a:xfrm>
            </p:grpSpPr>
            <p:cxnSp>
              <p:nvCxnSpPr>
                <p:cNvPr id="9" name="Straight Connector 8"/>
                <p:cNvCxnSpPr/>
                <p:nvPr/>
              </p:nvCxnSpPr>
              <p:spPr>
                <a:xfrm>
                  <a:off x="3200400" y="3810000"/>
                  <a:ext cx="762000"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514600" y="4343400"/>
                  <a:ext cx="1371600"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76600" y="3886200"/>
                  <a:ext cx="660758" cy="369332"/>
                </a:xfrm>
                <a:prstGeom prst="rect">
                  <a:avLst/>
                </a:prstGeom>
                <a:noFill/>
              </p:spPr>
              <p:txBody>
                <a:bodyPr wrap="none" rtlCol="0">
                  <a:spAutoFit/>
                </a:bodyPr>
                <a:lstStyle/>
                <a:p>
                  <a:r>
                    <a:rPr lang="en-GB" dirty="0" smtClean="0"/>
                    <a:t>5.5m</a:t>
                  </a:r>
                  <a:endParaRPr lang="en-GB" dirty="0"/>
                </a:p>
              </p:txBody>
            </p:sp>
          </p:grpSp>
        </p:grpSp>
        <p:cxnSp>
          <p:nvCxnSpPr>
            <p:cNvPr id="18" name="Straight Arrow Connector 17"/>
            <p:cNvCxnSpPr/>
            <p:nvPr/>
          </p:nvCxnSpPr>
          <p:spPr>
            <a:xfrm rot="5400000">
              <a:off x="3217164" y="3939540"/>
              <a:ext cx="5334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14" name="Title 1"/>
          <p:cNvSpPr txBox="1">
            <a:spLocks/>
          </p:cNvSpPr>
          <p:nvPr/>
        </p:nvSpPr>
        <p:spPr bwMode="auto">
          <a:xfrm>
            <a:off x="624840" y="158496"/>
            <a:ext cx="3938016" cy="685800"/>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28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t>2D Soil-Structure</a:t>
            </a:r>
            <a:r>
              <a:rPr kumimoji="0" lang="en-GB" sz="2800" b="1" i="0" u="none" strike="noStrike" kern="0" cap="none" spc="0" normalizeH="0" noProof="0" dirty="0" smtClean="0">
                <a:ln>
                  <a:noFill/>
                </a:ln>
                <a:solidFill>
                  <a:schemeClr val="accent1"/>
                </a:solidFill>
                <a:effectLst/>
                <a:uLnTx/>
                <a:uFillTx/>
                <a:latin typeface="+mj-lt"/>
                <a:ea typeface="ＭＳ Ｐゴシック" pitchFamily="-65" charset="-128"/>
                <a:cs typeface="ＭＳ Ｐゴシック" pitchFamily="-65" charset="-128"/>
              </a:rPr>
              <a:t> Interaction Model</a:t>
            </a:r>
            <a:endParaRPr kumimoji="0" lang="en-GB" sz="2800" b="1" i="0" u="none" strike="noStrike" kern="0" cap="none" spc="0" normalizeH="0" baseline="0" noProof="0" dirty="0">
              <a:ln>
                <a:noFill/>
              </a:ln>
              <a:solidFill>
                <a:schemeClr val="accent1"/>
              </a:solidFill>
              <a:effectLst/>
              <a:uLnTx/>
              <a:uFillTx/>
              <a:latin typeface="+mj-lt"/>
              <a:ea typeface="ＭＳ Ｐゴシック" pitchFamily="-65" charset="-128"/>
              <a:cs typeface="ＭＳ Ｐゴシック" pitchFamily="-65" charset="-128"/>
            </a:endParaRPr>
          </a:p>
        </p:txBody>
      </p:sp>
      <p:sp>
        <p:nvSpPr>
          <p:cNvPr id="17" name="Rectangle 16"/>
          <p:cNvSpPr/>
          <p:nvPr/>
        </p:nvSpPr>
        <p:spPr>
          <a:xfrm>
            <a:off x="4571133" y="3696849"/>
            <a:ext cx="4419599" cy="2308324"/>
          </a:xfrm>
          <a:prstGeom prst="rect">
            <a:avLst/>
          </a:prstGeom>
        </p:spPr>
        <p:txBody>
          <a:bodyPr wrap="square">
            <a:spAutoFit/>
          </a:bodyPr>
          <a:lstStyle/>
          <a:p>
            <a:r>
              <a:rPr lang="en-GB" sz="1600" dirty="0" smtClean="0"/>
              <a:t>Longitudinal: 3.3mm / 16.6m = 0.2mm/m x 20m = </a:t>
            </a:r>
            <a:r>
              <a:rPr lang="en-GB" sz="1600" b="1" dirty="0" smtClean="0">
                <a:solidFill>
                  <a:srgbClr val="FF0000"/>
                </a:solidFill>
              </a:rPr>
              <a:t>4mm/20m &gt; </a:t>
            </a:r>
            <a:r>
              <a:rPr lang="en-GB" sz="1600" dirty="0" smtClean="0">
                <a:solidFill>
                  <a:srgbClr val="FF0000"/>
                </a:solidFill>
              </a:rPr>
              <a:t>0.5mm/20m</a:t>
            </a:r>
            <a:r>
              <a:rPr lang="en-GB" sz="1600" dirty="0" smtClean="0"/>
              <a:t> </a:t>
            </a:r>
            <a:r>
              <a:rPr lang="en-GB" sz="1600" dirty="0" smtClean="0">
                <a:solidFill>
                  <a:srgbClr val="F40C91"/>
                </a:solidFill>
              </a:rPr>
              <a:t>(deformation criteria from concrete slab design)</a:t>
            </a:r>
          </a:p>
          <a:p>
            <a:endParaRPr lang="en-GB" sz="1600" dirty="0" smtClean="0"/>
          </a:p>
          <a:p>
            <a:r>
              <a:rPr lang="en-GB" sz="1600" dirty="0" smtClean="0"/>
              <a:t>Transversal: 3.3mm-2.4mm / 13.5m = 0.07 x 20 = </a:t>
            </a:r>
            <a:r>
              <a:rPr lang="en-GB" sz="1600" b="1" dirty="0" smtClean="0">
                <a:solidFill>
                  <a:srgbClr val="FF0000"/>
                </a:solidFill>
              </a:rPr>
              <a:t>1.4mm/20m &gt; 0.5mm/20m</a:t>
            </a:r>
            <a:r>
              <a:rPr lang="en-GB" sz="1600" dirty="0" smtClean="0"/>
              <a:t>.</a:t>
            </a:r>
          </a:p>
          <a:p>
            <a:endParaRPr lang="en-GB" sz="1600" dirty="0" smtClean="0"/>
          </a:p>
          <a:p>
            <a:r>
              <a:rPr lang="en-GB" sz="1600" b="1" dirty="0" smtClean="0"/>
              <a:t>Unacceptable invert deformation. Highlights the need to sequence cavern construction</a:t>
            </a:r>
          </a:p>
        </p:txBody>
      </p:sp>
      <p:sp>
        <p:nvSpPr>
          <p:cNvPr id="16" name="Rectangle 15"/>
          <p:cNvSpPr/>
          <p:nvPr/>
        </p:nvSpPr>
        <p:spPr>
          <a:xfrm>
            <a:off x="615739" y="6334780"/>
            <a:ext cx="6025206" cy="523220"/>
          </a:xfrm>
          <a:prstGeom prst="rect">
            <a:avLst/>
          </a:prstGeom>
        </p:spPr>
        <p:txBody>
          <a:bodyPr wrap="square">
            <a:spAutoFit/>
          </a:bodyPr>
          <a:lstStyle/>
          <a:p>
            <a:r>
              <a:rPr lang="en-GB" sz="2800" dirty="0" smtClean="0"/>
              <a:t>Interaction Cavern Invert Performance</a:t>
            </a:r>
            <a:endParaRPr lang="en-US" sz="2800" dirty="0"/>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200000\216967-00 -  CERN LINAC TUNNELS\60_Output\4_Presentations\Cern pillar concept\Slide1.JPG"/>
          <p:cNvPicPr>
            <a:picLocks noChangeAspect="1" noChangeArrowheads="1"/>
          </p:cNvPicPr>
          <p:nvPr/>
        </p:nvPicPr>
        <p:blipFill>
          <a:blip r:embed="rId3" cstate="print"/>
          <a:srcRect/>
          <a:stretch>
            <a:fillRect/>
          </a:stretch>
        </p:blipFill>
        <p:spPr bwMode="auto">
          <a:xfrm>
            <a:off x="1110343" y="982825"/>
            <a:ext cx="6419461" cy="5230368"/>
          </a:xfrm>
          <a:prstGeom prst="rect">
            <a:avLst/>
          </a:prstGeom>
          <a:noFill/>
        </p:spPr>
      </p:pic>
      <p:sp>
        <p:nvSpPr>
          <p:cNvPr id="11" name="TextBox 10"/>
          <p:cNvSpPr txBox="1"/>
          <p:nvPr/>
        </p:nvSpPr>
        <p:spPr>
          <a:xfrm>
            <a:off x="1716836" y="606504"/>
            <a:ext cx="1968759" cy="369332"/>
          </a:xfrm>
          <a:prstGeom prst="rect">
            <a:avLst/>
          </a:prstGeom>
          <a:noFill/>
        </p:spPr>
        <p:txBody>
          <a:bodyPr wrap="square" rtlCol="0">
            <a:spAutoFit/>
          </a:bodyPr>
          <a:lstStyle/>
          <a:p>
            <a:pPr algn="ctr"/>
            <a:r>
              <a:rPr lang="en-GB" u="sng" dirty="0" smtClean="0"/>
              <a:t>Revision G</a:t>
            </a:r>
            <a:endParaRPr lang="en-GB" u="sng" dirty="0"/>
          </a:p>
        </p:txBody>
      </p:sp>
      <p:sp>
        <p:nvSpPr>
          <p:cNvPr id="12" name="TextBox 11"/>
          <p:cNvSpPr txBox="1"/>
          <p:nvPr/>
        </p:nvSpPr>
        <p:spPr>
          <a:xfrm>
            <a:off x="4892480" y="609608"/>
            <a:ext cx="2329414" cy="369332"/>
          </a:xfrm>
          <a:prstGeom prst="rect">
            <a:avLst/>
          </a:prstGeom>
          <a:noFill/>
        </p:spPr>
        <p:txBody>
          <a:bodyPr wrap="square" rtlCol="0">
            <a:spAutoFit/>
          </a:bodyPr>
          <a:lstStyle/>
          <a:p>
            <a:pPr algn="ctr"/>
            <a:r>
              <a:rPr lang="en-GB" u="sng" dirty="0" smtClean="0"/>
              <a:t>Caverns Moved Closer</a:t>
            </a:r>
            <a:endParaRPr lang="en-GB" u="sng" dirty="0"/>
          </a:p>
        </p:txBody>
      </p:sp>
      <p:cxnSp>
        <p:nvCxnSpPr>
          <p:cNvPr id="14" name="Straight Arrow Connector 13"/>
          <p:cNvCxnSpPr/>
          <p:nvPr/>
        </p:nvCxnSpPr>
        <p:spPr>
          <a:xfrm>
            <a:off x="1240971" y="2080727"/>
            <a:ext cx="1446245" cy="3732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02633" y="1539543"/>
            <a:ext cx="1203649" cy="646331"/>
          </a:xfrm>
          <a:prstGeom prst="rect">
            <a:avLst/>
          </a:prstGeom>
          <a:noFill/>
        </p:spPr>
        <p:txBody>
          <a:bodyPr wrap="square" rtlCol="0">
            <a:spAutoFit/>
          </a:bodyPr>
          <a:lstStyle/>
          <a:p>
            <a:pPr algn="r"/>
            <a:r>
              <a:rPr lang="en-GB" dirty="0" smtClean="0"/>
              <a:t>~20m separation</a:t>
            </a:r>
            <a:endParaRPr lang="en-GB" dirty="0"/>
          </a:p>
        </p:txBody>
      </p:sp>
      <p:cxnSp>
        <p:nvCxnSpPr>
          <p:cNvPr id="16" name="Straight Arrow Connector 15"/>
          <p:cNvCxnSpPr/>
          <p:nvPr/>
        </p:nvCxnSpPr>
        <p:spPr>
          <a:xfrm>
            <a:off x="1262737" y="5079082"/>
            <a:ext cx="1446245" cy="3732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 y="4537898"/>
            <a:ext cx="1328048" cy="646331"/>
          </a:xfrm>
          <a:prstGeom prst="rect">
            <a:avLst/>
          </a:prstGeom>
          <a:noFill/>
        </p:spPr>
        <p:txBody>
          <a:bodyPr wrap="square" rtlCol="0">
            <a:spAutoFit/>
          </a:bodyPr>
          <a:lstStyle/>
          <a:p>
            <a:pPr algn="r"/>
            <a:r>
              <a:rPr lang="en-GB" dirty="0" smtClean="0"/>
              <a:t>High Stress around </a:t>
            </a:r>
            <a:r>
              <a:rPr lang="en-GB" dirty="0" err="1" smtClean="0"/>
              <a:t>IR</a:t>
            </a:r>
            <a:endParaRPr lang="en-GB" dirty="0"/>
          </a:p>
        </p:txBody>
      </p:sp>
      <p:cxnSp>
        <p:nvCxnSpPr>
          <p:cNvPr id="18" name="Straight Arrow Connector 17"/>
          <p:cNvCxnSpPr>
            <a:stCxn id="20" idx="1"/>
          </p:cNvCxnSpPr>
          <p:nvPr/>
        </p:nvCxnSpPr>
        <p:spPr>
          <a:xfrm rot="10800000" flipV="1">
            <a:off x="6012027" y="2234664"/>
            <a:ext cx="1181877" cy="2410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193903" y="1496001"/>
            <a:ext cx="1772816" cy="1477328"/>
          </a:xfrm>
          <a:prstGeom prst="rect">
            <a:avLst/>
          </a:prstGeom>
          <a:noFill/>
        </p:spPr>
        <p:txBody>
          <a:bodyPr wrap="square" rtlCol="0">
            <a:spAutoFit/>
          </a:bodyPr>
          <a:lstStyle/>
          <a:p>
            <a:r>
              <a:rPr lang="en-GB" dirty="0" smtClean="0"/>
              <a:t>Concrete Pillar, separation governed by detector proximity </a:t>
            </a:r>
            <a:endParaRPr lang="en-GB" dirty="0"/>
          </a:p>
        </p:txBody>
      </p:sp>
      <p:sp>
        <p:nvSpPr>
          <p:cNvPr id="13" name="Rectangle 12"/>
          <p:cNvSpPr/>
          <p:nvPr/>
        </p:nvSpPr>
        <p:spPr>
          <a:xfrm>
            <a:off x="170874" y="6432627"/>
            <a:ext cx="6673272" cy="464230"/>
          </a:xfrm>
          <a:prstGeom prst="rect">
            <a:avLst/>
          </a:prstGeom>
        </p:spPr>
        <p:txBody>
          <a:bodyPr wrap="square">
            <a:spAutoFit/>
          </a:bodyPr>
          <a:lstStyle/>
          <a:p>
            <a:pPr marL="361950" indent="-361950" fontAlgn="base">
              <a:lnSpc>
                <a:spcPts val="2900"/>
              </a:lnSpc>
              <a:spcBef>
                <a:spcPct val="50000"/>
              </a:spcBef>
              <a:spcAft>
                <a:spcPct val="0"/>
              </a:spcAft>
              <a:buClr>
                <a:schemeClr val="accent1"/>
              </a:buClr>
              <a:buFont typeface="Wingdings" pitchFamily="2" charset="2"/>
              <a:buChar char="§"/>
            </a:pPr>
            <a:r>
              <a:rPr lang="en-GB" sz="3200" b="1" kern="0" dirty="0" smtClean="0">
                <a:solidFill>
                  <a:srgbClr val="000000"/>
                </a:solidFill>
                <a:cs typeface="Arial"/>
              </a:rPr>
              <a:t>‘Pillar’ alternative to be studied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Point5_2"/>
          <p:cNvPicPr>
            <a:picLocks noChangeAspect="1" noChangeArrowheads="1"/>
          </p:cNvPicPr>
          <p:nvPr/>
        </p:nvPicPr>
        <p:blipFill>
          <a:blip r:embed="rId3" cstate="print"/>
          <a:srcRect/>
          <a:stretch>
            <a:fillRect/>
          </a:stretch>
        </p:blipFill>
        <p:spPr bwMode="auto">
          <a:xfrm>
            <a:off x="4097173" y="0"/>
            <a:ext cx="5046827" cy="6317673"/>
          </a:xfrm>
          <a:prstGeom prst="rect">
            <a:avLst/>
          </a:prstGeom>
          <a:noFill/>
        </p:spPr>
      </p:pic>
      <p:pic>
        <p:nvPicPr>
          <p:cNvPr id="3" name="Picture 2" descr="UXC55_4"/>
          <p:cNvPicPr>
            <a:picLocks noChangeAspect="1" noChangeArrowheads="1"/>
          </p:cNvPicPr>
          <p:nvPr/>
        </p:nvPicPr>
        <p:blipFill>
          <a:blip r:embed="rId4" cstate="print"/>
          <a:srcRect/>
          <a:stretch>
            <a:fillRect/>
          </a:stretch>
        </p:blipFill>
        <p:spPr bwMode="auto">
          <a:xfrm>
            <a:off x="0" y="1"/>
            <a:ext cx="3786909" cy="3025896"/>
          </a:xfrm>
          <a:prstGeom prst="rect">
            <a:avLst/>
          </a:prstGeom>
          <a:noFill/>
        </p:spPr>
      </p:pic>
      <p:graphicFrame>
        <p:nvGraphicFramePr>
          <p:cNvPr id="1026" name="Object 2"/>
          <p:cNvGraphicFramePr>
            <a:graphicFrameLocks noChangeAspect="1"/>
          </p:cNvGraphicFramePr>
          <p:nvPr/>
        </p:nvGraphicFramePr>
        <p:xfrm>
          <a:off x="64657" y="3592945"/>
          <a:ext cx="3801157" cy="2632368"/>
        </p:xfrm>
        <a:graphic>
          <a:graphicData uri="http://schemas.openxmlformats.org/presentationml/2006/ole">
            <p:oleObj spid="_x0000_s1026" name="Slide" r:id="rId5" imgW="4951440" imgH="3429000" progId="PowerPoint.Slide.8">
              <p:embed/>
            </p:oleObj>
          </a:graphicData>
        </a:graphic>
      </p:graphicFrame>
      <p:sp>
        <p:nvSpPr>
          <p:cNvPr id="5" name="TextBox 4"/>
          <p:cNvSpPr txBox="1"/>
          <p:nvPr/>
        </p:nvSpPr>
        <p:spPr>
          <a:xfrm>
            <a:off x="1339279" y="6326913"/>
            <a:ext cx="4248727" cy="523220"/>
          </a:xfrm>
          <a:prstGeom prst="rect">
            <a:avLst/>
          </a:prstGeom>
          <a:noFill/>
        </p:spPr>
        <p:txBody>
          <a:bodyPr wrap="square" rtlCol="0">
            <a:spAutoFit/>
          </a:bodyPr>
          <a:lstStyle/>
          <a:p>
            <a:r>
              <a:rPr lang="en-US" sz="2800" dirty="0" smtClean="0"/>
              <a:t>Similar to CMS ‘Pillar’</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J:\200000\216967-00 -  CERN LINAC TUNNELS\60_Output\4_Presentations\Cern pillar concept\Slide2.JPG"/>
          <p:cNvPicPr>
            <a:picLocks noChangeAspect="1" noChangeArrowheads="1"/>
          </p:cNvPicPr>
          <p:nvPr/>
        </p:nvPicPr>
        <p:blipFill>
          <a:blip r:embed="rId3" cstate="print"/>
          <a:srcRect/>
          <a:stretch>
            <a:fillRect/>
          </a:stretch>
        </p:blipFill>
        <p:spPr bwMode="auto">
          <a:xfrm>
            <a:off x="605360" y="175989"/>
            <a:ext cx="7449312" cy="5959449"/>
          </a:xfrm>
          <a:prstGeom prst="rect">
            <a:avLst/>
          </a:prstGeom>
          <a:noFill/>
        </p:spPr>
      </p:pic>
      <p:sp>
        <p:nvSpPr>
          <p:cNvPr id="3" name="TextBox 2"/>
          <p:cNvSpPr txBox="1"/>
          <p:nvPr/>
        </p:nvSpPr>
        <p:spPr>
          <a:xfrm>
            <a:off x="195931" y="167943"/>
            <a:ext cx="4889241" cy="3554819"/>
          </a:xfrm>
          <a:prstGeom prst="rect">
            <a:avLst/>
          </a:prstGeom>
          <a:noFill/>
        </p:spPr>
        <p:txBody>
          <a:bodyPr wrap="square" rtlCol="0">
            <a:spAutoFit/>
          </a:bodyPr>
          <a:lstStyle/>
          <a:p>
            <a:r>
              <a:rPr lang="en-GB" b="1" u="sng" dirty="0" smtClean="0"/>
              <a:t>Potential Advantages:</a:t>
            </a:r>
          </a:p>
          <a:p>
            <a:pPr marL="177800" indent="-177800">
              <a:lnSpc>
                <a:spcPct val="150000"/>
              </a:lnSpc>
              <a:buFont typeface="Arial" pitchFamily="34" charset="0"/>
              <a:buChar char="•"/>
            </a:pPr>
            <a:r>
              <a:rPr lang="en-GB" b="1" dirty="0" smtClean="0"/>
              <a:t>Reduces lining stress around caverns</a:t>
            </a:r>
          </a:p>
          <a:p>
            <a:pPr marL="177800" indent="-177800">
              <a:lnSpc>
                <a:spcPct val="150000"/>
              </a:lnSpc>
              <a:buFont typeface="Arial" pitchFamily="34" charset="0"/>
              <a:buChar char="•"/>
            </a:pPr>
            <a:r>
              <a:rPr lang="en-GB" b="1" dirty="0" smtClean="0"/>
              <a:t>Slab foundations likely to be extremely stiff</a:t>
            </a:r>
          </a:p>
          <a:p>
            <a:pPr marL="177800" indent="-177800">
              <a:lnSpc>
                <a:spcPct val="150000"/>
              </a:lnSpc>
              <a:buFont typeface="Arial" pitchFamily="34" charset="0"/>
              <a:buChar char="•"/>
            </a:pPr>
            <a:r>
              <a:rPr lang="en-GB" b="1" dirty="0" smtClean="0"/>
              <a:t>The pillar could have Vertical walls</a:t>
            </a:r>
          </a:p>
          <a:p>
            <a:pPr marL="177800" indent="-177800">
              <a:lnSpc>
                <a:spcPct val="150000"/>
              </a:lnSpc>
              <a:buFont typeface="Arial" pitchFamily="34" charset="0"/>
              <a:buChar char="•"/>
            </a:pPr>
            <a:r>
              <a:rPr lang="en-GB" b="1" dirty="0" smtClean="0"/>
              <a:t>Minimum travel time and umbilical lengths</a:t>
            </a:r>
          </a:p>
          <a:p>
            <a:pPr marL="177800" indent="-177800">
              <a:lnSpc>
                <a:spcPct val="150000"/>
              </a:lnSpc>
              <a:buFont typeface="Arial" pitchFamily="34" charset="0"/>
              <a:buChar char="•"/>
            </a:pPr>
            <a:r>
              <a:rPr lang="en-GB" b="1" dirty="0" smtClean="0"/>
              <a:t>Final focus magnets ‘within’ the same volume</a:t>
            </a:r>
          </a:p>
          <a:p>
            <a:pPr marL="177800" indent="-177800">
              <a:lnSpc>
                <a:spcPct val="150000"/>
              </a:lnSpc>
              <a:buFont typeface="Arial" pitchFamily="34" charset="0"/>
              <a:buChar char="•"/>
            </a:pPr>
            <a:r>
              <a:rPr lang="en-GB" b="1" dirty="0" smtClean="0"/>
              <a:t>Construction sequence critical to reduce Rock Yield</a:t>
            </a:r>
          </a:p>
          <a:p>
            <a:pPr marL="177800" indent="-177800">
              <a:buFont typeface="Arial" pitchFamily="34" charset="0"/>
              <a:buChar char="•"/>
            </a:pPr>
            <a:endParaRPr lang="en-GB" b="1" dirty="0"/>
          </a:p>
        </p:txBody>
      </p:sp>
      <p:cxnSp>
        <p:nvCxnSpPr>
          <p:cNvPr id="9" name="Straight Connector 8"/>
          <p:cNvCxnSpPr/>
          <p:nvPr/>
        </p:nvCxnSpPr>
        <p:spPr>
          <a:xfrm rot="5400000">
            <a:off x="5481734" y="5117838"/>
            <a:ext cx="159553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rot="10800000" flipV="1">
            <a:off x="6092891" y="4329402"/>
            <a:ext cx="195947"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10800000" flipV="1">
            <a:off x="6086664" y="5909445"/>
            <a:ext cx="195947"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036907" y="3956180"/>
            <a:ext cx="597160" cy="369332"/>
          </a:xfrm>
          <a:prstGeom prst="rect">
            <a:avLst/>
          </a:prstGeom>
          <a:noFill/>
        </p:spPr>
        <p:txBody>
          <a:bodyPr wrap="square" rtlCol="0">
            <a:spAutoFit/>
          </a:bodyPr>
          <a:lstStyle/>
          <a:p>
            <a:r>
              <a:rPr lang="en-GB" dirty="0" smtClean="0"/>
              <a:t>A</a:t>
            </a:r>
            <a:endParaRPr lang="en-GB" dirty="0"/>
          </a:p>
        </p:txBody>
      </p:sp>
      <p:sp>
        <p:nvSpPr>
          <p:cNvPr id="16" name="TextBox 15"/>
          <p:cNvSpPr txBox="1"/>
          <p:nvPr/>
        </p:nvSpPr>
        <p:spPr>
          <a:xfrm>
            <a:off x="6049342" y="5881470"/>
            <a:ext cx="597160" cy="369332"/>
          </a:xfrm>
          <a:prstGeom prst="rect">
            <a:avLst/>
          </a:prstGeom>
          <a:noFill/>
        </p:spPr>
        <p:txBody>
          <a:bodyPr wrap="square" rtlCol="0">
            <a:spAutoFit/>
          </a:bodyPr>
          <a:lstStyle/>
          <a:p>
            <a:r>
              <a:rPr lang="en-GB" dirty="0" smtClean="0"/>
              <a:t>A</a:t>
            </a:r>
            <a:endParaRPr lang="en-GB" dirty="0"/>
          </a:p>
        </p:txBody>
      </p:sp>
      <p:sp>
        <p:nvSpPr>
          <p:cNvPr id="17" name="TextBox 16"/>
          <p:cNvSpPr txBox="1"/>
          <p:nvPr/>
        </p:nvSpPr>
        <p:spPr>
          <a:xfrm>
            <a:off x="1754155" y="5766318"/>
            <a:ext cx="1856792" cy="369332"/>
          </a:xfrm>
          <a:prstGeom prst="rect">
            <a:avLst/>
          </a:prstGeom>
          <a:noFill/>
        </p:spPr>
        <p:txBody>
          <a:bodyPr wrap="square" rtlCol="0">
            <a:spAutoFit/>
          </a:bodyPr>
          <a:lstStyle/>
          <a:p>
            <a:pPr algn="ctr"/>
            <a:r>
              <a:rPr lang="en-GB" dirty="0" smtClean="0"/>
              <a:t>Section A-A</a:t>
            </a:r>
            <a:endParaRPr lang="en-GB" dirty="0"/>
          </a:p>
        </p:txBody>
      </p:sp>
      <p:cxnSp>
        <p:nvCxnSpPr>
          <p:cNvPr id="12" name="Straight Connector 11"/>
          <p:cNvCxnSpPr/>
          <p:nvPr/>
        </p:nvCxnSpPr>
        <p:spPr>
          <a:xfrm>
            <a:off x="6031345" y="4729018"/>
            <a:ext cx="9237" cy="7112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6516254" y="4733636"/>
            <a:ext cx="9237" cy="7112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a:xfrm>
            <a:off x="61644" y="52657"/>
            <a:ext cx="8318500" cy="434734"/>
          </a:xfrm>
        </p:spPr>
        <p:txBody>
          <a:bodyPr/>
          <a:lstStyle/>
          <a:p>
            <a:r>
              <a:rPr lang="en-GB" dirty="0" smtClean="0"/>
              <a:t>Task 2 – Study Summary</a:t>
            </a:r>
            <a:endParaRPr lang="en-GB" dirty="0"/>
          </a:p>
        </p:txBody>
      </p:sp>
      <p:sp>
        <p:nvSpPr>
          <p:cNvPr id="68" name="Content Placeholder 4"/>
          <p:cNvSpPr txBox="1">
            <a:spLocks/>
          </p:cNvSpPr>
          <p:nvPr/>
        </p:nvSpPr>
        <p:spPr>
          <a:xfrm>
            <a:off x="3695538" y="847836"/>
            <a:ext cx="2246782" cy="892549"/>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600" b="1" i="0" u="sng" strike="noStrike" kern="1200" cap="none" spc="0" normalizeH="0" baseline="0" noProof="0" dirty="0" smtClean="0">
                <a:ln>
                  <a:noFill/>
                </a:ln>
                <a:solidFill>
                  <a:schemeClr val="accent1"/>
                </a:solidFill>
                <a:effectLst/>
                <a:uLnTx/>
                <a:uFillTx/>
                <a:latin typeface="+mn-lt"/>
                <a:ea typeface="+mn-ea"/>
                <a:cs typeface="+mn-cs"/>
              </a:rPr>
              <a:t>Geotechnical Review</a:t>
            </a:r>
            <a:r>
              <a:rPr kumimoji="0" lang="en-GB" sz="1600" b="1" i="0" u="sng" strike="noStrike" kern="1200" cap="none" spc="0" normalizeH="0" noProof="0" dirty="0" smtClean="0">
                <a:ln>
                  <a:noFill/>
                </a:ln>
                <a:solidFill>
                  <a:schemeClr val="accent1"/>
                </a:solidFill>
                <a:effectLst/>
                <a:uLnTx/>
                <a:uFillTx/>
                <a:latin typeface="+mn-lt"/>
                <a:ea typeface="+mn-ea"/>
                <a:cs typeface="+mn-cs"/>
              </a:rPr>
              <a:t> </a:t>
            </a:r>
            <a:endParaRPr lang="en-GB" sz="1600" b="1" u="sng"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600" b="1" i="0" u="sng" strike="noStrike" kern="1200" cap="none" spc="0" normalizeH="0" baseline="0" noProof="0" dirty="0">
              <a:ln>
                <a:noFill/>
              </a:ln>
              <a:solidFill>
                <a:schemeClr val="accent1"/>
              </a:solidFill>
              <a:effectLst/>
              <a:uLnTx/>
              <a:uFillTx/>
              <a:latin typeface="+mn-lt"/>
              <a:ea typeface="+mn-ea"/>
              <a:cs typeface="+mn-cs"/>
            </a:endParaRPr>
          </a:p>
        </p:txBody>
      </p:sp>
      <p:sp>
        <p:nvSpPr>
          <p:cNvPr id="69" name="Content Placeholder 4"/>
          <p:cNvSpPr txBox="1">
            <a:spLocks/>
          </p:cNvSpPr>
          <p:nvPr/>
        </p:nvSpPr>
        <p:spPr>
          <a:xfrm>
            <a:off x="3669033" y="3067573"/>
            <a:ext cx="2246782" cy="892549"/>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600" b="1" i="0" u="sng" strike="noStrike" kern="1200" cap="none" spc="0" normalizeH="0" baseline="0" noProof="0" dirty="0" smtClean="0">
                <a:ln>
                  <a:noFill/>
                </a:ln>
                <a:solidFill>
                  <a:schemeClr val="accent1"/>
                </a:solidFill>
                <a:effectLst/>
                <a:uLnTx/>
                <a:uFillTx/>
                <a:latin typeface="+mn-lt"/>
                <a:ea typeface="+mn-ea"/>
                <a:cs typeface="+mn-cs"/>
              </a:rPr>
              <a:t>Cavern Design</a:t>
            </a:r>
            <a:r>
              <a:rPr kumimoji="0" lang="en-GB" sz="1600" b="1" i="0" u="sng" strike="noStrike" kern="1200" cap="none" spc="0" normalizeH="0" noProof="0" dirty="0" smtClean="0">
                <a:ln>
                  <a:noFill/>
                </a:ln>
                <a:solidFill>
                  <a:schemeClr val="accent1"/>
                </a:solidFill>
                <a:effectLst/>
                <a:uLnTx/>
                <a:uFillTx/>
                <a:latin typeface="+mn-lt"/>
                <a:ea typeface="+mn-ea"/>
                <a:cs typeface="+mn-cs"/>
              </a:rPr>
              <a:t> </a:t>
            </a:r>
            <a:endParaRPr lang="en-GB" sz="1600" b="1" u="sng"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600" b="1" i="0" u="sng" strike="noStrike" kern="1200" cap="none" spc="0" normalizeH="0" baseline="0" noProof="0" dirty="0">
              <a:ln>
                <a:noFill/>
              </a:ln>
              <a:solidFill>
                <a:schemeClr val="accent1"/>
              </a:solidFill>
              <a:effectLst/>
              <a:uLnTx/>
              <a:uFillTx/>
              <a:latin typeface="+mn-lt"/>
              <a:ea typeface="+mn-ea"/>
              <a:cs typeface="+mn-cs"/>
            </a:endParaRPr>
          </a:p>
        </p:txBody>
      </p:sp>
      <p:grpSp>
        <p:nvGrpSpPr>
          <p:cNvPr id="2" name="Group 83"/>
          <p:cNvGrpSpPr/>
          <p:nvPr/>
        </p:nvGrpSpPr>
        <p:grpSpPr>
          <a:xfrm>
            <a:off x="129207" y="2206484"/>
            <a:ext cx="9014793" cy="3721652"/>
            <a:chOff x="129207" y="2156788"/>
            <a:chExt cx="9014793" cy="3721652"/>
          </a:xfrm>
        </p:grpSpPr>
        <p:graphicFrame>
          <p:nvGraphicFramePr>
            <p:cNvPr id="65" name="Diagram 64"/>
            <p:cNvGraphicFramePr/>
            <p:nvPr/>
          </p:nvGraphicFramePr>
          <p:xfrm>
            <a:off x="129207" y="2156788"/>
            <a:ext cx="9014793" cy="37216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1" name="Straight Connector 70"/>
            <p:cNvCxnSpPr/>
            <p:nvPr/>
          </p:nvCxnSpPr>
          <p:spPr>
            <a:xfrm flipV="1">
              <a:off x="5158411" y="4214191"/>
              <a:ext cx="536713" cy="367749"/>
            </a:xfrm>
            <a:prstGeom prst="line">
              <a:avLst/>
            </a:prstGeom>
            <a:ln w="19050">
              <a:solidFill>
                <a:schemeClr val="accent1"/>
              </a:solidFill>
              <a:prstDash val="solid"/>
            </a:ln>
          </p:spPr>
          <p:style>
            <a:lnRef idx="2">
              <a:schemeClr val="accent1"/>
            </a:lnRef>
            <a:fillRef idx="0">
              <a:schemeClr val="accent1"/>
            </a:fillRef>
            <a:effectRef idx="1">
              <a:schemeClr val="accent1"/>
            </a:effectRef>
            <a:fontRef idx="minor">
              <a:schemeClr val="tx1"/>
            </a:fontRef>
          </p:style>
        </p:cxnSp>
      </p:grpSp>
      <p:grpSp>
        <p:nvGrpSpPr>
          <p:cNvPr id="3" name="Group 79"/>
          <p:cNvGrpSpPr/>
          <p:nvPr/>
        </p:nvGrpSpPr>
        <p:grpSpPr>
          <a:xfrm>
            <a:off x="215348" y="934279"/>
            <a:ext cx="1653208" cy="1004892"/>
            <a:chOff x="215348" y="934279"/>
            <a:chExt cx="1653208" cy="1004892"/>
          </a:xfrm>
        </p:grpSpPr>
        <p:sp>
          <p:nvSpPr>
            <p:cNvPr id="73" name="Rectangle 72"/>
            <p:cNvSpPr/>
            <p:nvPr/>
          </p:nvSpPr>
          <p:spPr>
            <a:xfrm>
              <a:off x="218660" y="954158"/>
              <a:ext cx="536713" cy="268356"/>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5" name="Rectangle 74"/>
            <p:cNvSpPr/>
            <p:nvPr/>
          </p:nvSpPr>
          <p:spPr>
            <a:xfrm>
              <a:off x="221974" y="1285461"/>
              <a:ext cx="543339" cy="274984"/>
            </a:xfrm>
            <a:prstGeom prst="rect">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6" name="Rectangle 75"/>
            <p:cNvSpPr/>
            <p:nvPr/>
          </p:nvSpPr>
          <p:spPr>
            <a:xfrm>
              <a:off x="215348" y="1626705"/>
              <a:ext cx="543339" cy="274984"/>
            </a:xfrm>
            <a:prstGeom prst="rect">
              <a:avLst/>
            </a:prstGeom>
            <a:solidFill>
              <a:srgbClr val="F3755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7" name="Content Placeholder 4"/>
            <p:cNvSpPr txBox="1">
              <a:spLocks/>
            </p:cNvSpPr>
            <p:nvPr/>
          </p:nvSpPr>
          <p:spPr>
            <a:xfrm>
              <a:off x="756869" y="934279"/>
              <a:ext cx="1012296" cy="302527"/>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400" b="1" i="0" strike="noStrike" kern="1200" cap="none" spc="0" normalizeH="0" baseline="0" noProof="0" dirty="0" smtClean="0">
                  <a:ln>
                    <a:noFill/>
                  </a:ln>
                  <a:solidFill>
                    <a:schemeClr val="accent1"/>
                  </a:solidFill>
                  <a:effectLst/>
                  <a:uLnTx/>
                  <a:uFillTx/>
                  <a:latin typeface="+mn-lt"/>
                  <a:ea typeface="+mn-ea"/>
                  <a:cs typeface="+mn-cs"/>
                </a:rPr>
                <a:t>Completed</a:t>
              </a:r>
              <a:endParaRPr lang="en-GB" sz="1400" b="1"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400" b="1" i="0" strike="noStrike" kern="1200" cap="none" spc="0" normalizeH="0" baseline="0" noProof="0" dirty="0">
                <a:ln>
                  <a:noFill/>
                </a:ln>
                <a:solidFill>
                  <a:schemeClr val="accent1"/>
                </a:solidFill>
                <a:effectLst/>
                <a:uLnTx/>
                <a:uFillTx/>
                <a:latin typeface="+mn-lt"/>
                <a:ea typeface="+mn-ea"/>
                <a:cs typeface="+mn-cs"/>
              </a:endParaRPr>
            </a:p>
          </p:txBody>
        </p:sp>
        <p:sp>
          <p:nvSpPr>
            <p:cNvPr id="78" name="Content Placeholder 4"/>
            <p:cNvSpPr txBox="1">
              <a:spLocks/>
            </p:cNvSpPr>
            <p:nvPr/>
          </p:nvSpPr>
          <p:spPr>
            <a:xfrm>
              <a:off x="740304" y="1275523"/>
              <a:ext cx="1012296" cy="302527"/>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1400" b="1" i="0" strike="noStrike" kern="1200" cap="none" spc="0" normalizeH="0" baseline="0" noProof="0" dirty="0" smtClean="0">
                  <a:ln>
                    <a:noFill/>
                  </a:ln>
                  <a:solidFill>
                    <a:schemeClr val="accent1"/>
                  </a:solidFill>
                  <a:effectLst/>
                  <a:uLnTx/>
                  <a:uFillTx/>
                  <a:latin typeface="+mn-lt"/>
                  <a:ea typeface="+mn-ea"/>
                  <a:cs typeface="+mn-cs"/>
                </a:rPr>
                <a:t>Underway </a:t>
              </a:r>
              <a:endParaRPr lang="en-GB" sz="1400" b="1" dirty="0" smtClean="0">
                <a:solidFill>
                  <a:schemeClr val="accent1"/>
                </a:solidFill>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400" b="1" i="0" strike="noStrike" kern="1200" cap="none" spc="0" normalizeH="0" baseline="0" noProof="0" dirty="0">
                <a:ln>
                  <a:noFill/>
                </a:ln>
                <a:solidFill>
                  <a:schemeClr val="accent1"/>
                </a:solidFill>
                <a:effectLst/>
                <a:uLnTx/>
                <a:uFillTx/>
                <a:latin typeface="+mn-lt"/>
                <a:ea typeface="+mn-ea"/>
                <a:cs typeface="+mn-cs"/>
              </a:endParaRPr>
            </a:p>
          </p:txBody>
        </p:sp>
        <p:sp>
          <p:nvSpPr>
            <p:cNvPr id="79" name="Content Placeholder 4"/>
            <p:cNvSpPr txBox="1">
              <a:spLocks/>
            </p:cNvSpPr>
            <p:nvPr/>
          </p:nvSpPr>
          <p:spPr>
            <a:xfrm>
              <a:off x="723739" y="1636644"/>
              <a:ext cx="1144817" cy="302527"/>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400" b="1" dirty="0" smtClean="0">
                  <a:solidFill>
                    <a:schemeClr val="accent1"/>
                  </a:solidFill>
                </a:rPr>
                <a:t>Not Started</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400" b="1" i="0" strike="noStrike" kern="1200" cap="none" spc="0" normalizeH="0" baseline="0" noProof="0" dirty="0">
                <a:ln>
                  <a:noFill/>
                </a:ln>
                <a:solidFill>
                  <a:schemeClr val="accent1"/>
                </a:solidFill>
                <a:effectLst/>
                <a:uLnTx/>
                <a:uFillTx/>
                <a:latin typeface="+mn-lt"/>
                <a:ea typeface="+mn-ea"/>
                <a:cs typeface="+mn-cs"/>
              </a:endParaRPr>
            </a:p>
          </p:txBody>
        </p:sp>
      </p:grpSp>
      <p:sp>
        <p:nvSpPr>
          <p:cNvPr id="83" name="TextBox 82"/>
          <p:cNvSpPr txBox="1"/>
          <p:nvPr/>
        </p:nvSpPr>
        <p:spPr>
          <a:xfrm>
            <a:off x="2047459" y="5555975"/>
            <a:ext cx="6142384" cy="369332"/>
          </a:xfrm>
          <a:prstGeom prst="rect">
            <a:avLst/>
          </a:prstGeom>
          <a:noFill/>
        </p:spPr>
        <p:txBody>
          <a:bodyPr wrap="square" rtlCol="0">
            <a:spAutoFit/>
          </a:bodyPr>
          <a:lstStyle/>
          <a:p>
            <a:r>
              <a:rPr lang="en-GB" b="1" dirty="0" smtClean="0">
                <a:solidFill>
                  <a:schemeClr val="accent6">
                    <a:lumMod val="75000"/>
                  </a:schemeClr>
                </a:solidFill>
              </a:rPr>
              <a:t>Present study outcomes -  5</a:t>
            </a:r>
            <a:r>
              <a:rPr lang="en-GB" b="1" baseline="30000" dirty="0" smtClean="0">
                <a:solidFill>
                  <a:schemeClr val="accent6">
                    <a:lumMod val="75000"/>
                  </a:schemeClr>
                </a:solidFill>
              </a:rPr>
              <a:t>th</a:t>
            </a:r>
            <a:r>
              <a:rPr lang="en-GB" b="1" dirty="0" smtClean="0">
                <a:solidFill>
                  <a:schemeClr val="accent6">
                    <a:lumMod val="75000"/>
                  </a:schemeClr>
                </a:solidFill>
              </a:rPr>
              <a:t> to 6</a:t>
            </a:r>
            <a:r>
              <a:rPr lang="en-GB" b="1" baseline="30000" dirty="0" smtClean="0">
                <a:solidFill>
                  <a:schemeClr val="accent6">
                    <a:lumMod val="75000"/>
                  </a:schemeClr>
                </a:solidFill>
              </a:rPr>
              <a:t>th</a:t>
            </a:r>
            <a:r>
              <a:rPr lang="en-GB" b="1" dirty="0" smtClean="0">
                <a:solidFill>
                  <a:schemeClr val="accent6">
                    <a:lumMod val="75000"/>
                  </a:schemeClr>
                </a:solidFill>
              </a:rPr>
              <a:t> December 2011, London </a:t>
            </a:r>
            <a:endParaRPr lang="en-GB" b="1" dirty="0">
              <a:solidFill>
                <a:schemeClr val="accent6">
                  <a:lumMod val="75000"/>
                </a:schemeClr>
              </a:solidFill>
            </a:endParaRPr>
          </a:p>
        </p:txBody>
      </p:sp>
      <p:graphicFrame>
        <p:nvGraphicFramePr>
          <p:cNvPr id="67" name="Diagram 66"/>
          <p:cNvGraphicFramePr/>
          <p:nvPr/>
        </p:nvGraphicFramePr>
        <p:xfrm>
          <a:off x="1977886" y="387623"/>
          <a:ext cx="5754758" cy="33196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7" name="TextBox 16"/>
          <p:cNvSpPr txBox="1"/>
          <p:nvPr/>
        </p:nvSpPr>
        <p:spPr>
          <a:xfrm>
            <a:off x="421408" y="6448505"/>
            <a:ext cx="8833899" cy="307777"/>
          </a:xfrm>
          <a:prstGeom prst="rect">
            <a:avLst/>
          </a:prstGeom>
          <a:noFill/>
        </p:spPr>
        <p:txBody>
          <a:bodyPr wrap="square" rtlCol="0">
            <a:spAutoFit/>
          </a:bodyPr>
          <a:lstStyle/>
          <a:p>
            <a:r>
              <a:rPr lang="en-US" sz="1400" dirty="0" smtClean="0"/>
              <a:t>Long term creep issues still to be fully understood, in-situ testing specification will be developed</a:t>
            </a:r>
            <a:endParaRPr lang="en-US" sz="1400" dirty="0"/>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Detector Movement System</a:t>
            </a:r>
            <a:endParaRPr lang="en-GB" dirty="0"/>
          </a:p>
        </p:txBody>
      </p:sp>
      <p:sp>
        <p:nvSpPr>
          <p:cNvPr id="3" name="Subtitle 2"/>
          <p:cNvSpPr>
            <a:spLocks noGrp="1"/>
          </p:cNvSpPr>
          <p:nvPr>
            <p:ph type="subTitle" idx="1"/>
          </p:nvPr>
        </p:nvSpPr>
        <p:spPr>
          <a:xfrm>
            <a:off x="779600" y="4156893"/>
            <a:ext cx="7683500" cy="533400"/>
          </a:xfrm>
        </p:spPr>
        <p:txBody>
          <a:bodyPr/>
          <a:lstStyle/>
          <a:p>
            <a:r>
              <a:rPr lang="en-GB" dirty="0" smtClean="0"/>
              <a:t>Andrew Cunningham</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of Requirements</a:t>
            </a:r>
            <a:endParaRPr lang="en-GB" dirty="0"/>
          </a:p>
        </p:txBody>
      </p:sp>
      <p:sp>
        <p:nvSpPr>
          <p:cNvPr id="4" name="Content Placeholder 3"/>
          <p:cNvSpPr>
            <a:spLocks noGrp="1"/>
          </p:cNvSpPr>
          <p:nvPr>
            <p:ph idx="1"/>
          </p:nvPr>
        </p:nvSpPr>
        <p:spPr/>
        <p:txBody>
          <a:bodyPr/>
          <a:lstStyle/>
          <a:p>
            <a:endParaRPr lang="en-GB" dirty="0"/>
          </a:p>
        </p:txBody>
      </p:sp>
      <p:pic>
        <p:nvPicPr>
          <p:cNvPr id="2052" name="Picture 4"/>
          <p:cNvPicPr>
            <a:picLocks noChangeAspect="1" noChangeArrowheads="1"/>
          </p:cNvPicPr>
          <p:nvPr/>
        </p:nvPicPr>
        <p:blipFill>
          <a:blip r:embed="rId2" cstate="print"/>
          <a:srcRect/>
          <a:stretch>
            <a:fillRect/>
          </a:stretch>
        </p:blipFill>
        <p:spPr bwMode="auto">
          <a:xfrm>
            <a:off x="179883" y="805133"/>
            <a:ext cx="8252459" cy="519991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of Requirements</a:t>
            </a:r>
            <a:endParaRPr lang="en-GB" dirty="0"/>
          </a:p>
        </p:txBody>
      </p:sp>
      <p:sp>
        <p:nvSpPr>
          <p:cNvPr id="4" name="Content Placeholder 3"/>
          <p:cNvSpPr>
            <a:spLocks noGrp="1"/>
          </p:cNvSpPr>
          <p:nvPr>
            <p:ph idx="1"/>
          </p:nvPr>
        </p:nvSpPr>
        <p:spPr/>
        <p:txBody>
          <a:bodyPr/>
          <a:lstStyle/>
          <a:p>
            <a:endParaRPr lang="en-GB" dirty="0"/>
          </a:p>
        </p:txBody>
      </p:sp>
      <p:pic>
        <p:nvPicPr>
          <p:cNvPr id="3075" name="Picture 3"/>
          <p:cNvPicPr>
            <a:picLocks noChangeAspect="1" noChangeArrowheads="1"/>
          </p:cNvPicPr>
          <p:nvPr/>
        </p:nvPicPr>
        <p:blipFill>
          <a:blip r:embed="rId3" cstate="print"/>
          <a:srcRect/>
          <a:stretch>
            <a:fillRect/>
          </a:stretch>
        </p:blipFill>
        <p:spPr bwMode="auto">
          <a:xfrm>
            <a:off x="239844" y="966615"/>
            <a:ext cx="8469552" cy="508254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of Requirements</a:t>
            </a:r>
            <a:endParaRPr lang="en-GB" dirty="0"/>
          </a:p>
        </p:txBody>
      </p:sp>
      <p:sp>
        <p:nvSpPr>
          <p:cNvPr id="4" name="Content Placeholder 3"/>
          <p:cNvSpPr>
            <a:spLocks noGrp="1"/>
          </p:cNvSpPr>
          <p:nvPr>
            <p:ph idx="1"/>
          </p:nvPr>
        </p:nvSpPr>
        <p:spPr/>
        <p:txBody>
          <a:bodyPr/>
          <a:lstStyle/>
          <a:p>
            <a:endParaRPr lang="en-GB" dirty="0"/>
          </a:p>
        </p:txBody>
      </p:sp>
      <p:pic>
        <p:nvPicPr>
          <p:cNvPr id="4099" name="Picture 3"/>
          <p:cNvPicPr>
            <a:picLocks noChangeAspect="1" noChangeArrowheads="1"/>
          </p:cNvPicPr>
          <p:nvPr/>
        </p:nvPicPr>
        <p:blipFill>
          <a:blip r:embed="rId2" cstate="print"/>
          <a:srcRect/>
          <a:stretch>
            <a:fillRect/>
          </a:stretch>
        </p:blipFill>
        <p:spPr bwMode="auto">
          <a:xfrm>
            <a:off x="427219" y="831100"/>
            <a:ext cx="8115300" cy="4449809"/>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Cavern Design</a:t>
            </a:r>
            <a:endParaRPr lang="en-GB" dirty="0"/>
          </a:p>
        </p:txBody>
      </p:sp>
      <p:sp>
        <p:nvSpPr>
          <p:cNvPr id="3" name="Subtitle 2"/>
          <p:cNvSpPr>
            <a:spLocks noGrp="1"/>
          </p:cNvSpPr>
          <p:nvPr>
            <p:ph type="subTitle" idx="1"/>
          </p:nvPr>
        </p:nvSpPr>
        <p:spPr>
          <a:xfrm>
            <a:off x="779600" y="4156893"/>
            <a:ext cx="7683500" cy="533400"/>
          </a:xfrm>
        </p:spPr>
        <p:txBody>
          <a:bodyPr/>
          <a:lstStyle/>
          <a:p>
            <a:r>
              <a:rPr lang="en-GB" dirty="0" smtClean="0"/>
              <a:t>Yung Loo</a:t>
            </a:r>
          </a:p>
          <a:p>
            <a:r>
              <a:rPr lang="en-GB" dirty="0" smtClean="0"/>
              <a:t>Eden Almog</a:t>
            </a:r>
          </a:p>
          <a:p>
            <a:r>
              <a:rPr lang="en-GB" dirty="0" smtClean="0"/>
              <a:t>Matt Sykes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6648" y="2499349"/>
            <a:ext cx="3326853" cy="846386"/>
          </a:xfrm>
        </p:spPr>
        <p:txBody>
          <a:bodyPr/>
          <a:lstStyle/>
          <a:p>
            <a:r>
              <a:rPr lang="en-GB" dirty="0" smtClean="0"/>
              <a:t>Top Loads on the Slab</a:t>
            </a:r>
            <a:endParaRPr lang="en-GB" dirty="0"/>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28015" y="685800"/>
            <a:ext cx="8055865" cy="5591781"/>
          </a:xfrm>
          <a:prstGeom prst="rect">
            <a:avLst/>
          </a:prstGeom>
          <a:noFill/>
          <a:ln w="9525">
            <a:noFill/>
            <a:miter lim="800000"/>
            <a:headEnd/>
            <a:tailEnd/>
          </a:ln>
        </p:spPr>
      </p:pic>
      <p:sp>
        <p:nvSpPr>
          <p:cNvPr id="2" name="Title 1"/>
          <p:cNvSpPr>
            <a:spLocks noGrp="1"/>
          </p:cNvSpPr>
          <p:nvPr>
            <p:ph type="title"/>
          </p:nvPr>
        </p:nvSpPr>
        <p:spPr>
          <a:xfrm>
            <a:off x="420688" y="250825"/>
            <a:ext cx="8318500" cy="423193"/>
          </a:xfrm>
        </p:spPr>
        <p:txBody>
          <a:bodyPr/>
          <a:lstStyle/>
          <a:p>
            <a:r>
              <a:rPr lang="en-GB" dirty="0" smtClean="0"/>
              <a:t>ILD top loads when detector slices all closed</a:t>
            </a:r>
            <a:endParaRPr lang="en-GB" dirty="0"/>
          </a:p>
        </p:txBody>
      </p:sp>
      <p:cxnSp>
        <p:nvCxnSpPr>
          <p:cNvPr id="22" name="Straight Arrow Connector 21"/>
          <p:cNvCxnSpPr/>
          <p:nvPr/>
        </p:nvCxnSpPr>
        <p:spPr>
          <a:xfrm rot="5400000" flipH="1" flipV="1">
            <a:off x="4646951" y="1768840"/>
            <a:ext cx="103432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241561" y="1561475"/>
            <a:ext cx="1903751" cy="246221"/>
          </a:xfrm>
          <a:prstGeom prst="rect">
            <a:avLst/>
          </a:prstGeom>
          <a:noFill/>
        </p:spPr>
        <p:txBody>
          <a:bodyPr wrap="square" rtlCol="0">
            <a:spAutoFit/>
          </a:bodyPr>
          <a:lstStyle/>
          <a:p>
            <a:r>
              <a:rPr lang="en-GB" sz="1000" dirty="0" smtClean="0">
                <a:latin typeface="Arial" pitchFamily="34" charset="0"/>
                <a:cs typeface="Arial" pitchFamily="34" charset="0"/>
              </a:rPr>
              <a:t>Direction of travel</a:t>
            </a:r>
            <a:endParaRPr lang="en-GB" sz="1000" dirty="0">
              <a:latin typeface="Arial" pitchFamily="34" charset="0"/>
              <a:cs typeface="Arial" pitchFamily="34" charset="0"/>
            </a:endParaRPr>
          </a:p>
        </p:txBody>
      </p:sp>
      <p:sp>
        <p:nvSpPr>
          <p:cNvPr id="15" name="Oval 14"/>
          <p:cNvSpPr/>
          <p:nvPr/>
        </p:nvSpPr>
        <p:spPr>
          <a:xfrm>
            <a:off x="5840611" y="2406673"/>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5922364" y="2327573"/>
            <a:ext cx="2468380" cy="246221"/>
          </a:xfrm>
          <a:prstGeom prst="rect">
            <a:avLst/>
          </a:prstGeom>
          <a:noFill/>
        </p:spPr>
        <p:txBody>
          <a:bodyPr wrap="square" rtlCol="0">
            <a:spAutoFit/>
          </a:bodyPr>
          <a:lstStyle/>
          <a:p>
            <a:r>
              <a:rPr lang="en-GB" sz="1000" dirty="0" err="1" smtClean="0">
                <a:latin typeface="Arial" pitchFamily="34" charset="0"/>
                <a:cs typeface="Arial" pitchFamily="34" charset="0"/>
              </a:rPr>
              <a:t>ILD</a:t>
            </a:r>
            <a:r>
              <a:rPr lang="en-GB" sz="1000" dirty="0" smtClean="0">
                <a:latin typeface="Arial" pitchFamily="34" charset="0"/>
                <a:cs typeface="Arial" pitchFamily="34" charset="0"/>
              </a:rPr>
              <a:t> loads when moving/closed</a:t>
            </a:r>
            <a:endParaRPr lang="en-GB" sz="1000" dirty="0">
              <a:latin typeface="Arial" pitchFamily="34" charset="0"/>
              <a:cs typeface="Arial" pitchFamily="34" charset="0"/>
            </a:endParaRPr>
          </a:p>
        </p:txBody>
      </p:sp>
      <p:sp>
        <p:nvSpPr>
          <p:cNvPr id="18" name="Rectangle 17"/>
          <p:cNvSpPr/>
          <p:nvPr/>
        </p:nvSpPr>
        <p:spPr>
          <a:xfrm>
            <a:off x="3319272" y="1664208"/>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9" name="Rectangle 18"/>
          <p:cNvSpPr/>
          <p:nvPr/>
        </p:nvSpPr>
        <p:spPr>
          <a:xfrm>
            <a:off x="2840736" y="1661160"/>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1" name="Rectangle 20"/>
          <p:cNvSpPr/>
          <p:nvPr/>
        </p:nvSpPr>
        <p:spPr>
          <a:xfrm>
            <a:off x="1578864" y="1679448"/>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3" name="Rectangle 22"/>
          <p:cNvSpPr/>
          <p:nvPr/>
        </p:nvSpPr>
        <p:spPr>
          <a:xfrm>
            <a:off x="1139952" y="1661160"/>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9" name="Rectangle 38"/>
          <p:cNvSpPr/>
          <p:nvPr/>
        </p:nvSpPr>
        <p:spPr>
          <a:xfrm>
            <a:off x="5769864" y="2715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TextBox 39"/>
          <p:cNvSpPr txBox="1"/>
          <p:nvPr/>
        </p:nvSpPr>
        <p:spPr>
          <a:xfrm>
            <a:off x="5928460" y="2699429"/>
            <a:ext cx="2468380" cy="400110"/>
          </a:xfrm>
          <a:prstGeom prst="rect">
            <a:avLst/>
          </a:prstGeom>
          <a:noFill/>
        </p:spPr>
        <p:txBody>
          <a:bodyPr wrap="square" rtlCol="0">
            <a:spAutoFit/>
          </a:bodyPr>
          <a:lstStyle/>
          <a:p>
            <a:r>
              <a:rPr lang="en-GB" sz="1000" dirty="0" smtClean="0">
                <a:latin typeface="Arial" pitchFamily="34" charset="0"/>
                <a:cs typeface="Arial" pitchFamily="34" charset="0"/>
              </a:rPr>
              <a:t>Position of permanent support for </a:t>
            </a:r>
            <a:r>
              <a:rPr lang="en-GB" sz="1000" dirty="0" err="1" smtClean="0">
                <a:latin typeface="Arial" pitchFamily="34" charset="0"/>
                <a:cs typeface="Arial" pitchFamily="34" charset="0"/>
              </a:rPr>
              <a:t>ILD</a:t>
            </a:r>
            <a:r>
              <a:rPr lang="en-GB" sz="1000" dirty="0" smtClean="0">
                <a:latin typeface="Arial" pitchFamily="34" charset="0"/>
                <a:cs typeface="Arial" pitchFamily="34" charset="0"/>
              </a:rPr>
              <a:t> (preliminary)</a:t>
            </a:r>
            <a:endParaRPr lang="en-GB" sz="1000" dirty="0">
              <a:latin typeface="Arial" pitchFamily="34" charset="0"/>
              <a:cs typeface="Arial" pitchFamily="34" charset="0"/>
            </a:endParaRPr>
          </a:p>
        </p:txBody>
      </p:sp>
      <p:grpSp>
        <p:nvGrpSpPr>
          <p:cNvPr id="3" name="Group 44"/>
          <p:cNvGrpSpPr/>
          <p:nvPr/>
        </p:nvGrpSpPr>
        <p:grpSpPr>
          <a:xfrm>
            <a:off x="1243584" y="1792224"/>
            <a:ext cx="1917192" cy="201168"/>
            <a:chOff x="1243584" y="1572768"/>
            <a:chExt cx="1917192" cy="201168"/>
          </a:xfrm>
        </p:grpSpPr>
        <p:sp>
          <p:nvSpPr>
            <p:cNvPr id="36" name="Rectangle 35"/>
            <p:cNvSpPr/>
            <p:nvPr/>
          </p:nvSpPr>
          <p:spPr>
            <a:xfrm>
              <a:off x="1685544" y="1584960"/>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Rectangle 40"/>
            <p:cNvSpPr/>
            <p:nvPr/>
          </p:nvSpPr>
          <p:spPr>
            <a:xfrm>
              <a:off x="1243584" y="1572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Rectangle 41"/>
            <p:cNvSpPr/>
            <p:nvPr/>
          </p:nvSpPr>
          <p:spPr>
            <a:xfrm>
              <a:off x="2139696" y="1581912"/>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ectangle 42"/>
            <p:cNvSpPr/>
            <p:nvPr/>
          </p:nvSpPr>
          <p:spPr>
            <a:xfrm>
              <a:off x="2596896" y="1591056"/>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Rectangle 43"/>
            <p:cNvSpPr/>
            <p:nvPr/>
          </p:nvSpPr>
          <p:spPr>
            <a:xfrm>
              <a:off x="3005328" y="1578864"/>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 name="Group 45"/>
          <p:cNvGrpSpPr/>
          <p:nvPr/>
        </p:nvGrpSpPr>
        <p:grpSpPr>
          <a:xfrm>
            <a:off x="1258824" y="3197352"/>
            <a:ext cx="1917192" cy="201168"/>
            <a:chOff x="1243584" y="1572768"/>
            <a:chExt cx="1917192" cy="201168"/>
          </a:xfrm>
        </p:grpSpPr>
        <p:sp>
          <p:nvSpPr>
            <p:cNvPr id="47" name="Rectangle 46"/>
            <p:cNvSpPr/>
            <p:nvPr/>
          </p:nvSpPr>
          <p:spPr>
            <a:xfrm>
              <a:off x="1685544" y="1584960"/>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Rectangle 47"/>
            <p:cNvSpPr/>
            <p:nvPr/>
          </p:nvSpPr>
          <p:spPr>
            <a:xfrm>
              <a:off x="1243584" y="1572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Rectangle 48"/>
            <p:cNvSpPr/>
            <p:nvPr/>
          </p:nvSpPr>
          <p:spPr>
            <a:xfrm>
              <a:off x="2139696" y="1581912"/>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Rectangle 49"/>
            <p:cNvSpPr/>
            <p:nvPr/>
          </p:nvSpPr>
          <p:spPr>
            <a:xfrm>
              <a:off x="2596896" y="1591056"/>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Rectangle 50"/>
            <p:cNvSpPr/>
            <p:nvPr/>
          </p:nvSpPr>
          <p:spPr>
            <a:xfrm>
              <a:off x="3005328" y="1578864"/>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9" name="TextBox 28"/>
          <p:cNvSpPr txBox="1"/>
          <p:nvPr/>
        </p:nvSpPr>
        <p:spPr>
          <a:xfrm>
            <a:off x="2026271" y="300302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17.5MN</a:t>
            </a:r>
            <a:endParaRPr lang="en-GB" sz="700" dirty="0">
              <a:latin typeface="Arial" pitchFamily="34" charset="0"/>
              <a:cs typeface="Arial" pitchFamily="34" charset="0"/>
            </a:endParaRPr>
          </a:p>
        </p:txBody>
      </p:sp>
      <p:grpSp>
        <p:nvGrpSpPr>
          <p:cNvPr id="5" name="Group 55"/>
          <p:cNvGrpSpPr/>
          <p:nvPr/>
        </p:nvGrpSpPr>
        <p:grpSpPr>
          <a:xfrm>
            <a:off x="1325174" y="3111160"/>
            <a:ext cx="1838093" cy="130964"/>
            <a:chOff x="1325174" y="3248320"/>
            <a:chExt cx="1838093" cy="130964"/>
          </a:xfrm>
        </p:grpSpPr>
        <p:sp>
          <p:nvSpPr>
            <p:cNvPr id="7" name="Oval 6"/>
            <p:cNvSpPr/>
            <p:nvPr/>
          </p:nvSpPr>
          <p:spPr>
            <a:xfrm>
              <a:off x="2626670" y="324832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Oval 36"/>
            <p:cNvSpPr/>
            <p:nvPr/>
          </p:nvSpPr>
          <p:spPr>
            <a:xfrm>
              <a:off x="3080822" y="3254416"/>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Oval 37"/>
            <p:cNvSpPr/>
            <p:nvPr/>
          </p:nvSpPr>
          <p:spPr>
            <a:xfrm>
              <a:off x="2184710" y="327270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 name="Oval 44"/>
            <p:cNvSpPr/>
            <p:nvPr/>
          </p:nvSpPr>
          <p:spPr>
            <a:xfrm>
              <a:off x="1754942" y="326356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Oval 45"/>
            <p:cNvSpPr/>
            <p:nvPr/>
          </p:nvSpPr>
          <p:spPr>
            <a:xfrm>
              <a:off x="1325174" y="3281848"/>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2" name="TextBox 51"/>
          <p:cNvSpPr txBox="1"/>
          <p:nvPr/>
        </p:nvSpPr>
        <p:spPr>
          <a:xfrm>
            <a:off x="2452991" y="2981693"/>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53" name="TextBox 52"/>
          <p:cNvSpPr txBox="1"/>
          <p:nvPr/>
        </p:nvSpPr>
        <p:spPr>
          <a:xfrm>
            <a:off x="2891903" y="299998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17.5MN</a:t>
            </a:r>
            <a:endParaRPr lang="en-GB" sz="700" dirty="0">
              <a:latin typeface="Arial" pitchFamily="34" charset="0"/>
              <a:cs typeface="Arial" pitchFamily="34" charset="0"/>
            </a:endParaRPr>
          </a:p>
        </p:txBody>
      </p:sp>
      <p:sp>
        <p:nvSpPr>
          <p:cNvPr id="54" name="TextBox 53"/>
          <p:cNvSpPr txBox="1"/>
          <p:nvPr/>
        </p:nvSpPr>
        <p:spPr>
          <a:xfrm>
            <a:off x="1136255" y="299998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17.5MN</a:t>
            </a:r>
            <a:endParaRPr lang="en-GB" sz="700" dirty="0">
              <a:latin typeface="Arial" pitchFamily="34" charset="0"/>
              <a:cs typeface="Arial" pitchFamily="34" charset="0"/>
            </a:endParaRPr>
          </a:p>
        </p:txBody>
      </p:sp>
      <p:sp>
        <p:nvSpPr>
          <p:cNvPr id="55" name="TextBox 54"/>
          <p:cNvSpPr txBox="1"/>
          <p:nvPr/>
        </p:nvSpPr>
        <p:spPr>
          <a:xfrm>
            <a:off x="1553831" y="2996933"/>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grpSp>
        <p:nvGrpSpPr>
          <p:cNvPr id="6" name="Group 56"/>
          <p:cNvGrpSpPr/>
          <p:nvPr/>
        </p:nvGrpSpPr>
        <p:grpSpPr>
          <a:xfrm>
            <a:off x="1303838" y="1946824"/>
            <a:ext cx="1838093" cy="130964"/>
            <a:chOff x="1325174" y="3248320"/>
            <a:chExt cx="1838093" cy="130964"/>
          </a:xfrm>
        </p:grpSpPr>
        <p:sp>
          <p:nvSpPr>
            <p:cNvPr id="58" name="Oval 57"/>
            <p:cNvSpPr/>
            <p:nvPr/>
          </p:nvSpPr>
          <p:spPr>
            <a:xfrm>
              <a:off x="2626670" y="324832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Oval 58"/>
            <p:cNvSpPr/>
            <p:nvPr/>
          </p:nvSpPr>
          <p:spPr>
            <a:xfrm>
              <a:off x="3080822" y="3254416"/>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Oval 59"/>
            <p:cNvSpPr/>
            <p:nvPr/>
          </p:nvSpPr>
          <p:spPr>
            <a:xfrm>
              <a:off x="2184710" y="327270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Oval 60"/>
            <p:cNvSpPr/>
            <p:nvPr/>
          </p:nvSpPr>
          <p:spPr>
            <a:xfrm>
              <a:off x="1754942" y="326356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Oval 61"/>
            <p:cNvSpPr/>
            <p:nvPr/>
          </p:nvSpPr>
          <p:spPr>
            <a:xfrm>
              <a:off x="1325174" y="3281848"/>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64" name="Straight Connector 63"/>
          <p:cNvCxnSpPr/>
          <p:nvPr/>
        </p:nvCxnSpPr>
        <p:spPr>
          <a:xfrm>
            <a:off x="3200400" y="2002536"/>
            <a:ext cx="576072" cy="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rot="5400000">
            <a:off x="3364993" y="2286001"/>
            <a:ext cx="612648" cy="9143"/>
          </a:xfrm>
          <a:prstGeom prst="straightConnector1">
            <a:avLst/>
          </a:prstGeom>
          <a:ln w="12700">
            <a:solidFill>
              <a:schemeClr val="tx1"/>
            </a:solidFill>
            <a:headEnd type="stealth"/>
            <a:tailEnd type="stealth"/>
          </a:ln>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rot="16200000">
            <a:off x="3372913" y="212653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3500</a:t>
            </a:r>
            <a:endParaRPr lang="en-GB" sz="700" dirty="0">
              <a:latin typeface="Arial" pitchFamily="34" charset="0"/>
              <a:cs typeface="Arial" pitchFamily="34" charset="0"/>
            </a:endParaRPr>
          </a:p>
        </p:txBody>
      </p:sp>
      <p:sp>
        <p:nvSpPr>
          <p:cNvPr id="70" name="TextBox 69"/>
          <p:cNvSpPr txBox="1"/>
          <p:nvPr/>
        </p:nvSpPr>
        <p:spPr>
          <a:xfrm>
            <a:off x="1050911" y="2082533"/>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17.5MN</a:t>
            </a:r>
            <a:endParaRPr lang="en-GB" sz="700" dirty="0">
              <a:latin typeface="Arial" pitchFamily="34" charset="0"/>
              <a:cs typeface="Arial" pitchFamily="34" charset="0"/>
            </a:endParaRPr>
          </a:p>
        </p:txBody>
      </p:sp>
      <p:sp>
        <p:nvSpPr>
          <p:cNvPr id="71" name="TextBox 70"/>
          <p:cNvSpPr txBox="1"/>
          <p:nvPr/>
        </p:nvSpPr>
        <p:spPr>
          <a:xfrm>
            <a:off x="2843135" y="205510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17.5MN</a:t>
            </a:r>
            <a:endParaRPr lang="en-GB" sz="700" dirty="0">
              <a:latin typeface="Arial" pitchFamily="34" charset="0"/>
              <a:cs typeface="Arial" pitchFamily="34" charset="0"/>
            </a:endParaRPr>
          </a:p>
        </p:txBody>
      </p:sp>
      <p:sp>
        <p:nvSpPr>
          <p:cNvPr id="72" name="TextBox 71"/>
          <p:cNvSpPr txBox="1"/>
          <p:nvPr/>
        </p:nvSpPr>
        <p:spPr>
          <a:xfrm>
            <a:off x="1959215" y="208558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17.5MN</a:t>
            </a:r>
            <a:endParaRPr lang="en-GB" sz="700" dirty="0">
              <a:latin typeface="Arial" pitchFamily="34" charset="0"/>
              <a:cs typeface="Arial" pitchFamily="34" charset="0"/>
            </a:endParaRPr>
          </a:p>
        </p:txBody>
      </p:sp>
      <p:sp>
        <p:nvSpPr>
          <p:cNvPr id="73" name="TextBox 72"/>
          <p:cNvSpPr txBox="1"/>
          <p:nvPr/>
        </p:nvSpPr>
        <p:spPr>
          <a:xfrm>
            <a:off x="1523351" y="2052053"/>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75" name="TextBox 74"/>
          <p:cNvSpPr txBox="1"/>
          <p:nvPr/>
        </p:nvSpPr>
        <p:spPr>
          <a:xfrm>
            <a:off x="2388983" y="2049005"/>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28015" y="685800"/>
            <a:ext cx="8055865" cy="5591781"/>
          </a:xfrm>
          <a:prstGeom prst="rect">
            <a:avLst/>
          </a:prstGeom>
          <a:noFill/>
          <a:ln w="9525">
            <a:noFill/>
            <a:miter lim="800000"/>
            <a:headEnd/>
            <a:tailEnd/>
          </a:ln>
        </p:spPr>
      </p:pic>
      <p:sp>
        <p:nvSpPr>
          <p:cNvPr id="2" name="Title 1"/>
          <p:cNvSpPr>
            <a:spLocks noGrp="1"/>
          </p:cNvSpPr>
          <p:nvPr>
            <p:ph type="title"/>
          </p:nvPr>
        </p:nvSpPr>
        <p:spPr>
          <a:xfrm>
            <a:off x="420688" y="250825"/>
            <a:ext cx="8318500" cy="423193"/>
          </a:xfrm>
        </p:spPr>
        <p:txBody>
          <a:bodyPr/>
          <a:lstStyle/>
          <a:p>
            <a:r>
              <a:rPr lang="en-GB" dirty="0" err="1" smtClean="0"/>
              <a:t>ILD</a:t>
            </a:r>
            <a:r>
              <a:rPr lang="en-GB" dirty="0" smtClean="0"/>
              <a:t> top loads when un-slicing</a:t>
            </a:r>
            <a:endParaRPr lang="en-GB" dirty="0"/>
          </a:p>
        </p:txBody>
      </p:sp>
      <p:cxnSp>
        <p:nvCxnSpPr>
          <p:cNvPr id="22" name="Straight Arrow Connector 21"/>
          <p:cNvCxnSpPr/>
          <p:nvPr/>
        </p:nvCxnSpPr>
        <p:spPr>
          <a:xfrm rot="5400000" flipH="1" flipV="1">
            <a:off x="4646951" y="1768840"/>
            <a:ext cx="103432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241561" y="1561475"/>
            <a:ext cx="1903751" cy="246221"/>
          </a:xfrm>
          <a:prstGeom prst="rect">
            <a:avLst/>
          </a:prstGeom>
          <a:noFill/>
        </p:spPr>
        <p:txBody>
          <a:bodyPr wrap="square" rtlCol="0">
            <a:spAutoFit/>
          </a:bodyPr>
          <a:lstStyle/>
          <a:p>
            <a:r>
              <a:rPr lang="en-GB" sz="1000" dirty="0" smtClean="0">
                <a:latin typeface="Arial" pitchFamily="34" charset="0"/>
                <a:cs typeface="Arial" pitchFamily="34" charset="0"/>
              </a:rPr>
              <a:t>Direction of travel</a:t>
            </a:r>
            <a:endParaRPr lang="en-GB" sz="1000" dirty="0">
              <a:latin typeface="Arial" pitchFamily="34" charset="0"/>
              <a:cs typeface="Arial" pitchFamily="34" charset="0"/>
            </a:endParaRPr>
          </a:p>
        </p:txBody>
      </p:sp>
      <p:sp>
        <p:nvSpPr>
          <p:cNvPr id="15" name="Oval 14"/>
          <p:cNvSpPr/>
          <p:nvPr/>
        </p:nvSpPr>
        <p:spPr>
          <a:xfrm>
            <a:off x="5840611" y="2406673"/>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5922364" y="2327573"/>
            <a:ext cx="2468380" cy="246221"/>
          </a:xfrm>
          <a:prstGeom prst="rect">
            <a:avLst/>
          </a:prstGeom>
          <a:noFill/>
        </p:spPr>
        <p:txBody>
          <a:bodyPr wrap="square" rtlCol="0">
            <a:spAutoFit/>
          </a:bodyPr>
          <a:lstStyle/>
          <a:p>
            <a:r>
              <a:rPr lang="en-GB" sz="1000" dirty="0" err="1" smtClean="0">
                <a:latin typeface="Arial" pitchFamily="34" charset="0"/>
                <a:cs typeface="Arial" pitchFamily="34" charset="0"/>
              </a:rPr>
              <a:t>ILD</a:t>
            </a:r>
            <a:r>
              <a:rPr lang="en-GB" sz="1000" dirty="0" smtClean="0">
                <a:latin typeface="Arial" pitchFamily="34" charset="0"/>
                <a:cs typeface="Arial" pitchFamily="34" charset="0"/>
              </a:rPr>
              <a:t> loads when moving/closed</a:t>
            </a:r>
            <a:endParaRPr lang="en-GB" sz="1000" dirty="0">
              <a:latin typeface="Arial" pitchFamily="34" charset="0"/>
              <a:cs typeface="Arial" pitchFamily="34" charset="0"/>
            </a:endParaRPr>
          </a:p>
        </p:txBody>
      </p:sp>
      <p:sp>
        <p:nvSpPr>
          <p:cNvPr id="18" name="Rectangle 17"/>
          <p:cNvSpPr/>
          <p:nvPr/>
        </p:nvSpPr>
        <p:spPr>
          <a:xfrm>
            <a:off x="3319272" y="1664208"/>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1" name="Rectangle 20"/>
          <p:cNvSpPr/>
          <p:nvPr/>
        </p:nvSpPr>
        <p:spPr>
          <a:xfrm>
            <a:off x="1578864" y="1679448"/>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3" name="Rectangle 22"/>
          <p:cNvSpPr/>
          <p:nvPr/>
        </p:nvSpPr>
        <p:spPr>
          <a:xfrm>
            <a:off x="1139952" y="1661160"/>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9" name="Rectangle 38"/>
          <p:cNvSpPr/>
          <p:nvPr/>
        </p:nvSpPr>
        <p:spPr>
          <a:xfrm>
            <a:off x="5769864" y="2715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TextBox 39"/>
          <p:cNvSpPr txBox="1"/>
          <p:nvPr/>
        </p:nvSpPr>
        <p:spPr>
          <a:xfrm>
            <a:off x="5928460" y="2699429"/>
            <a:ext cx="2468380" cy="400110"/>
          </a:xfrm>
          <a:prstGeom prst="rect">
            <a:avLst/>
          </a:prstGeom>
          <a:noFill/>
        </p:spPr>
        <p:txBody>
          <a:bodyPr wrap="square" rtlCol="0">
            <a:spAutoFit/>
          </a:bodyPr>
          <a:lstStyle/>
          <a:p>
            <a:r>
              <a:rPr lang="en-GB" sz="1000" dirty="0" smtClean="0">
                <a:latin typeface="Arial" pitchFamily="34" charset="0"/>
                <a:cs typeface="Arial" pitchFamily="34" charset="0"/>
              </a:rPr>
              <a:t>Position of permanent support for </a:t>
            </a:r>
            <a:r>
              <a:rPr lang="en-GB" sz="1000" dirty="0" err="1" smtClean="0">
                <a:latin typeface="Arial" pitchFamily="34" charset="0"/>
                <a:cs typeface="Arial" pitchFamily="34" charset="0"/>
              </a:rPr>
              <a:t>ILD</a:t>
            </a:r>
            <a:r>
              <a:rPr lang="en-GB" sz="1000" dirty="0" smtClean="0">
                <a:latin typeface="Arial" pitchFamily="34" charset="0"/>
                <a:cs typeface="Arial" pitchFamily="34" charset="0"/>
              </a:rPr>
              <a:t> (preliminary)</a:t>
            </a:r>
            <a:endParaRPr lang="en-GB" sz="1000" dirty="0">
              <a:latin typeface="Arial" pitchFamily="34" charset="0"/>
              <a:cs typeface="Arial" pitchFamily="34" charset="0"/>
            </a:endParaRPr>
          </a:p>
        </p:txBody>
      </p:sp>
      <p:sp>
        <p:nvSpPr>
          <p:cNvPr id="29" name="TextBox 28"/>
          <p:cNvSpPr txBox="1"/>
          <p:nvPr/>
        </p:nvSpPr>
        <p:spPr>
          <a:xfrm>
            <a:off x="2017127" y="344194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17.5MN</a:t>
            </a:r>
            <a:endParaRPr lang="en-GB" sz="700" dirty="0">
              <a:latin typeface="Arial" pitchFamily="34" charset="0"/>
              <a:cs typeface="Arial" pitchFamily="34" charset="0"/>
            </a:endParaRPr>
          </a:p>
        </p:txBody>
      </p:sp>
      <p:grpSp>
        <p:nvGrpSpPr>
          <p:cNvPr id="3" name="Group 55"/>
          <p:cNvGrpSpPr/>
          <p:nvPr/>
        </p:nvGrpSpPr>
        <p:grpSpPr>
          <a:xfrm>
            <a:off x="1325174" y="3321472"/>
            <a:ext cx="1838093" cy="130964"/>
            <a:chOff x="1325174" y="3248320"/>
            <a:chExt cx="1838093" cy="130964"/>
          </a:xfrm>
        </p:grpSpPr>
        <p:sp>
          <p:nvSpPr>
            <p:cNvPr id="7" name="Oval 6"/>
            <p:cNvSpPr/>
            <p:nvPr/>
          </p:nvSpPr>
          <p:spPr>
            <a:xfrm>
              <a:off x="2626670" y="324832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Oval 36"/>
            <p:cNvSpPr/>
            <p:nvPr/>
          </p:nvSpPr>
          <p:spPr>
            <a:xfrm>
              <a:off x="3080822" y="3254416"/>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Oval 37"/>
            <p:cNvSpPr/>
            <p:nvPr/>
          </p:nvSpPr>
          <p:spPr>
            <a:xfrm>
              <a:off x="2184710" y="327270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 name="Oval 44"/>
            <p:cNvSpPr/>
            <p:nvPr/>
          </p:nvSpPr>
          <p:spPr>
            <a:xfrm>
              <a:off x="1754942" y="326356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Oval 45"/>
            <p:cNvSpPr/>
            <p:nvPr/>
          </p:nvSpPr>
          <p:spPr>
            <a:xfrm>
              <a:off x="1325174" y="3281848"/>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2" name="TextBox 51"/>
          <p:cNvSpPr txBox="1"/>
          <p:nvPr/>
        </p:nvSpPr>
        <p:spPr>
          <a:xfrm>
            <a:off x="2452991" y="342974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53" name="TextBox 52"/>
          <p:cNvSpPr txBox="1"/>
          <p:nvPr/>
        </p:nvSpPr>
        <p:spPr>
          <a:xfrm>
            <a:off x="2891903" y="342974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54" name="TextBox 53"/>
          <p:cNvSpPr txBox="1"/>
          <p:nvPr/>
        </p:nvSpPr>
        <p:spPr>
          <a:xfrm>
            <a:off x="1136255" y="3448037"/>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55" name="TextBox 54"/>
          <p:cNvSpPr txBox="1"/>
          <p:nvPr/>
        </p:nvSpPr>
        <p:spPr>
          <a:xfrm>
            <a:off x="1581263" y="342670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cxnSp>
        <p:nvCxnSpPr>
          <p:cNvPr id="56" name="Straight Arrow Connector 55"/>
          <p:cNvCxnSpPr/>
          <p:nvPr/>
        </p:nvCxnSpPr>
        <p:spPr>
          <a:xfrm rot="5400000">
            <a:off x="3248849" y="3001882"/>
            <a:ext cx="817585" cy="81"/>
          </a:xfrm>
          <a:prstGeom prst="straightConnector1">
            <a:avLst/>
          </a:prstGeom>
          <a:ln w="12700">
            <a:solidFill>
              <a:schemeClr val="tx1"/>
            </a:solidFill>
            <a:headEnd type="stealth"/>
            <a:tailEnd type="stealth"/>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rot="16200000">
            <a:off x="3354626" y="285805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4750</a:t>
            </a:r>
            <a:endParaRPr lang="en-GB" sz="700" dirty="0">
              <a:latin typeface="Arial" pitchFamily="34" charset="0"/>
              <a:cs typeface="Arial" pitchFamily="34" charset="0"/>
            </a:endParaRPr>
          </a:p>
        </p:txBody>
      </p:sp>
      <p:cxnSp>
        <p:nvCxnSpPr>
          <p:cNvPr id="64" name="Straight Connector 63"/>
          <p:cNvCxnSpPr/>
          <p:nvPr/>
        </p:nvCxnSpPr>
        <p:spPr>
          <a:xfrm>
            <a:off x="3474720" y="3392424"/>
            <a:ext cx="566928" cy="914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65" name="Oval 64"/>
          <p:cNvSpPr/>
          <p:nvPr/>
        </p:nvSpPr>
        <p:spPr>
          <a:xfrm>
            <a:off x="3082428" y="217267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Oval 66"/>
          <p:cNvSpPr/>
          <p:nvPr/>
        </p:nvSpPr>
        <p:spPr>
          <a:xfrm>
            <a:off x="3097668" y="287371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TextBox 67"/>
          <p:cNvSpPr txBox="1"/>
          <p:nvPr/>
        </p:nvSpPr>
        <p:spPr>
          <a:xfrm>
            <a:off x="2952863" y="274090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5MN   </a:t>
            </a:r>
            <a:endParaRPr lang="en-GB" sz="700" dirty="0">
              <a:latin typeface="Arial" pitchFamily="34" charset="0"/>
              <a:cs typeface="Arial" pitchFamily="34" charset="0"/>
            </a:endParaRPr>
          </a:p>
        </p:txBody>
      </p:sp>
      <p:sp>
        <p:nvSpPr>
          <p:cNvPr id="69" name="TextBox 68"/>
          <p:cNvSpPr txBox="1"/>
          <p:nvPr/>
        </p:nvSpPr>
        <p:spPr>
          <a:xfrm>
            <a:off x="2958959" y="2033765"/>
            <a:ext cx="502170" cy="200055"/>
          </a:xfrm>
          <a:prstGeom prst="rect">
            <a:avLst/>
          </a:prstGeom>
          <a:noFill/>
        </p:spPr>
        <p:txBody>
          <a:bodyPr wrap="square" rtlCol="0">
            <a:spAutoFit/>
          </a:bodyPr>
          <a:lstStyle/>
          <a:p>
            <a:r>
              <a:rPr lang="en-GB" sz="700" dirty="0" smtClean="0">
                <a:latin typeface="Arial" pitchFamily="34" charset="0"/>
                <a:cs typeface="Arial" pitchFamily="34" charset="0"/>
              </a:rPr>
              <a:t>5MN   </a:t>
            </a:r>
            <a:endParaRPr lang="en-GB" sz="700" dirty="0">
              <a:latin typeface="Arial" pitchFamily="34" charset="0"/>
              <a:cs typeface="Arial" pitchFamily="34" charset="0"/>
            </a:endParaRPr>
          </a:p>
        </p:txBody>
      </p:sp>
      <p:cxnSp>
        <p:nvCxnSpPr>
          <p:cNvPr id="70" name="Straight Arrow Connector 69"/>
          <p:cNvCxnSpPr/>
          <p:nvPr/>
        </p:nvCxnSpPr>
        <p:spPr>
          <a:xfrm flipV="1">
            <a:off x="3116992" y="3383280"/>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flipV="1">
            <a:off x="3150520" y="2923032"/>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flipV="1">
            <a:off x="3132232" y="2218944"/>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flipV="1">
            <a:off x="3135280" y="1755648"/>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flipV="1">
            <a:off x="2665888" y="1752600"/>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p:nvPr/>
        </p:nvCxnSpPr>
        <p:spPr>
          <a:xfrm flipV="1">
            <a:off x="2665888" y="3380232"/>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V="1">
            <a:off x="5591968" y="3380232"/>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5943700" y="3235877"/>
            <a:ext cx="2468380" cy="246221"/>
          </a:xfrm>
          <a:prstGeom prst="rect">
            <a:avLst/>
          </a:prstGeom>
          <a:noFill/>
        </p:spPr>
        <p:txBody>
          <a:bodyPr wrap="square" rtlCol="0">
            <a:spAutoFit/>
          </a:bodyPr>
          <a:lstStyle/>
          <a:p>
            <a:r>
              <a:rPr lang="en-GB" sz="1000" dirty="0" smtClean="0">
                <a:latin typeface="Arial" pitchFamily="34" charset="0"/>
                <a:cs typeface="Arial" pitchFamily="34" charset="0"/>
              </a:rPr>
              <a:t>Range of positions (assumed 2000)</a:t>
            </a:r>
            <a:endParaRPr lang="en-GB" sz="1000" dirty="0">
              <a:latin typeface="Arial" pitchFamily="34" charset="0"/>
              <a:cs typeface="Arial" pitchFamily="34" charset="0"/>
            </a:endParaRPr>
          </a:p>
        </p:txBody>
      </p:sp>
      <p:cxnSp>
        <p:nvCxnSpPr>
          <p:cNvPr id="80" name="Straight Arrow Connector 79"/>
          <p:cNvCxnSpPr/>
          <p:nvPr/>
        </p:nvCxnSpPr>
        <p:spPr>
          <a:xfrm flipV="1">
            <a:off x="992536" y="1752600"/>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flipV="1">
            <a:off x="1026064" y="3413760"/>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sp>
        <p:nvSpPr>
          <p:cNvPr id="82" name="Oval 81"/>
          <p:cNvSpPr/>
          <p:nvPr/>
        </p:nvSpPr>
        <p:spPr>
          <a:xfrm>
            <a:off x="1311540" y="2870666"/>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3" name="Oval 82"/>
          <p:cNvSpPr/>
          <p:nvPr/>
        </p:nvSpPr>
        <p:spPr>
          <a:xfrm>
            <a:off x="1311540" y="2184866"/>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4" name="Straight Arrow Connector 83"/>
          <p:cNvCxnSpPr/>
          <p:nvPr/>
        </p:nvCxnSpPr>
        <p:spPr>
          <a:xfrm flipV="1">
            <a:off x="1004728" y="2926080"/>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986440" y="2240280"/>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sp>
        <p:nvSpPr>
          <p:cNvPr id="86" name="TextBox 85"/>
          <p:cNvSpPr txBox="1"/>
          <p:nvPr/>
        </p:nvSpPr>
        <p:spPr>
          <a:xfrm>
            <a:off x="1535543" y="155218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87" name="TextBox 86"/>
          <p:cNvSpPr txBox="1"/>
          <p:nvPr/>
        </p:nvSpPr>
        <p:spPr>
          <a:xfrm>
            <a:off x="2404223" y="150646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88" name="TextBox 87"/>
          <p:cNvSpPr txBox="1"/>
          <p:nvPr/>
        </p:nvSpPr>
        <p:spPr>
          <a:xfrm>
            <a:off x="2852279" y="1515605"/>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89" name="TextBox 88"/>
          <p:cNvSpPr txBox="1"/>
          <p:nvPr/>
        </p:nvSpPr>
        <p:spPr>
          <a:xfrm>
            <a:off x="1992743" y="1543037"/>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17.5MN</a:t>
            </a:r>
            <a:endParaRPr lang="en-GB" sz="700" dirty="0">
              <a:latin typeface="Arial" pitchFamily="34" charset="0"/>
              <a:cs typeface="Arial" pitchFamily="34" charset="0"/>
            </a:endParaRPr>
          </a:p>
        </p:txBody>
      </p:sp>
      <p:sp>
        <p:nvSpPr>
          <p:cNvPr id="90" name="TextBox 89"/>
          <p:cNvSpPr txBox="1"/>
          <p:nvPr/>
        </p:nvSpPr>
        <p:spPr>
          <a:xfrm>
            <a:off x="1078343" y="1533893"/>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91" name="TextBox 90"/>
          <p:cNvSpPr txBox="1"/>
          <p:nvPr/>
        </p:nvSpPr>
        <p:spPr>
          <a:xfrm>
            <a:off x="1166735" y="2737853"/>
            <a:ext cx="502170" cy="200055"/>
          </a:xfrm>
          <a:prstGeom prst="rect">
            <a:avLst/>
          </a:prstGeom>
          <a:noFill/>
        </p:spPr>
        <p:txBody>
          <a:bodyPr wrap="square" rtlCol="0">
            <a:spAutoFit/>
          </a:bodyPr>
          <a:lstStyle/>
          <a:p>
            <a:r>
              <a:rPr lang="en-GB" sz="700" dirty="0" smtClean="0">
                <a:latin typeface="Arial" pitchFamily="34" charset="0"/>
                <a:cs typeface="Arial" pitchFamily="34" charset="0"/>
              </a:rPr>
              <a:t>5MN   </a:t>
            </a:r>
            <a:endParaRPr lang="en-GB" sz="700" dirty="0">
              <a:latin typeface="Arial" pitchFamily="34" charset="0"/>
              <a:cs typeface="Arial" pitchFamily="34" charset="0"/>
            </a:endParaRPr>
          </a:p>
        </p:txBody>
      </p:sp>
      <p:sp>
        <p:nvSpPr>
          <p:cNvPr id="92" name="TextBox 91"/>
          <p:cNvSpPr txBox="1"/>
          <p:nvPr/>
        </p:nvSpPr>
        <p:spPr>
          <a:xfrm>
            <a:off x="1148447" y="204290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5MN   </a:t>
            </a:r>
            <a:endParaRPr lang="en-GB" sz="700" dirty="0">
              <a:latin typeface="Arial" pitchFamily="34" charset="0"/>
              <a:cs typeface="Arial" pitchFamily="34" charset="0"/>
            </a:endParaRPr>
          </a:p>
        </p:txBody>
      </p:sp>
      <p:grpSp>
        <p:nvGrpSpPr>
          <p:cNvPr id="4" name="Group 44"/>
          <p:cNvGrpSpPr/>
          <p:nvPr/>
        </p:nvGrpSpPr>
        <p:grpSpPr>
          <a:xfrm>
            <a:off x="1243584" y="1783080"/>
            <a:ext cx="1917192" cy="201168"/>
            <a:chOff x="1243584" y="1572768"/>
            <a:chExt cx="1917192" cy="201168"/>
          </a:xfrm>
        </p:grpSpPr>
        <p:sp>
          <p:nvSpPr>
            <p:cNvPr id="95" name="Rectangle 94"/>
            <p:cNvSpPr/>
            <p:nvPr/>
          </p:nvSpPr>
          <p:spPr>
            <a:xfrm>
              <a:off x="1685544" y="1584960"/>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6" name="Rectangle 95"/>
            <p:cNvSpPr/>
            <p:nvPr/>
          </p:nvSpPr>
          <p:spPr>
            <a:xfrm>
              <a:off x="1243584" y="1572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Rectangle 96"/>
            <p:cNvSpPr/>
            <p:nvPr/>
          </p:nvSpPr>
          <p:spPr>
            <a:xfrm>
              <a:off x="2139696" y="1581912"/>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Rectangle 97"/>
            <p:cNvSpPr/>
            <p:nvPr/>
          </p:nvSpPr>
          <p:spPr>
            <a:xfrm>
              <a:off x="2596896" y="1591056"/>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Rectangle 98"/>
            <p:cNvSpPr/>
            <p:nvPr/>
          </p:nvSpPr>
          <p:spPr>
            <a:xfrm>
              <a:off x="3005328" y="1578864"/>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 name="Group 45"/>
          <p:cNvGrpSpPr/>
          <p:nvPr/>
        </p:nvGrpSpPr>
        <p:grpSpPr>
          <a:xfrm>
            <a:off x="1258824" y="3133344"/>
            <a:ext cx="1917192" cy="201168"/>
            <a:chOff x="1243584" y="1572768"/>
            <a:chExt cx="1917192" cy="201168"/>
          </a:xfrm>
        </p:grpSpPr>
        <p:sp>
          <p:nvSpPr>
            <p:cNvPr id="101" name="Rectangle 100"/>
            <p:cNvSpPr/>
            <p:nvPr/>
          </p:nvSpPr>
          <p:spPr>
            <a:xfrm>
              <a:off x="1685544" y="1584960"/>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Rectangle 101"/>
            <p:cNvSpPr/>
            <p:nvPr/>
          </p:nvSpPr>
          <p:spPr>
            <a:xfrm>
              <a:off x="1243584" y="1572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Rectangle 102"/>
            <p:cNvSpPr/>
            <p:nvPr/>
          </p:nvSpPr>
          <p:spPr>
            <a:xfrm>
              <a:off x="2139696" y="1581912"/>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4" name="Rectangle 103"/>
            <p:cNvSpPr/>
            <p:nvPr/>
          </p:nvSpPr>
          <p:spPr>
            <a:xfrm>
              <a:off x="2596896" y="1591056"/>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5" name="Rectangle 104"/>
            <p:cNvSpPr/>
            <p:nvPr/>
          </p:nvSpPr>
          <p:spPr>
            <a:xfrm>
              <a:off x="3005328" y="1578864"/>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6" name="Group 56"/>
          <p:cNvGrpSpPr/>
          <p:nvPr/>
        </p:nvGrpSpPr>
        <p:grpSpPr>
          <a:xfrm>
            <a:off x="1294694" y="1699936"/>
            <a:ext cx="1838093" cy="130964"/>
            <a:chOff x="1325174" y="3248320"/>
            <a:chExt cx="1838093" cy="130964"/>
          </a:xfrm>
        </p:grpSpPr>
        <p:sp>
          <p:nvSpPr>
            <p:cNvPr id="58" name="Oval 57"/>
            <p:cNvSpPr/>
            <p:nvPr/>
          </p:nvSpPr>
          <p:spPr>
            <a:xfrm>
              <a:off x="2626670" y="324832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Oval 58"/>
            <p:cNvSpPr/>
            <p:nvPr/>
          </p:nvSpPr>
          <p:spPr>
            <a:xfrm>
              <a:off x="3080822" y="3254416"/>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Oval 59"/>
            <p:cNvSpPr/>
            <p:nvPr/>
          </p:nvSpPr>
          <p:spPr>
            <a:xfrm>
              <a:off x="2184710" y="327270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Oval 60"/>
            <p:cNvSpPr/>
            <p:nvPr/>
          </p:nvSpPr>
          <p:spPr>
            <a:xfrm>
              <a:off x="1754942" y="326356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Oval 61"/>
            <p:cNvSpPr/>
            <p:nvPr/>
          </p:nvSpPr>
          <p:spPr>
            <a:xfrm>
              <a:off x="1325174" y="3281848"/>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71" name="Straight Arrow Connector 70"/>
          <p:cNvCxnSpPr/>
          <p:nvPr/>
        </p:nvCxnSpPr>
        <p:spPr>
          <a:xfrm flipV="1">
            <a:off x="1437241" y="1762595"/>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flipV="1">
            <a:off x="1467225" y="3404016"/>
            <a:ext cx="330296" cy="1950"/>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Slab Flex with </a:t>
            </a:r>
            <a:r>
              <a:rPr lang="en-GB" dirty="0" err="1" smtClean="0"/>
              <a:t>ILD</a:t>
            </a:r>
            <a:endParaRPr lang="en-GB" dirty="0"/>
          </a:p>
        </p:txBody>
      </p:sp>
      <p:sp>
        <p:nvSpPr>
          <p:cNvPr id="6" name="Content Placeholder 2"/>
          <p:cNvSpPr>
            <a:spLocks noGrp="1"/>
          </p:cNvSpPr>
          <p:nvPr>
            <p:ph idx="1"/>
          </p:nvPr>
        </p:nvSpPr>
        <p:spPr>
          <a:xfrm>
            <a:off x="386023" y="835234"/>
            <a:ext cx="8318500" cy="5093376"/>
          </a:xfrm>
        </p:spPr>
        <p:txBody>
          <a:bodyPr/>
          <a:lstStyle/>
          <a:p>
            <a:r>
              <a:rPr lang="en-GB" dirty="0" smtClean="0"/>
              <a:t>A lot of slab is outside the permanent supports and the detector envelope (is it all necessary?)</a:t>
            </a:r>
          </a:p>
          <a:p>
            <a:r>
              <a:rPr lang="en-GB" dirty="0" smtClean="0"/>
              <a:t>The top loads change position significantly during un-slicing (assumed 2m)</a:t>
            </a:r>
          </a:p>
          <a:p>
            <a:r>
              <a:rPr lang="en-GB" dirty="0" smtClean="0"/>
              <a:t>Effect of un-slicing on slab flexure ongoing</a:t>
            </a:r>
          </a:p>
          <a:p>
            <a:pPr lvl="1">
              <a:buNone/>
            </a:pPr>
            <a:endParaRPr lang="en-GB" dirty="0" smtClean="0"/>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28015" y="685800"/>
            <a:ext cx="8055865" cy="5591781"/>
          </a:xfrm>
          <a:prstGeom prst="rect">
            <a:avLst/>
          </a:prstGeom>
          <a:noFill/>
          <a:ln w="9525">
            <a:noFill/>
            <a:miter lim="800000"/>
            <a:headEnd/>
            <a:tailEnd/>
          </a:ln>
        </p:spPr>
      </p:pic>
      <p:sp>
        <p:nvSpPr>
          <p:cNvPr id="2" name="Title 1"/>
          <p:cNvSpPr>
            <a:spLocks noGrp="1"/>
          </p:cNvSpPr>
          <p:nvPr>
            <p:ph type="title"/>
          </p:nvPr>
        </p:nvSpPr>
        <p:spPr>
          <a:xfrm>
            <a:off x="420688" y="250825"/>
            <a:ext cx="8318500" cy="423193"/>
          </a:xfrm>
        </p:spPr>
        <p:txBody>
          <a:bodyPr/>
          <a:lstStyle/>
          <a:p>
            <a:r>
              <a:rPr lang="en-GB" dirty="0" err="1" smtClean="0"/>
              <a:t>SiD</a:t>
            </a:r>
            <a:r>
              <a:rPr lang="en-GB" dirty="0" smtClean="0"/>
              <a:t> top loads when detector closed</a:t>
            </a:r>
            <a:endParaRPr lang="en-GB" dirty="0"/>
          </a:p>
        </p:txBody>
      </p:sp>
      <p:cxnSp>
        <p:nvCxnSpPr>
          <p:cNvPr id="22" name="Straight Arrow Connector 21"/>
          <p:cNvCxnSpPr/>
          <p:nvPr/>
        </p:nvCxnSpPr>
        <p:spPr>
          <a:xfrm rot="5400000" flipH="1" flipV="1">
            <a:off x="4646951" y="1768840"/>
            <a:ext cx="103432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241561" y="1561475"/>
            <a:ext cx="1903751" cy="246221"/>
          </a:xfrm>
          <a:prstGeom prst="rect">
            <a:avLst/>
          </a:prstGeom>
          <a:noFill/>
        </p:spPr>
        <p:txBody>
          <a:bodyPr wrap="square" rtlCol="0">
            <a:spAutoFit/>
          </a:bodyPr>
          <a:lstStyle/>
          <a:p>
            <a:r>
              <a:rPr lang="en-GB" sz="1000" dirty="0" smtClean="0">
                <a:latin typeface="Arial" pitchFamily="34" charset="0"/>
                <a:cs typeface="Arial" pitchFamily="34" charset="0"/>
              </a:rPr>
              <a:t>Direction of travel</a:t>
            </a:r>
            <a:endParaRPr lang="en-GB" sz="1000" dirty="0">
              <a:latin typeface="Arial" pitchFamily="34" charset="0"/>
              <a:cs typeface="Arial" pitchFamily="34" charset="0"/>
            </a:endParaRPr>
          </a:p>
        </p:txBody>
      </p:sp>
      <p:cxnSp>
        <p:nvCxnSpPr>
          <p:cNvPr id="11" name="Straight Arrow Connector 10"/>
          <p:cNvCxnSpPr/>
          <p:nvPr/>
        </p:nvCxnSpPr>
        <p:spPr>
          <a:xfrm flipV="1">
            <a:off x="2202592" y="1473994"/>
            <a:ext cx="381064" cy="9284"/>
          </a:xfrm>
          <a:prstGeom prst="straightConnector1">
            <a:avLst/>
          </a:prstGeom>
          <a:ln w="12700">
            <a:solidFill>
              <a:schemeClr val="tx1"/>
            </a:solidFill>
            <a:headEnd type="stealth"/>
            <a:tailEnd type="stealth"/>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202481" y="1321867"/>
            <a:ext cx="502170" cy="200055"/>
          </a:xfrm>
          <a:prstGeom prst="rect">
            <a:avLst/>
          </a:prstGeom>
          <a:noFill/>
        </p:spPr>
        <p:txBody>
          <a:bodyPr wrap="square" rtlCol="0">
            <a:spAutoFit/>
          </a:bodyPr>
          <a:lstStyle/>
          <a:p>
            <a:r>
              <a:rPr lang="en-GB" sz="700" dirty="0" smtClean="0">
                <a:latin typeface="Arial" pitchFamily="34" charset="0"/>
                <a:cs typeface="Arial" pitchFamily="34" charset="0"/>
              </a:rPr>
              <a:t>2100</a:t>
            </a:r>
            <a:endParaRPr lang="en-GB" sz="700" dirty="0">
              <a:latin typeface="Arial" pitchFamily="34" charset="0"/>
              <a:cs typeface="Arial" pitchFamily="34" charset="0"/>
            </a:endParaRPr>
          </a:p>
        </p:txBody>
      </p:sp>
      <p:sp>
        <p:nvSpPr>
          <p:cNvPr id="15" name="Oval 14"/>
          <p:cNvSpPr/>
          <p:nvPr/>
        </p:nvSpPr>
        <p:spPr>
          <a:xfrm>
            <a:off x="5840611" y="2406673"/>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5922364" y="2327573"/>
            <a:ext cx="2468380" cy="246221"/>
          </a:xfrm>
          <a:prstGeom prst="rect">
            <a:avLst/>
          </a:prstGeom>
          <a:noFill/>
        </p:spPr>
        <p:txBody>
          <a:bodyPr wrap="square" rtlCol="0">
            <a:spAutoFit/>
          </a:bodyPr>
          <a:lstStyle/>
          <a:p>
            <a:r>
              <a:rPr lang="en-GB" sz="1000" dirty="0" err="1" smtClean="0">
                <a:latin typeface="Arial" pitchFamily="34" charset="0"/>
                <a:cs typeface="Arial" pitchFamily="34" charset="0"/>
              </a:rPr>
              <a:t>SiD</a:t>
            </a:r>
            <a:r>
              <a:rPr lang="en-GB" sz="1000" dirty="0" smtClean="0">
                <a:latin typeface="Arial" pitchFamily="34" charset="0"/>
                <a:cs typeface="Arial" pitchFamily="34" charset="0"/>
              </a:rPr>
              <a:t> loads when moving/closed</a:t>
            </a:r>
            <a:endParaRPr lang="en-GB" sz="1000" dirty="0">
              <a:latin typeface="Arial" pitchFamily="34" charset="0"/>
              <a:cs typeface="Arial" pitchFamily="34" charset="0"/>
            </a:endParaRPr>
          </a:p>
        </p:txBody>
      </p:sp>
      <p:sp>
        <p:nvSpPr>
          <p:cNvPr id="18" name="Rectangle 17"/>
          <p:cNvSpPr/>
          <p:nvPr/>
        </p:nvSpPr>
        <p:spPr>
          <a:xfrm>
            <a:off x="3319272" y="1664208"/>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9" name="Rectangle 18"/>
          <p:cNvSpPr/>
          <p:nvPr/>
        </p:nvSpPr>
        <p:spPr>
          <a:xfrm>
            <a:off x="2840736" y="1661160"/>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1" name="Rectangle 20"/>
          <p:cNvSpPr/>
          <p:nvPr/>
        </p:nvSpPr>
        <p:spPr>
          <a:xfrm>
            <a:off x="1578864" y="1679448"/>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3" name="Rectangle 22"/>
          <p:cNvSpPr/>
          <p:nvPr/>
        </p:nvSpPr>
        <p:spPr>
          <a:xfrm>
            <a:off x="1139952" y="1661160"/>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9" name="Rectangle 38"/>
          <p:cNvSpPr/>
          <p:nvPr/>
        </p:nvSpPr>
        <p:spPr>
          <a:xfrm>
            <a:off x="5769864" y="2715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TextBox 39"/>
          <p:cNvSpPr txBox="1"/>
          <p:nvPr/>
        </p:nvSpPr>
        <p:spPr>
          <a:xfrm>
            <a:off x="5928460" y="2699429"/>
            <a:ext cx="2468380" cy="246221"/>
          </a:xfrm>
          <a:prstGeom prst="rect">
            <a:avLst/>
          </a:prstGeom>
          <a:noFill/>
        </p:spPr>
        <p:txBody>
          <a:bodyPr wrap="square" rtlCol="0">
            <a:spAutoFit/>
          </a:bodyPr>
          <a:lstStyle/>
          <a:p>
            <a:r>
              <a:rPr lang="en-GB" sz="1000" dirty="0" smtClean="0">
                <a:latin typeface="Arial" pitchFamily="34" charset="0"/>
                <a:cs typeface="Arial" pitchFamily="34" charset="0"/>
              </a:rPr>
              <a:t>Position of permanent support for </a:t>
            </a:r>
            <a:r>
              <a:rPr lang="en-GB" sz="1000" dirty="0" err="1" smtClean="0">
                <a:latin typeface="Arial" pitchFamily="34" charset="0"/>
                <a:cs typeface="Arial" pitchFamily="34" charset="0"/>
              </a:rPr>
              <a:t>SiD</a:t>
            </a:r>
            <a:endParaRPr lang="en-GB" sz="1000" dirty="0">
              <a:latin typeface="Arial" pitchFamily="34" charset="0"/>
              <a:cs typeface="Arial" pitchFamily="34" charset="0"/>
            </a:endParaRPr>
          </a:p>
        </p:txBody>
      </p:sp>
      <p:grpSp>
        <p:nvGrpSpPr>
          <p:cNvPr id="3" name="Group 44"/>
          <p:cNvGrpSpPr/>
          <p:nvPr/>
        </p:nvGrpSpPr>
        <p:grpSpPr>
          <a:xfrm>
            <a:off x="1243584" y="1572768"/>
            <a:ext cx="1917192" cy="201168"/>
            <a:chOff x="1243584" y="1572768"/>
            <a:chExt cx="1917192" cy="201168"/>
          </a:xfrm>
        </p:grpSpPr>
        <p:sp>
          <p:nvSpPr>
            <p:cNvPr id="36" name="Rectangle 35"/>
            <p:cNvSpPr/>
            <p:nvPr/>
          </p:nvSpPr>
          <p:spPr>
            <a:xfrm>
              <a:off x="1685544" y="1584960"/>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Rectangle 40"/>
            <p:cNvSpPr/>
            <p:nvPr/>
          </p:nvSpPr>
          <p:spPr>
            <a:xfrm>
              <a:off x="1243584" y="1572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Rectangle 41"/>
            <p:cNvSpPr/>
            <p:nvPr/>
          </p:nvSpPr>
          <p:spPr>
            <a:xfrm>
              <a:off x="2139696" y="1581912"/>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ectangle 42"/>
            <p:cNvSpPr/>
            <p:nvPr/>
          </p:nvSpPr>
          <p:spPr>
            <a:xfrm>
              <a:off x="2596896" y="1591056"/>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Rectangle 43"/>
            <p:cNvSpPr/>
            <p:nvPr/>
          </p:nvSpPr>
          <p:spPr>
            <a:xfrm>
              <a:off x="3005328" y="1578864"/>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 name="Oval 8"/>
          <p:cNvSpPr/>
          <p:nvPr/>
        </p:nvSpPr>
        <p:spPr>
          <a:xfrm>
            <a:off x="2531733" y="1630682"/>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4" name="Group 45"/>
          <p:cNvGrpSpPr/>
          <p:nvPr/>
        </p:nvGrpSpPr>
        <p:grpSpPr>
          <a:xfrm>
            <a:off x="1267968" y="3453384"/>
            <a:ext cx="1917192" cy="201168"/>
            <a:chOff x="1243584" y="1572768"/>
            <a:chExt cx="1917192" cy="201168"/>
          </a:xfrm>
        </p:grpSpPr>
        <p:sp>
          <p:nvSpPr>
            <p:cNvPr id="47" name="Rectangle 46"/>
            <p:cNvSpPr/>
            <p:nvPr/>
          </p:nvSpPr>
          <p:spPr>
            <a:xfrm>
              <a:off x="1685544" y="1584960"/>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Rectangle 47"/>
            <p:cNvSpPr/>
            <p:nvPr/>
          </p:nvSpPr>
          <p:spPr>
            <a:xfrm>
              <a:off x="1243584" y="1572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Rectangle 48"/>
            <p:cNvSpPr/>
            <p:nvPr/>
          </p:nvSpPr>
          <p:spPr>
            <a:xfrm>
              <a:off x="2139696" y="1581912"/>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Rectangle 49"/>
            <p:cNvSpPr/>
            <p:nvPr/>
          </p:nvSpPr>
          <p:spPr>
            <a:xfrm>
              <a:off x="2596896" y="1591056"/>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Rectangle 50"/>
            <p:cNvSpPr/>
            <p:nvPr/>
          </p:nvSpPr>
          <p:spPr>
            <a:xfrm>
              <a:off x="3005328" y="1578864"/>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 name="Oval 5"/>
          <p:cNvSpPr/>
          <p:nvPr/>
        </p:nvSpPr>
        <p:spPr>
          <a:xfrm>
            <a:off x="1820556" y="3507698"/>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TextBox 27"/>
          <p:cNvSpPr txBox="1"/>
          <p:nvPr/>
        </p:nvSpPr>
        <p:spPr>
          <a:xfrm>
            <a:off x="1651367" y="336878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25MN</a:t>
            </a:r>
            <a:endParaRPr lang="en-GB" sz="700" dirty="0">
              <a:latin typeface="Arial" pitchFamily="34" charset="0"/>
              <a:cs typeface="Arial" pitchFamily="34" charset="0"/>
            </a:endParaRPr>
          </a:p>
        </p:txBody>
      </p:sp>
      <p:sp>
        <p:nvSpPr>
          <p:cNvPr id="7" name="Oval 6"/>
          <p:cNvSpPr/>
          <p:nvPr/>
        </p:nvSpPr>
        <p:spPr>
          <a:xfrm>
            <a:off x="2562662" y="3495208"/>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TextBox 28"/>
          <p:cNvSpPr txBox="1"/>
          <p:nvPr/>
        </p:nvSpPr>
        <p:spPr>
          <a:xfrm>
            <a:off x="2428607" y="3359645"/>
            <a:ext cx="502170" cy="200055"/>
          </a:xfrm>
          <a:prstGeom prst="rect">
            <a:avLst/>
          </a:prstGeom>
          <a:noFill/>
        </p:spPr>
        <p:txBody>
          <a:bodyPr wrap="square" rtlCol="0">
            <a:spAutoFit/>
          </a:bodyPr>
          <a:lstStyle/>
          <a:p>
            <a:r>
              <a:rPr lang="en-GB" sz="700" dirty="0" smtClean="0">
                <a:latin typeface="Arial" pitchFamily="34" charset="0"/>
                <a:cs typeface="Arial" pitchFamily="34" charset="0"/>
              </a:rPr>
              <a:t>25MN</a:t>
            </a:r>
            <a:endParaRPr lang="en-GB" sz="700" dirty="0">
              <a:latin typeface="Arial" pitchFamily="34" charset="0"/>
              <a:cs typeface="Arial" pitchFamily="34" charset="0"/>
            </a:endParaRPr>
          </a:p>
        </p:txBody>
      </p:sp>
      <p:sp>
        <p:nvSpPr>
          <p:cNvPr id="8" name="Oval 7"/>
          <p:cNvSpPr/>
          <p:nvPr/>
        </p:nvSpPr>
        <p:spPr>
          <a:xfrm>
            <a:off x="1826352" y="161574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2382887" y="149426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25MN</a:t>
            </a:r>
            <a:endParaRPr lang="en-GB" sz="700" dirty="0">
              <a:latin typeface="Arial" pitchFamily="34" charset="0"/>
              <a:cs typeface="Arial" pitchFamily="34" charset="0"/>
            </a:endParaRPr>
          </a:p>
        </p:txBody>
      </p:sp>
      <p:sp>
        <p:nvSpPr>
          <p:cNvPr id="25" name="TextBox 24"/>
          <p:cNvSpPr txBox="1"/>
          <p:nvPr/>
        </p:nvSpPr>
        <p:spPr>
          <a:xfrm>
            <a:off x="1663559" y="147902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25MN</a:t>
            </a:r>
            <a:endParaRPr lang="en-GB" sz="700" dirty="0">
              <a:latin typeface="Arial" pitchFamily="34" charset="0"/>
              <a:cs typeface="Arial" pitchFamily="34" charset="0"/>
            </a:endParaRPr>
          </a:p>
        </p:txBody>
      </p:sp>
      <p:sp>
        <p:nvSpPr>
          <p:cNvPr id="37" name="TextBox 36"/>
          <p:cNvSpPr txBox="1"/>
          <p:nvPr/>
        </p:nvSpPr>
        <p:spPr>
          <a:xfrm>
            <a:off x="5102452" y="4333157"/>
            <a:ext cx="777140" cy="400110"/>
          </a:xfrm>
          <a:prstGeom prst="rect">
            <a:avLst/>
          </a:prstGeom>
          <a:noFill/>
        </p:spPr>
        <p:txBody>
          <a:bodyPr wrap="square" rtlCol="0">
            <a:spAutoFit/>
          </a:bodyPr>
          <a:lstStyle/>
          <a:p>
            <a:r>
              <a:rPr lang="en-GB" sz="1000" dirty="0" smtClean="0">
                <a:latin typeface="Arial" pitchFamily="34" charset="0"/>
                <a:cs typeface="Arial" pitchFamily="34" charset="0"/>
              </a:rPr>
              <a:t>2200 </a:t>
            </a:r>
            <a:r>
              <a:rPr lang="en-GB" sz="1000" dirty="0" err="1" smtClean="0">
                <a:latin typeface="Arial" pitchFamily="34" charset="0"/>
                <a:cs typeface="Arial" pitchFamily="34" charset="0"/>
              </a:rPr>
              <a:t>ILD</a:t>
            </a:r>
            <a:endParaRPr lang="en-GB" sz="1000" dirty="0" smtClean="0">
              <a:latin typeface="Arial" pitchFamily="34" charset="0"/>
              <a:cs typeface="Arial" pitchFamily="34" charset="0"/>
            </a:endParaRPr>
          </a:p>
          <a:p>
            <a:r>
              <a:rPr lang="en-GB" sz="1000" dirty="0" smtClean="0">
                <a:latin typeface="Arial" pitchFamily="34" charset="0"/>
                <a:cs typeface="Arial" pitchFamily="34" charset="0"/>
              </a:rPr>
              <a:t>3800 Sid</a:t>
            </a:r>
            <a:endParaRPr lang="en-GB" sz="1000" dirty="0">
              <a:latin typeface="Arial" pitchFamily="34" charset="0"/>
              <a:cs typeface="Arial" pitchFamily="34" charset="0"/>
            </a:endParaRPr>
          </a:p>
        </p:txBody>
      </p:sp>
      <p:cxnSp>
        <p:nvCxnSpPr>
          <p:cNvPr id="38" name="Straight Arrow Connector 37"/>
          <p:cNvCxnSpPr/>
          <p:nvPr/>
        </p:nvCxnSpPr>
        <p:spPr>
          <a:xfrm rot="10800000" flipV="1">
            <a:off x="4123944" y="4526280"/>
            <a:ext cx="950976" cy="91440"/>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37159" y="685800"/>
            <a:ext cx="8055865" cy="5591781"/>
          </a:xfrm>
          <a:prstGeom prst="rect">
            <a:avLst/>
          </a:prstGeom>
          <a:noFill/>
          <a:ln w="9525">
            <a:noFill/>
            <a:miter lim="800000"/>
            <a:headEnd/>
            <a:tailEnd/>
          </a:ln>
        </p:spPr>
      </p:pic>
      <p:sp>
        <p:nvSpPr>
          <p:cNvPr id="2" name="Title 1"/>
          <p:cNvSpPr>
            <a:spLocks noGrp="1"/>
          </p:cNvSpPr>
          <p:nvPr>
            <p:ph type="title"/>
          </p:nvPr>
        </p:nvSpPr>
        <p:spPr>
          <a:xfrm>
            <a:off x="420688" y="250825"/>
            <a:ext cx="8318500" cy="423193"/>
          </a:xfrm>
        </p:spPr>
        <p:txBody>
          <a:bodyPr/>
          <a:lstStyle/>
          <a:p>
            <a:r>
              <a:rPr lang="en-GB" dirty="0" err="1" smtClean="0"/>
              <a:t>SiD</a:t>
            </a:r>
            <a:r>
              <a:rPr lang="en-GB" dirty="0" smtClean="0"/>
              <a:t> top loads when un-slicing</a:t>
            </a:r>
            <a:endParaRPr lang="en-GB" dirty="0"/>
          </a:p>
        </p:txBody>
      </p:sp>
      <p:cxnSp>
        <p:nvCxnSpPr>
          <p:cNvPr id="22" name="Straight Arrow Connector 21"/>
          <p:cNvCxnSpPr/>
          <p:nvPr/>
        </p:nvCxnSpPr>
        <p:spPr>
          <a:xfrm rot="5400000" flipH="1" flipV="1">
            <a:off x="4646951" y="1768840"/>
            <a:ext cx="103432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241561" y="1561475"/>
            <a:ext cx="1903751" cy="246221"/>
          </a:xfrm>
          <a:prstGeom prst="rect">
            <a:avLst/>
          </a:prstGeom>
          <a:noFill/>
        </p:spPr>
        <p:txBody>
          <a:bodyPr wrap="square" rtlCol="0">
            <a:spAutoFit/>
          </a:bodyPr>
          <a:lstStyle/>
          <a:p>
            <a:r>
              <a:rPr lang="en-GB" sz="1000" dirty="0" smtClean="0">
                <a:latin typeface="Arial" pitchFamily="34" charset="0"/>
                <a:cs typeface="Arial" pitchFamily="34" charset="0"/>
              </a:rPr>
              <a:t>Direction of travel</a:t>
            </a:r>
            <a:endParaRPr lang="en-GB" sz="1000" dirty="0">
              <a:latin typeface="Arial" pitchFamily="34" charset="0"/>
              <a:cs typeface="Arial" pitchFamily="34" charset="0"/>
            </a:endParaRPr>
          </a:p>
        </p:txBody>
      </p:sp>
      <p:cxnSp>
        <p:nvCxnSpPr>
          <p:cNvPr id="11" name="Straight Arrow Connector 10"/>
          <p:cNvCxnSpPr/>
          <p:nvPr/>
        </p:nvCxnSpPr>
        <p:spPr>
          <a:xfrm flipV="1">
            <a:off x="2202592" y="1473994"/>
            <a:ext cx="381064" cy="9284"/>
          </a:xfrm>
          <a:prstGeom prst="straightConnector1">
            <a:avLst/>
          </a:prstGeom>
          <a:ln w="12700">
            <a:solidFill>
              <a:schemeClr val="tx1"/>
            </a:solidFill>
            <a:headEnd type="stealth"/>
            <a:tailEnd type="stealth"/>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202481" y="1321867"/>
            <a:ext cx="502170" cy="200055"/>
          </a:xfrm>
          <a:prstGeom prst="rect">
            <a:avLst/>
          </a:prstGeom>
          <a:noFill/>
        </p:spPr>
        <p:txBody>
          <a:bodyPr wrap="square" rtlCol="0">
            <a:spAutoFit/>
          </a:bodyPr>
          <a:lstStyle/>
          <a:p>
            <a:r>
              <a:rPr lang="en-GB" sz="700" dirty="0" smtClean="0">
                <a:latin typeface="Arial" pitchFamily="34" charset="0"/>
                <a:cs typeface="Arial" pitchFamily="34" charset="0"/>
              </a:rPr>
              <a:t>2100</a:t>
            </a:r>
            <a:endParaRPr lang="en-GB" sz="700" dirty="0">
              <a:latin typeface="Arial" pitchFamily="34" charset="0"/>
              <a:cs typeface="Arial" pitchFamily="34" charset="0"/>
            </a:endParaRPr>
          </a:p>
        </p:txBody>
      </p:sp>
      <p:sp>
        <p:nvSpPr>
          <p:cNvPr id="15" name="Oval 14"/>
          <p:cNvSpPr/>
          <p:nvPr/>
        </p:nvSpPr>
        <p:spPr>
          <a:xfrm>
            <a:off x="5840611" y="2406673"/>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5922364" y="2327573"/>
            <a:ext cx="2468380" cy="246221"/>
          </a:xfrm>
          <a:prstGeom prst="rect">
            <a:avLst/>
          </a:prstGeom>
          <a:noFill/>
        </p:spPr>
        <p:txBody>
          <a:bodyPr wrap="square" rtlCol="0">
            <a:spAutoFit/>
          </a:bodyPr>
          <a:lstStyle/>
          <a:p>
            <a:r>
              <a:rPr lang="en-GB" sz="1000" dirty="0" err="1" smtClean="0">
                <a:latin typeface="Arial" pitchFamily="34" charset="0"/>
                <a:cs typeface="Arial" pitchFamily="34" charset="0"/>
              </a:rPr>
              <a:t>SiD</a:t>
            </a:r>
            <a:r>
              <a:rPr lang="en-GB" sz="1000" dirty="0" smtClean="0">
                <a:latin typeface="Arial" pitchFamily="34" charset="0"/>
                <a:cs typeface="Arial" pitchFamily="34" charset="0"/>
              </a:rPr>
              <a:t> loads when un-slicing</a:t>
            </a:r>
            <a:endParaRPr lang="en-GB" sz="1000" dirty="0">
              <a:latin typeface="Arial" pitchFamily="34" charset="0"/>
              <a:cs typeface="Arial" pitchFamily="34" charset="0"/>
            </a:endParaRPr>
          </a:p>
        </p:txBody>
      </p:sp>
      <p:sp>
        <p:nvSpPr>
          <p:cNvPr id="19" name="Rectangle 18"/>
          <p:cNvSpPr/>
          <p:nvPr/>
        </p:nvSpPr>
        <p:spPr>
          <a:xfrm>
            <a:off x="2840736" y="1661160"/>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 name="Rectangle 19"/>
          <p:cNvSpPr/>
          <p:nvPr/>
        </p:nvSpPr>
        <p:spPr>
          <a:xfrm>
            <a:off x="2228088" y="1688592"/>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1" name="Rectangle 20"/>
          <p:cNvSpPr/>
          <p:nvPr/>
        </p:nvSpPr>
        <p:spPr>
          <a:xfrm>
            <a:off x="1578864" y="1679448"/>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3" name="Rectangle 22"/>
          <p:cNvSpPr/>
          <p:nvPr/>
        </p:nvSpPr>
        <p:spPr>
          <a:xfrm>
            <a:off x="1139952" y="1661160"/>
            <a:ext cx="91440" cy="1097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nvGrpSpPr>
          <p:cNvPr id="3" name="Group 83"/>
          <p:cNvGrpSpPr/>
          <p:nvPr/>
        </p:nvGrpSpPr>
        <p:grpSpPr>
          <a:xfrm>
            <a:off x="2793861" y="1737362"/>
            <a:ext cx="925650" cy="109628"/>
            <a:chOff x="2793861" y="1737362"/>
            <a:chExt cx="925650" cy="109628"/>
          </a:xfrm>
        </p:grpSpPr>
        <p:sp>
          <p:nvSpPr>
            <p:cNvPr id="26" name="Oval 25"/>
            <p:cNvSpPr/>
            <p:nvPr/>
          </p:nvSpPr>
          <p:spPr>
            <a:xfrm>
              <a:off x="2793861" y="1737362"/>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Oval 30"/>
            <p:cNvSpPr/>
            <p:nvPr/>
          </p:nvSpPr>
          <p:spPr>
            <a:xfrm>
              <a:off x="3299829" y="174955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8" name="Straight Arrow Connector 37"/>
            <p:cNvCxnSpPr/>
            <p:nvPr/>
          </p:nvCxnSpPr>
          <p:spPr>
            <a:xfrm flipV="1">
              <a:off x="3349831" y="1795454"/>
              <a:ext cx="369680" cy="5191"/>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V="1">
              <a:off x="2828337" y="1785929"/>
              <a:ext cx="369680" cy="5191"/>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grpSp>
      <p:cxnSp>
        <p:nvCxnSpPr>
          <p:cNvPr id="48" name="Straight Arrow Connector 47"/>
          <p:cNvCxnSpPr/>
          <p:nvPr/>
        </p:nvCxnSpPr>
        <p:spPr>
          <a:xfrm rot="5400000">
            <a:off x="3381435" y="2201782"/>
            <a:ext cx="845019" cy="80"/>
          </a:xfrm>
          <a:prstGeom prst="straightConnector1">
            <a:avLst/>
          </a:prstGeom>
          <a:ln w="12700">
            <a:solidFill>
              <a:schemeClr val="tx1"/>
            </a:solidFill>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flipV="1">
            <a:off x="5587063" y="2752526"/>
            <a:ext cx="369680" cy="5191"/>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5937604" y="2635421"/>
            <a:ext cx="2468380" cy="246221"/>
          </a:xfrm>
          <a:prstGeom prst="rect">
            <a:avLst/>
          </a:prstGeom>
          <a:noFill/>
        </p:spPr>
        <p:txBody>
          <a:bodyPr wrap="square" rtlCol="0">
            <a:spAutoFit/>
          </a:bodyPr>
          <a:lstStyle/>
          <a:p>
            <a:r>
              <a:rPr lang="en-GB" sz="1000" dirty="0" smtClean="0">
                <a:latin typeface="Arial" pitchFamily="34" charset="0"/>
                <a:cs typeface="Arial" pitchFamily="34" charset="0"/>
              </a:rPr>
              <a:t>represents range of positions</a:t>
            </a:r>
            <a:endParaRPr lang="en-GB" sz="1000" dirty="0">
              <a:latin typeface="Arial" pitchFamily="34" charset="0"/>
              <a:cs typeface="Arial" pitchFamily="34" charset="0"/>
            </a:endParaRPr>
          </a:p>
        </p:txBody>
      </p:sp>
      <p:sp>
        <p:nvSpPr>
          <p:cNvPr id="54" name="TextBox 53"/>
          <p:cNvSpPr txBox="1"/>
          <p:nvPr/>
        </p:nvSpPr>
        <p:spPr>
          <a:xfrm>
            <a:off x="3348529" y="1635811"/>
            <a:ext cx="502170" cy="200055"/>
          </a:xfrm>
          <a:prstGeom prst="rect">
            <a:avLst/>
          </a:prstGeom>
          <a:noFill/>
        </p:spPr>
        <p:txBody>
          <a:bodyPr wrap="square" rtlCol="0">
            <a:spAutoFit/>
          </a:bodyPr>
          <a:lstStyle/>
          <a:p>
            <a:r>
              <a:rPr lang="en-GB" sz="700" dirty="0" smtClean="0">
                <a:latin typeface="Arial" pitchFamily="34" charset="0"/>
                <a:cs typeface="Arial" pitchFamily="34" charset="0"/>
              </a:rPr>
              <a:t>2000</a:t>
            </a:r>
            <a:endParaRPr lang="en-GB" sz="700" dirty="0">
              <a:latin typeface="Arial" pitchFamily="34" charset="0"/>
              <a:cs typeface="Arial" pitchFamily="34" charset="0"/>
            </a:endParaRPr>
          </a:p>
        </p:txBody>
      </p:sp>
      <p:sp>
        <p:nvSpPr>
          <p:cNvPr id="55" name="TextBox 54"/>
          <p:cNvSpPr txBox="1"/>
          <p:nvPr/>
        </p:nvSpPr>
        <p:spPr>
          <a:xfrm rot="16200000">
            <a:off x="3510073" y="208081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4700</a:t>
            </a:r>
            <a:endParaRPr lang="en-GB" sz="700" dirty="0">
              <a:latin typeface="Arial" pitchFamily="34" charset="0"/>
              <a:cs typeface="Arial" pitchFamily="34" charset="0"/>
            </a:endParaRPr>
          </a:p>
        </p:txBody>
      </p:sp>
      <p:sp>
        <p:nvSpPr>
          <p:cNvPr id="78" name="TextBox 77"/>
          <p:cNvSpPr txBox="1"/>
          <p:nvPr/>
        </p:nvSpPr>
        <p:spPr>
          <a:xfrm>
            <a:off x="2666351" y="3204197"/>
            <a:ext cx="502170" cy="200055"/>
          </a:xfrm>
          <a:prstGeom prst="rect">
            <a:avLst/>
          </a:prstGeom>
          <a:noFill/>
        </p:spPr>
        <p:txBody>
          <a:bodyPr wrap="square" rtlCol="0">
            <a:spAutoFit/>
          </a:bodyPr>
          <a:lstStyle/>
          <a:p>
            <a:r>
              <a:rPr lang="en-GB" sz="700" dirty="0" smtClean="0">
                <a:latin typeface="Arial" pitchFamily="34" charset="0"/>
                <a:cs typeface="Arial" pitchFamily="34" charset="0"/>
              </a:rPr>
              <a:t>6.25MN</a:t>
            </a:r>
            <a:endParaRPr lang="en-GB" sz="700" dirty="0">
              <a:latin typeface="Arial" pitchFamily="34" charset="0"/>
              <a:cs typeface="Arial" pitchFamily="34" charset="0"/>
            </a:endParaRPr>
          </a:p>
        </p:txBody>
      </p:sp>
      <p:sp>
        <p:nvSpPr>
          <p:cNvPr id="79" name="TextBox 78"/>
          <p:cNvSpPr txBox="1"/>
          <p:nvPr/>
        </p:nvSpPr>
        <p:spPr>
          <a:xfrm>
            <a:off x="3111359" y="1802117"/>
            <a:ext cx="502170" cy="200055"/>
          </a:xfrm>
          <a:prstGeom prst="rect">
            <a:avLst/>
          </a:prstGeom>
          <a:noFill/>
        </p:spPr>
        <p:txBody>
          <a:bodyPr wrap="square" rtlCol="0">
            <a:spAutoFit/>
          </a:bodyPr>
          <a:lstStyle/>
          <a:p>
            <a:r>
              <a:rPr lang="en-GB" sz="700" dirty="0" smtClean="0">
                <a:latin typeface="Arial" pitchFamily="34" charset="0"/>
                <a:cs typeface="Arial" pitchFamily="34" charset="0"/>
              </a:rPr>
              <a:t>6.25MN</a:t>
            </a:r>
            <a:endParaRPr lang="en-GB" sz="700" dirty="0">
              <a:latin typeface="Arial" pitchFamily="34" charset="0"/>
              <a:cs typeface="Arial" pitchFamily="34" charset="0"/>
            </a:endParaRPr>
          </a:p>
        </p:txBody>
      </p:sp>
      <p:grpSp>
        <p:nvGrpSpPr>
          <p:cNvPr id="4" name="Group 84"/>
          <p:cNvGrpSpPr/>
          <p:nvPr/>
        </p:nvGrpSpPr>
        <p:grpSpPr>
          <a:xfrm>
            <a:off x="2845677" y="3343658"/>
            <a:ext cx="925650" cy="109628"/>
            <a:chOff x="2793861" y="1737362"/>
            <a:chExt cx="925650" cy="109628"/>
          </a:xfrm>
        </p:grpSpPr>
        <p:sp>
          <p:nvSpPr>
            <p:cNvPr id="86" name="Oval 85"/>
            <p:cNvSpPr/>
            <p:nvPr/>
          </p:nvSpPr>
          <p:spPr>
            <a:xfrm>
              <a:off x="2793861" y="1737362"/>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Oval 86"/>
            <p:cNvSpPr/>
            <p:nvPr/>
          </p:nvSpPr>
          <p:spPr>
            <a:xfrm>
              <a:off x="3299829" y="174955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8" name="Straight Arrow Connector 87"/>
            <p:cNvCxnSpPr/>
            <p:nvPr/>
          </p:nvCxnSpPr>
          <p:spPr>
            <a:xfrm flipV="1">
              <a:off x="3349831" y="1795454"/>
              <a:ext cx="369680" cy="5191"/>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p:nvPr/>
          </p:nvCxnSpPr>
          <p:spPr>
            <a:xfrm flipV="1">
              <a:off x="2828337" y="1785929"/>
              <a:ext cx="369680" cy="5191"/>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grpSp>
      <p:grpSp>
        <p:nvGrpSpPr>
          <p:cNvPr id="5" name="Group 89"/>
          <p:cNvGrpSpPr/>
          <p:nvPr/>
        </p:nvGrpSpPr>
        <p:grpSpPr>
          <a:xfrm rot="10800000">
            <a:off x="675501" y="3349754"/>
            <a:ext cx="925650" cy="109628"/>
            <a:chOff x="2793861" y="1737362"/>
            <a:chExt cx="925650" cy="109628"/>
          </a:xfrm>
        </p:grpSpPr>
        <p:sp>
          <p:nvSpPr>
            <p:cNvPr id="91" name="Oval 90"/>
            <p:cNvSpPr/>
            <p:nvPr/>
          </p:nvSpPr>
          <p:spPr>
            <a:xfrm>
              <a:off x="2793861" y="1737362"/>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Oval 91"/>
            <p:cNvSpPr/>
            <p:nvPr/>
          </p:nvSpPr>
          <p:spPr>
            <a:xfrm>
              <a:off x="3299829" y="174955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93" name="Straight Arrow Connector 92"/>
            <p:cNvCxnSpPr/>
            <p:nvPr/>
          </p:nvCxnSpPr>
          <p:spPr>
            <a:xfrm flipV="1">
              <a:off x="3349831" y="1795454"/>
              <a:ext cx="369680" cy="5191"/>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p:nvPr/>
          </p:nvCxnSpPr>
          <p:spPr>
            <a:xfrm flipV="1">
              <a:off x="2828337" y="1785929"/>
              <a:ext cx="369680" cy="5191"/>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grpSp>
      <p:grpSp>
        <p:nvGrpSpPr>
          <p:cNvPr id="10" name="Group 99"/>
          <p:cNvGrpSpPr/>
          <p:nvPr/>
        </p:nvGrpSpPr>
        <p:grpSpPr>
          <a:xfrm rot="10800000">
            <a:off x="672453" y="1755650"/>
            <a:ext cx="925650" cy="109628"/>
            <a:chOff x="2793861" y="1737362"/>
            <a:chExt cx="925650" cy="109628"/>
          </a:xfrm>
        </p:grpSpPr>
        <p:sp>
          <p:nvSpPr>
            <p:cNvPr id="101" name="Oval 100"/>
            <p:cNvSpPr/>
            <p:nvPr/>
          </p:nvSpPr>
          <p:spPr>
            <a:xfrm>
              <a:off x="2793861" y="1737362"/>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Oval 101"/>
            <p:cNvSpPr/>
            <p:nvPr/>
          </p:nvSpPr>
          <p:spPr>
            <a:xfrm>
              <a:off x="3299829" y="1749554"/>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3" name="Straight Arrow Connector 102"/>
            <p:cNvCxnSpPr/>
            <p:nvPr/>
          </p:nvCxnSpPr>
          <p:spPr>
            <a:xfrm flipV="1">
              <a:off x="3349831" y="1795454"/>
              <a:ext cx="369680" cy="5191"/>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104" name="Straight Arrow Connector 103"/>
            <p:cNvCxnSpPr/>
            <p:nvPr/>
          </p:nvCxnSpPr>
          <p:spPr>
            <a:xfrm flipV="1">
              <a:off x="2828337" y="1785929"/>
              <a:ext cx="369680" cy="5191"/>
            </a:xfrm>
            <a:prstGeom prst="straightConnector1">
              <a:avLst/>
            </a:prstGeom>
            <a:ln w="12700">
              <a:solidFill>
                <a:schemeClr val="tx1"/>
              </a:solidFill>
              <a:prstDash val="sysDot"/>
              <a:headEnd type="stealth"/>
              <a:tailEnd type="stealth"/>
            </a:ln>
          </p:spPr>
          <p:style>
            <a:lnRef idx="2">
              <a:schemeClr val="accent1"/>
            </a:lnRef>
            <a:fillRef idx="0">
              <a:schemeClr val="accent1"/>
            </a:fillRef>
            <a:effectRef idx="1">
              <a:schemeClr val="accent1"/>
            </a:effectRef>
            <a:fontRef idx="minor">
              <a:schemeClr val="tx1"/>
            </a:fontRef>
          </p:style>
        </p:cxnSp>
      </p:grpSp>
      <p:sp>
        <p:nvSpPr>
          <p:cNvPr id="106" name="TextBox 105"/>
          <p:cNvSpPr txBox="1"/>
          <p:nvPr/>
        </p:nvSpPr>
        <p:spPr>
          <a:xfrm>
            <a:off x="3199751" y="321638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6.25MN</a:t>
            </a:r>
            <a:endParaRPr lang="en-GB" sz="700" dirty="0">
              <a:latin typeface="Arial" pitchFamily="34" charset="0"/>
              <a:cs typeface="Arial" pitchFamily="34" charset="0"/>
            </a:endParaRPr>
          </a:p>
        </p:txBody>
      </p:sp>
      <p:sp>
        <p:nvSpPr>
          <p:cNvPr id="107" name="TextBox 106"/>
          <p:cNvSpPr txBox="1"/>
          <p:nvPr/>
        </p:nvSpPr>
        <p:spPr>
          <a:xfrm>
            <a:off x="2605391" y="1808213"/>
            <a:ext cx="502170" cy="200055"/>
          </a:xfrm>
          <a:prstGeom prst="rect">
            <a:avLst/>
          </a:prstGeom>
          <a:noFill/>
        </p:spPr>
        <p:txBody>
          <a:bodyPr wrap="square" rtlCol="0">
            <a:spAutoFit/>
          </a:bodyPr>
          <a:lstStyle/>
          <a:p>
            <a:r>
              <a:rPr lang="en-GB" sz="700" dirty="0" smtClean="0">
                <a:latin typeface="Arial" pitchFamily="34" charset="0"/>
                <a:cs typeface="Arial" pitchFamily="34" charset="0"/>
              </a:rPr>
              <a:t>6.25MN</a:t>
            </a:r>
            <a:endParaRPr lang="en-GB" sz="700" dirty="0">
              <a:latin typeface="Arial" pitchFamily="34" charset="0"/>
              <a:cs typeface="Arial" pitchFamily="34" charset="0"/>
            </a:endParaRPr>
          </a:p>
        </p:txBody>
      </p:sp>
      <p:sp>
        <p:nvSpPr>
          <p:cNvPr id="108" name="TextBox 107"/>
          <p:cNvSpPr txBox="1"/>
          <p:nvPr/>
        </p:nvSpPr>
        <p:spPr>
          <a:xfrm>
            <a:off x="834503" y="320114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6.25MN</a:t>
            </a:r>
            <a:endParaRPr lang="en-GB" sz="700" dirty="0">
              <a:latin typeface="Arial" pitchFamily="34" charset="0"/>
              <a:cs typeface="Arial" pitchFamily="34" charset="0"/>
            </a:endParaRPr>
          </a:p>
        </p:txBody>
      </p:sp>
      <p:sp>
        <p:nvSpPr>
          <p:cNvPr id="109" name="TextBox 108"/>
          <p:cNvSpPr txBox="1"/>
          <p:nvPr/>
        </p:nvSpPr>
        <p:spPr>
          <a:xfrm>
            <a:off x="1343519" y="321638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6.25MN</a:t>
            </a:r>
            <a:endParaRPr lang="en-GB" sz="700" dirty="0">
              <a:latin typeface="Arial" pitchFamily="34" charset="0"/>
              <a:cs typeface="Arial" pitchFamily="34" charset="0"/>
            </a:endParaRPr>
          </a:p>
        </p:txBody>
      </p:sp>
      <p:cxnSp>
        <p:nvCxnSpPr>
          <p:cNvPr id="112" name="Straight Arrow Connector 111"/>
          <p:cNvCxnSpPr/>
          <p:nvPr/>
        </p:nvCxnSpPr>
        <p:spPr>
          <a:xfrm>
            <a:off x="2199544" y="1343070"/>
            <a:ext cx="635096" cy="1098"/>
          </a:xfrm>
          <a:prstGeom prst="straightConnector1">
            <a:avLst/>
          </a:prstGeom>
          <a:ln w="12700">
            <a:solidFill>
              <a:schemeClr val="tx1"/>
            </a:solidFill>
            <a:headEnd type="stealth"/>
            <a:tailEnd type="stealth"/>
          </a:ln>
        </p:spPr>
        <p:style>
          <a:lnRef idx="2">
            <a:schemeClr val="accent1"/>
          </a:lnRef>
          <a:fillRef idx="0">
            <a:schemeClr val="accent1"/>
          </a:fillRef>
          <a:effectRef idx="1">
            <a:schemeClr val="accent1"/>
          </a:effectRef>
          <a:fontRef idx="minor">
            <a:schemeClr val="tx1"/>
          </a:fontRef>
        </p:style>
      </p:cxnSp>
      <p:sp>
        <p:nvSpPr>
          <p:cNvPr id="114" name="TextBox 113"/>
          <p:cNvSpPr txBox="1"/>
          <p:nvPr/>
        </p:nvSpPr>
        <p:spPr>
          <a:xfrm>
            <a:off x="2354881" y="1199947"/>
            <a:ext cx="502170" cy="200055"/>
          </a:xfrm>
          <a:prstGeom prst="rect">
            <a:avLst/>
          </a:prstGeom>
          <a:noFill/>
        </p:spPr>
        <p:txBody>
          <a:bodyPr wrap="square" rtlCol="0">
            <a:spAutoFit/>
          </a:bodyPr>
          <a:lstStyle/>
          <a:p>
            <a:r>
              <a:rPr lang="en-GB" sz="700" dirty="0" smtClean="0">
                <a:latin typeface="Arial" pitchFamily="34" charset="0"/>
                <a:cs typeface="Arial" pitchFamily="34" charset="0"/>
              </a:rPr>
              <a:t>3700</a:t>
            </a:r>
            <a:endParaRPr lang="en-GB" sz="700" dirty="0">
              <a:latin typeface="Arial" pitchFamily="34" charset="0"/>
              <a:cs typeface="Arial" pitchFamily="34" charset="0"/>
            </a:endParaRPr>
          </a:p>
        </p:txBody>
      </p:sp>
      <p:cxnSp>
        <p:nvCxnSpPr>
          <p:cNvPr id="115" name="Straight Arrow Connector 114"/>
          <p:cNvCxnSpPr/>
          <p:nvPr/>
        </p:nvCxnSpPr>
        <p:spPr>
          <a:xfrm>
            <a:off x="2196496" y="1221150"/>
            <a:ext cx="1150208" cy="4146"/>
          </a:xfrm>
          <a:prstGeom prst="straightConnector1">
            <a:avLst/>
          </a:prstGeom>
          <a:ln w="12700">
            <a:solidFill>
              <a:schemeClr val="tx1"/>
            </a:solidFill>
            <a:headEnd type="stealth"/>
            <a:tailEnd type="stealth"/>
          </a:ln>
        </p:spPr>
        <p:style>
          <a:lnRef idx="2">
            <a:schemeClr val="accent1"/>
          </a:lnRef>
          <a:fillRef idx="0">
            <a:schemeClr val="accent1"/>
          </a:fillRef>
          <a:effectRef idx="1">
            <a:schemeClr val="accent1"/>
          </a:effectRef>
          <a:fontRef idx="minor">
            <a:schemeClr val="tx1"/>
          </a:fontRef>
        </p:style>
      </p:cxnSp>
      <p:sp>
        <p:nvSpPr>
          <p:cNvPr id="121" name="TextBox 120"/>
          <p:cNvSpPr txBox="1"/>
          <p:nvPr/>
        </p:nvSpPr>
        <p:spPr>
          <a:xfrm>
            <a:off x="2571289" y="1078027"/>
            <a:ext cx="502170" cy="200055"/>
          </a:xfrm>
          <a:prstGeom prst="rect">
            <a:avLst/>
          </a:prstGeom>
          <a:noFill/>
        </p:spPr>
        <p:txBody>
          <a:bodyPr wrap="square" rtlCol="0">
            <a:spAutoFit/>
          </a:bodyPr>
          <a:lstStyle/>
          <a:p>
            <a:r>
              <a:rPr lang="en-GB" sz="700" dirty="0" smtClean="0">
                <a:latin typeface="Arial" pitchFamily="34" charset="0"/>
                <a:cs typeface="Arial" pitchFamily="34" charset="0"/>
              </a:rPr>
              <a:t>6775</a:t>
            </a:r>
            <a:endParaRPr lang="en-GB" sz="700" dirty="0">
              <a:latin typeface="Arial" pitchFamily="34" charset="0"/>
              <a:cs typeface="Arial" pitchFamily="34" charset="0"/>
            </a:endParaRPr>
          </a:p>
        </p:txBody>
      </p:sp>
      <p:sp>
        <p:nvSpPr>
          <p:cNvPr id="123" name="TextBox 122"/>
          <p:cNvSpPr txBox="1"/>
          <p:nvPr/>
        </p:nvSpPr>
        <p:spPr>
          <a:xfrm>
            <a:off x="5102452" y="4333157"/>
            <a:ext cx="777140" cy="400110"/>
          </a:xfrm>
          <a:prstGeom prst="rect">
            <a:avLst/>
          </a:prstGeom>
          <a:noFill/>
        </p:spPr>
        <p:txBody>
          <a:bodyPr wrap="square" rtlCol="0">
            <a:spAutoFit/>
          </a:bodyPr>
          <a:lstStyle/>
          <a:p>
            <a:r>
              <a:rPr lang="en-GB" sz="1000" dirty="0" smtClean="0">
                <a:latin typeface="Arial" pitchFamily="34" charset="0"/>
                <a:cs typeface="Arial" pitchFamily="34" charset="0"/>
              </a:rPr>
              <a:t>2200 </a:t>
            </a:r>
            <a:r>
              <a:rPr lang="en-GB" sz="1000" dirty="0" err="1" smtClean="0">
                <a:latin typeface="Arial" pitchFamily="34" charset="0"/>
                <a:cs typeface="Arial" pitchFamily="34" charset="0"/>
              </a:rPr>
              <a:t>ILD</a:t>
            </a:r>
            <a:endParaRPr lang="en-GB" sz="1000" dirty="0" smtClean="0">
              <a:latin typeface="Arial" pitchFamily="34" charset="0"/>
              <a:cs typeface="Arial" pitchFamily="34" charset="0"/>
            </a:endParaRPr>
          </a:p>
          <a:p>
            <a:r>
              <a:rPr lang="en-GB" sz="1000" dirty="0" smtClean="0">
                <a:latin typeface="Arial" pitchFamily="34" charset="0"/>
                <a:cs typeface="Arial" pitchFamily="34" charset="0"/>
              </a:rPr>
              <a:t>3800 Sid</a:t>
            </a:r>
            <a:endParaRPr lang="en-GB" sz="1000" dirty="0">
              <a:latin typeface="Arial" pitchFamily="34" charset="0"/>
              <a:cs typeface="Arial" pitchFamily="34" charset="0"/>
            </a:endParaRPr>
          </a:p>
        </p:txBody>
      </p:sp>
      <p:cxnSp>
        <p:nvCxnSpPr>
          <p:cNvPr id="125" name="Straight Arrow Connector 124"/>
          <p:cNvCxnSpPr/>
          <p:nvPr/>
        </p:nvCxnSpPr>
        <p:spPr>
          <a:xfrm rot="10800000" flipV="1">
            <a:off x="4123944" y="4526280"/>
            <a:ext cx="950976" cy="91440"/>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12" name="Group 125"/>
          <p:cNvGrpSpPr/>
          <p:nvPr/>
        </p:nvGrpSpPr>
        <p:grpSpPr>
          <a:xfrm>
            <a:off x="1267968" y="3444240"/>
            <a:ext cx="1917192" cy="201168"/>
            <a:chOff x="1243584" y="1572768"/>
            <a:chExt cx="1917192" cy="201168"/>
          </a:xfrm>
        </p:grpSpPr>
        <p:sp>
          <p:nvSpPr>
            <p:cNvPr id="127" name="Rectangle 126"/>
            <p:cNvSpPr/>
            <p:nvPr/>
          </p:nvSpPr>
          <p:spPr>
            <a:xfrm>
              <a:off x="1685544" y="1584960"/>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8" name="Rectangle 127"/>
            <p:cNvSpPr/>
            <p:nvPr/>
          </p:nvSpPr>
          <p:spPr>
            <a:xfrm>
              <a:off x="1243584" y="1572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9" name="Rectangle 128"/>
            <p:cNvSpPr/>
            <p:nvPr/>
          </p:nvSpPr>
          <p:spPr>
            <a:xfrm>
              <a:off x="2139696" y="1581912"/>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0" name="Rectangle 129"/>
            <p:cNvSpPr/>
            <p:nvPr/>
          </p:nvSpPr>
          <p:spPr>
            <a:xfrm>
              <a:off x="2596896" y="1591056"/>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1" name="Rectangle 130"/>
            <p:cNvSpPr/>
            <p:nvPr/>
          </p:nvSpPr>
          <p:spPr>
            <a:xfrm>
              <a:off x="3005328" y="1578864"/>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3" name="Group 131"/>
          <p:cNvGrpSpPr/>
          <p:nvPr/>
        </p:nvGrpSpPr>
        <p:grpSpPr>
          <a:xfrm>
            <a:off x="1243584" y="1572768"/>
            <a:ext cx="1917192" cy="201168"/>
            <a:chOff x="1243584" y="1572768"/>
            <a:chExt cx="1917192" cy="201168"/>
          </a:xfrm>
        </p:grpSpPr>
        <p:sp>
          <p:nvSpPr>
            <p:cNvPr id="133" name="Rectangle 132"/>
            <p:cNvSpPr/>
            <p:nvPr/>
          </p:nvSpPr>
          <p:spPr>
            <a:xfrm>
              <a:off x="1685544" y="1584960"/>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4" name="Rectangle 133"/>
            <p:cNvSpPr/>
            <p:nvPr/>
          </p:nvSpPr>
          <p:spPr>
            <a:xfrm>
              <a:off x="1243584" y="1572768"/>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5" name="Rectangle 134"/>
            <p:cNvSpPr/>
            <p:nvPr/>
          </p:nvSpPr>
          <p:spPr>
            <a:xfrm>
              <a:off x="2139696" y="1581912"/>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6" name="Rectangle 135"/>
            <p:cNvSpPr/>
            <p:nvPr/>
          </p:nvSpPr>
          <p:spPr>
            <a:xfrm>
              <a:off x="2596896" y="1591056"/>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7" name="Rectangle 136"/>
            <p:cNvSpPr/>
            <p:nvPr/>
          </p:nvSpPr>
          <p:spPr>
            <a:xfrm>
              <a:off x="3005328" y="1578864"/>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Oval 7"/>
          <p:cNvSpPr/>
          <p:nvPr/>
        </p:nvSpPr>
        <p:spPr>
          <a:xfrm>
            <a:off x="1826352" y="1615740"/>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1626983" y="147902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9" name="Oval 8"/>
          <p:cNvSpPr/>
          <p:nvPr/>
        </p:nvSpPr>
        <p:spPr>
          <a:xfrm>
            <a:off x="2531733" y="1630682"/>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2355455" y="1494269"/>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53" name="TextBox 52"/>
          <p:cNvSpPr txBox="1"/>
          <p:nvPr/>
        </p:nvSpPr>
        <p:spPr>
          <a:xfrm>
            <a:off x="2812081" y="1629715"/>
            <a:ext cx="502170" cy="200055"/>
          </a:xfrm>
          <a:prstGeom prst="rect">
            <a:avLst/>
          </a:prstGeom>
          <a:noFill/>
        </p:spPr>
        <p:txBody>
          <a:bodyPr wrap="square" rtlCol="0">
            <a:spAutoFit/>
          </a:bodyPr>
          <a:lstStyle/>
          <a:p>
            <a:r>
              <a:rPr lang="en-GB" sz="700" dirty="0" smtClean="0">
                <a:latin typeface="Arial" pitchFamily="34" charset="0"/>
                <a:cs typeface="Arial" pitchFamily="34" charset="0"/>
              </a:rPr>
              <a:t>2000</a:t>
            </a:r>
            <a:endParaRPr lang="en-GB" sz="700" dirty="0">
              <a:latin typeface="Arial" pitchFamily="34" charset="0"/>
              <a:cs typeface="Arial" pitchFamily="34" charset="0"/>
            </a:endParaRPr>
          </a:p>
        </p:txBody>
      </p:sp>
      <p:sp>
        <p:nvSpPr>
          <p:cNvPr id="110" name="TextBox 109"/>
          <p:cNvSpPr txBox="1"/>
          <p:nvPr/>
        </p:nvSpPr>
        <p:spPr>
          <a:xfrm>
            <a:off x="804023" y="1817357"/>
            <a:ext cx="502170" cy="200055"/>
          </a:xfrm>
          <a:prstGeom prst="rect">
            <a:avLst/>
          </a:prstGeom>
          <a:noFill/>
        </p:spPr>
        <p:txBody>
          <a:bodyPr wrap="square" rtlCol="0">
            <a:spAutoFit/>
          </a:bodyPr>
          <a:lstStyle/>
          <a:p>
            <a:r>
              <a:rPr lang="en-GB" sz="700" dirty="0" smtClean="0">
                <a:latin typeface="Arial" pitchFamily="34" charset="0"/>
                <a:cs typeface="Arial" pitchFamily="34" charset="0"/>
              </a:rPr>
              <a:t>6.25MN</a:t>
            </a:r>
            <a:endParaRPr lang="en-GB" sz="700" dirty="0">
              <a:latin typeface="Arial" pitchFamily="34" charset="0"/>
              <a:cs typeface="Arial" pitchFamily="34" charset="0"/>
            </a:endParaRPr>
          </a:p>
        </p:txBody>
      </p:sp>
      <p:sp>
        <p:nvSpPr>
          <p:cNvPr id="111" name="TextBox 110"/>
          <p:cNvSpPr txBox="1"/>
          <p:nvPr/>
        </p:nvSpPr>
        <p:spPr>
          <a:xfrm>
            <a:off x="1334375" y="1808213"/>
            <a:ext cx="502170" cy="200055"/>
          </a:xfrm>
          <a:prstGeom prst="rect">
            <a:avLst/>
          </a:prstGeom>
          <a:noFill/>
        </p:spPr>
        <p:txBody>
          <a:bodyPr wrap="square" rtlCol="0">
            <a:spAutoFit/>
          </a:bodyPr>
          <a:lstStyle/>
          <a:p>
            <a:r>
              <a:rPr lang="en-GB" sz="700" dirty="0" smtClean="0">
                <a:latin typeface="Arial" pitchFamily="34" charset="0"/>
                <a:cs typeface="Arial" pitchFamily="34" charset="0"/>
              </a:rPr>
              <a:t>6.25MN</a:t>
            </a:r>
            <a:endParaRPr lang="en-GB" sz="700" dirty="0">
              <a:latin typeface="Arial" pitchFamily="34" charset="0"/>
              <a:cs typeface="Arial" pitchFamily="34" charset="0"/>
            </a:endParaRPr>
          </a:p>
        </p:txBody>
      </p:sp>
      <p:cxnSp>
        <p:nvCxnSpPr>
          <p:cNvPr id="139" name="Straight Connector 138"/>
          <p:cNvCxnSpPr/>
          <p:nvPr/>
        </p:nvCxnSpPr>
        <p:spPr>
          <a:xfrm rot="16200000" flipH="1">
            <a:off x="2989951" y="1405839"/>
            <a:ext cx="697614" cy="10016"/>
          </a:xfrm>
          <a:prstGeom prst="line">
            <a:avLst/>
          </a:prstGeom>
          <a:ln w="127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p:cNvCxnSpPr/>
          <p:nvPr/>
        </p:nvCxnSpPr>
        <p:spPr>
          <a:xfrm rot="16200000" flipH="1">
            <a:off x="2624520" y="1511712"/>
            <a:ext cx="420623" cy="2285"/>
          </a:xfrm>
          <a:prstGeom prst="line">
            <a:avLst/>
          </a:prstGeom>
          <a:ln w="1270">
            <a:solidFill>
              <a:schemeClr val="tx1"/>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346311" y="3359645"/>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7" name="Oval 6"/>
          <p:cNvSpPr/>
          <p:nvPr/>
        </p:nvSpPr>
        <p:spPr>
          <a:xfrm>
            <a:off x="2562662" y="3495208"/>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1820556" y="3507698"/>
            <a:ext cx="82445" cy="974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TextBox 27"/>
          <p:cNvSpPr txBox="1"/>
          <p:nvPr/>
        </p:nvSpPr>
        <p:spPr>
          <a:xfrm>
            <a:off x="1623935" y="3377933"/>
            <a:ext cx="502170" cy="200055"/>
          </a:xfrm>
          <a:prstGeom prst="rect">
            <a:avLst/>
          </a:prstGeom>
          <a:noFill/>
        </p:spPr>
        <p:txBody>
          <a:bodyPr wrap="square" rtlCol="0">
            <a:spAutoFit/>
          </a:bodyPr>
          <a:lstStyle/>
          <a:p>
            <a:r>
              <a:rPr lang="en-GB" sz="700" dirty="0" smtClean="0">
                <a:latin typeface="Arial" pitchFamily="34" charset="0"/>
                <a:cs typeface="Arial" pitchFamily="34" charset="0"/>
              </a:rPr>
              <a:t>12.5MN</a:t>
            </a:r>
            <a:endParaRPr lang="en-GB" sz="700" dirty="0">
              <a:latin typeface="Arial" pitchFamily="34" charset="0"/>
              <a:cs typeface="Arial" pitchFamily="34" charset="0"/>
            </a:endParaRPr>
          </a:p>
        </p:txBody>
      </p:sp>
      <p:sp>
        <p:nvSpPr>
          <p:cNvPr id="145" name="Rectangle 144"/>
          <p:cNvSpPr/>
          <p:nvPr/>
        </p:nvSpPr>
        <p:spPr>
          <a:xfrm>
            <a:off x="5797296" y="3008376"/>
            <a:ext cx="155448" cy="182880"/>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6" name="TextBox 145"/>
          <p:cNvSpPr txBox="1"/>
          <p:nvPr/>
        </p:nvSpPr>
        <p:spPr>
          <a:xfrm>
            <a:off x="5955892" y="2992037"/>
            <a:ext cx="2468380" cy="400110"/>
          </a:xfrm>
          <a:prstGeom prst="rect">
            <a:avLst/>
          </a:prstGeom>
          <a:noFill/>
        </p:spPr>
        <p:txBody>
          <a:bodyPr wrap="square" rtlCol="0">
            <a:spAutoFit/>
          </a:bodyPr>
          <a:lstStyle/>
          <a:p>
            <a:r>
              <a:rPr lang="en-GB" sz="1000" dirty="0" smtClean="0">
                <a:latin typeface="Arial" pitchFamily="34" charset="0"/>
                <a:cs typeface="Arial" pitchFamily="34" charset="0"/>
              </a:rPr>
              <a:t>Position of permanent support for </a:t>
            </a:r>
            <a:r>
              <a:rPr lang="en-GB" sz="1000" dirty="0" err="1" smtClean="0">
                <a:latin typeface="Arial" pitchFamily="34" charset="0"/>
                <a:cs typeface="Arial" pitchFamily="34" charset="0"/>
              </a:rPr>
              <a:t>SiD</a:t>
            </a:r>
            <a:endParaRPr lang="en-GB" sz="1000" dirty="0" smtClean="0">
              <a:latin typeface="Arial" pitchFamily="34" charset="0"/>
              <a:cs typeface="Arial" pitchFamily="34" charset="0"/>
            </a:endParaRPr>
          </a:p>
          <a:p>
            <a:r>
              <a:rPr lang="en-GB" sz="1000" dirty="0" smtClean="0">
                <a:latin typeface="Arial" pitchFamily="34" charset="0"/>
                <a:cs typeface="Arial" pitchFamily="34" charset="0"/>
              </a:rPr>
              <a:t>(preliminary)</a:t>
            </a:r>
            <a:endParaRPr lang="en-GB" sz="1000" dirty="0">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Slab Flex with </a:t>
            </a:r>
            <a:r>
              <a:rPr lang="en-GB" dirty="0" err="1" smtClean="0"/>
              <a:t>SiD</a:t>
            </a:r>
            <a:endParaRPr lang="en-GB" dirty="0"/>
          </a:p>
        </p:txBody>
      </p:sp>
      <p:sp>
        <p:nvSpPr>
          <p:cNvPr id="6" name="Content Placeholder 2"/>
          <p:cNvSpPr>
            <a:spLocks noGrp="1"/>
          </p:cNvSpPr>
          <p:nvPr>
            <p:ph idx="1"/>
          </p:nvPr>
        </p:nvSpPr>
        <p:spPr>
          <a:xfrm>
            <a:off x="386023" y="835234"/>
            <a:ext cx="8318500" cy="5093376"/>
          </a:xfrm>
        </p:spPr>
        <p:txBody>
          <a:bodyPr/>
          <a:lstStyle/>
          <a:p>
            <a:r>
              <a:rPr lang="en-GB" dirty="0" smtClean="0"/>
              <a:t>A large range of top load positions</a:t>
            </a:r>
          </a:p>
          <a:p>
            <a:r>
              <a:rPr lang="en-GB" dirty="0" smtClean="0"/>
              <a:t>This does not easily allow for significant optimisation in terms of support position. </a:t>
            </a:r>
          </a:p>
          <a:p>
            <a:pPr lvl="1"/>
            <a:r>
              <a:rPr lang="en-GB" dirty="0" smtClean="0"/>
              <a:t>If we optimise for the closed case we are far from optimum for the un-sliced case.</a:t>
            </a:r>
          </a:p>
          <a:p>
            <a:r>
              <a:rPr lang="en-GB" dirty="0" smtClean="0"/>
              <a:t>Study of effect of scenarios ongoing</a:t>
            </a:r>
          </a:p>
          <a:p>
            <a:pPr lvl="1"/>
            <a:r>
              <a:rPr lang="en-GB" dirty="0" smtClean="0"/>
              <a:t>Because </a:t>
            </a:r>
            <a:r>
              <a:rPr lang="en-GB" dirty="0" err="1" smtClean="0"/>
              <a:t>SiD</a:t>
            </a:r>
            <a:r>
              <a:rPr lang="en-GB" dirty="0" smtClean="0"/>
              <a:t> is on a deep slab at present we may be ok to meet the deflection limits</a:t>
            </a:r>
          </a:p>
          <a:p>
            <a:pPr lvl="1">
              <a:buNone/>
            </a:pPr>
            <a:endParaRPr lang="en-GB" dirty="0" smtClean="0"/>
          </a:p>
          <a:p>
            <a:pPr lvl="1"/>
            <a:endParaRPr lang="en-GB" dirty="0" smtClean="0"/>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Slab flex limits are critical</a:t>
            </a:r>
            <a:endParaRPr lang="en-GB" dirty="0"/>
          </a:p>
        </p:txBody>
      </p:sp>
      <p:sp>
        <p:nvSpPr>
          <p:cNvPr id="4" name="Content Placeholder 3"/>
          <p:cNvSpPr>
            <a:spLocks noGrp="1"/>
          </p:cNvSpPr>
          <p:nvPr>
            <p:ph idx="1"/>
          </p:nvPr>
        </p:nvSpPr>
        <p:spPr/>
        <p:txBody>
          <a:bodyPr/>
          <a:lstStyle/>
          <a:p>
            <a:r>
              <a:rPr lang="en-GB" dirty="0" smtClean="0"/>
              <a:t>Ability to move loads on and off the slab without deflecting more than +/-2mm</a:t>
            </a:r>
          </a:p>
          <a:p>
            <a:r>
              <a:rPr lang="en-GB" dirty="0" smtClean="0"/>
              <a:t>Ability to jack the system onto pads/rollers without it deflecting more than +/-2mm</a:t>
            </a:r>
          </a:p>
          <a:p>
            <a:r>
              <a:rPr lang="en-GB" dirty="0" smtClean="0"/>
              <a:t>Ability to move the slab over undulations without it deflecting more than +/-2mm</a:t>
            </a:r>
            <a:endParaRPr lang="en-GB" dirty="0"/>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Slab flexure critical – but what is its definition?</a:t>
            </a:r>
            <a:endParaRPr lang="en-GB" dirty="0"/>
          </a:p>
        </p:txBody>
      </p:sp>
      <p:sp>
        <p:nvSpPr>
          <p:cNvPr id="6" name="Content Placeholder 2"/>
          <p:cNvSpPr>
            <a:spLocks noGrp="1"/>
          </p:cNvSpPr>
          <p:nvPr>
            <p:ph idx="1"/>
          </p:nvPr>
        </p:nvSpPr>
        <p:spPr>
          <a:xfrm>
            <a:off x="386023" y="835234"/>
            <a:ext cx="8318500" cy="5093376"/>
          </a:xfrm>
        </p:spPr>
        <p:txBody>
          <a:bodyPr/>
          <a:lstStyle/>
          <a:p>
            <a:r>
              <a:rPr lang="en-GB" dirty="0" smtClean="0"/>
              <a:t>Design using +/-2mm over slab</a:t>
            </a:r>
          </a:p>
          <a:p>
            <a:r>
              <a:rPr lang="en-GB" dirty="0" smtClean="0"/>
              <a:t>If the slab was smaller </a:t>
            </a:r>
            <a:r>
              <a:rPr lang="en-GB" dirty="0" err="1" smtClean="0"/>
              <a:t>eg</a:t>
            </a:r>
            <a:r>
              <a:rPr lang="en-GB" dirty="0" smtClean="0"/>
              <a:t>. 14x14m would it still be +/-2mm</a:t>
            </a:r>
          </a:p>
          <a:p>
            <a:r>
              <a:rPr lang="en-GB" dirty="0" smtClean="0"/>
              <a:t>If yes, can we not just apply the +/-2mm over that part of the slab which is under the detector?</a:t>
            </a:r>
          </a:p>
          <a:p>
            <a:r>
              <a:rPr lang="en-GB" dirty="0" smtClean="0"/>
              <a:t>Is it possible to get a better understanding of the deflection criteria </a:t>
            </a:r>
            <a:r>
              <a:rPr lang="en-GB" dirty="0" err="1" smtClean="0"/>
              <a:t>eg</a:t>
            </a:r>
            <a:r>
              <a:rPr lang="en-GB" dirty="0" smtClean="0"/>
              <a:t>. relative movement at points on the detector?</a:t>
            </a:r>
          </a:p>
          <a:p>
            <a:r>
              <a:rPr lang="en-GB" dirty="0" smtClean="0"/>
              <a:t>Does +/- 2mm mean that some part can go up by 2mm and some down by 2mm =&gt; 4mm amplitude?</a:t>
            </a:r>
          </a:p>
          <a:p>
            <a:r>
              <a:rPr lang="en-GB" dirty="0" smtClean="0"/>
              <a:t>Is the deflection limit to be applied during un-slicing?</a:t>
            </a: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6648" y="2499349"/>
            <a:ext cx="3326853" cy="434734"/>
          </a:xfrm>
        </p:spPr>
        <p:txBody>
          <a:bodyPr/>
          <a:lstStyle/>
          <a:p>
            <a:r>
              <a:rPr lang="en-GB" dirty="0" smtClean="0"/>
              <a:t>Slab Flex Analysis</a:t>
            </a:r>
            <a:endParaRPr lang="en-GB" dirty="0"/>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152400"/>
            <a:ext cx="4800600" cy="2895600"/>
          </a:xfrm>
        </p:spPr>
        <p:txBody>
          <a:bodyPr>
            <a:normAutofit/>
          </a:bodyPr>
          <a:lstStyle/>
          <a:p>
            <a:pPr algn="ctr"/>
            <a:r>
              <a:rPr lang="en-GB" dirty="0" smtClean="0"/>
              <a:t>CLIC </a:t>
            </a:r>
            <a:br>
              <a:rPr lang="en-GB" dirty="0" smtClean="0"/>
            </a:br>
            <a:r>
              <a:rPr lang="en-GB" dirty="0" smtClean="0"/>
              <a:t>Geometry </a:t>
            </a:r>
            <a:br>
              <a:rPr lang="en-GB" dirty="0" smtClean="0"/>
            </a:br>
            <a:r>
              <a:rPr lang="en-GB" dirty="0" smtClean="0"/>
              <a:t>(Version G)</a:t>
            </a:r>
            <a:br>
              <a:rPr lang="en-GB" dirty="0" smtClean="0"/>
            </a:br>
            <a:endParaRPr lang="en-GB" dirty="0"/>
          </a:p>
        </p:txBody>
      </p:sp>
      <p:grpSp>
        <p:nvGrpSpPr>
          <p:cNvPr id="3" name="Group 5"/>
          <p:cNvGrpSpPr/>
          <p:nvPr/>
        </p:nvGrpSpPr>
        <p:grpSpPr>
          <a:xfrm>
            <a:off x="474306" y="130629"/>
            <a:ext cx="6924869" cy="6074227"/>
            <a:chOff x="381000" y="152400"/>
            <a:chExt cx="7391400" cy="6629400"/>
          </a:xfrm>
        </p:grpSpPr>
        <p:pic>
          <p:nvPicPr>
            <p:cNvPr id="1026" name="Picture 2"/>
            <p:cNvPicPr>
              <a:picLocks noChangeAspect="1" noChangeArrowheads="1"/>
            </p:cNvPicPr>
            <p:nvPr/>
          </p:nvPicPr>
          <p:blipFill>
            <a:blip r:embed="rId2" cstate="print"/>
            <a:srcRect l="4062" t="12500" r="52987" b="37500"/>
            <a:stretch>
              <a:fillRect/>
            </a:stretch>
          </p:blipFill>
          <p:spPr bwMode="auto">
            <a:xfrm>
              <a:off x="381000" y="3340023"/>
              <a:ext cx="7391400" cy="3441777"/>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l="7313" t="15625" r="67500" b="37149"/>
            <a:stretch>
              <a:fillRect/>
            </a:stretch>
          </p:blipFill>
          <p:spPr bwMode="auto">
            <a:xfrm>
              <a:off x="914400" y="152400"/>
              <a:ext cx="4267200" cy="3200400"/>
            </a:xfrm>
            <a:prstGeom prst="rect">
              <a:avLst/>
            </a:prstGeom>
            <a:noFill/>
            <a:ln w="9525">
              <a:noFill/>
              <a:miter lim="800000"/>
              <a:headEnd/>
              <a:tailEnd/>
            </a:ln>
          </p:spPr>
        </p:pic>
      </p:grpSp>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Slab flex limits are critical</a:t>
            </a:r>
            <a:endParaRPr lang="en-GB" dirty="0"/>
          </a:p>
        </p:txBody>
      </p:sp>
      <p:cxnSp>
        <p:nvCxnSpPr>
          <p:cNvPr id="6" name="Straight Connector 5"/>
          <p:cNvCxnSpPr/>
          <p:nvPr/>
        </p:nvCxnSpPr>
        <p:spPr>
          <a:xfrm flipV="1">
            <a:off x="1798820" y="1971207"/>
            <a:ext cx="5381469" cy="4497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rot="16200000" flipH="1">
            <a:off x="2424659" y="1600199"/>
            <a:ext cx="839449" cy="7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16200000" flipH="1">
            <a:off x="5583836" y="1558976"/>
            <a:ext cx="846945" cy="7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5400000" flipH="1" flipV="1">
            <a:off x="3518941" y="2117361"/>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rot="5400000" flipH="1" flipV="1">
            <a:off x="3896191" y="2127356"/>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rot="5400000" flipH="1" flipV="1">
            <a:off x="3176671" y="2119861"/>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V="1">
            <a:off x="6805534" y="1439056"/>
            <a:ext cx="1558977" cy="74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753069" y="1139252"/>
            <a:ext cx="1933732" cy="246221"/>
          </a:xfrm>
          <a:prstGeom prst="rect">
            <a:avLst/>
          </a:prstGeom>
          <a:noFill/>
        </p:spPr>
        <p:txBody>
          <a:bodyPr wrap="square" rtlCol="0">
            <a:spAutoFit/>
          </a:bodyPr>
          <a:lstStyle/>
          <a:p>
            <a:r>
              <a:rPr lang="en-GB" sz="1000" dirty="0" smtClean="0">
                <a:latin typeface="Arial" pitchFamily="34" charset="0"/>
                <a:cs typeface="Arial" pitchFamily="34" charset="0"/>
              </a:rPr>
              <a:t>Direction of travel</a:t>
            </a:r>
            <a:endParaRPr lang="en-GB" sz="1000" dirty="0">
              <a:latin typeface="Arial" pitchFamily="34" charset="0"/>
              <a:cs typeface="Arial" pitchFamily="34" charset="0"/>
            </a:endParaRPr>
          </a:p>
        </p:txBody>
      </p:sp>
      <p:cxnSp>
        <p:nvCxnSpPr>
          <p:cNvPr id="25" name="Straight Arrow Connector 24"/>
          <p:cNvCxnSpPr/>
          <p:nvPr/>
        </p:nvCxnSpPr>
        <p:spPr>
          <a:xfrm rot="5400000" flipH="1" flipV="1">
            <a:off x="4745640" y="2122360"/>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rot="5400000" flipH="1" flipV="1">
            <a:off x="5082912" y="2114864"/>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5400000" flipH="1" flipV="1">
            <a:off x="5480151" y="2114864"/>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rot="5400000" flipH="1" flipV="1">
            <a:off x="4190997" y="2114865"/>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rot="5400000" flipH="1" flipV="1">
            <a:off x="4460820" y="2107369"/>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888105" y="1351613"/>
            <a:ext cx="724525" cy="400110"/>
          </a:xfrm>
          <a:prstGeom prst="rect">
            <a:avLst/>
          </a:prstGeom>
          <a:noFill/>
        </p:spPr>
        <p:txBody>
          <a:bodyPr wrap="square" rtlCol="0">
            <a:spAutoFit/>
          </a:bodyPr>
          <a:lstStyle/>
          <a:p>
            <a:r>
              <a:rPr lang="en-GB" sz="1000" dirty="0" smtClean="0">
                <a:latin typeface="Arial" pitchFamily="34" charset="0"/>
                <a:cs typeface="Arial" pitchFamily="34" charset="0"/>
              </a:rPr>
              <a:t>detector loads</a:t>
            </a:r>
            <a:endParaRPr lang="en-GB" sz="1000" dirty="0">
              <a:latin typeface="Arial" pitchFamily="34" charset="0"/>
              <a:cs typeface="Arial" pitchFamily="34" charset="0"/>
            </a:endParaRPr>
          </a:p>
        </p:txBody>
      </p:sp>
      <p:sp>
        <p:nvSpPr>
          <p:cNvPr id="31" name="TextBox 30"/>
          <p:cNvSpPr txBox="1"/>
          <p:nvPr/>
        </p:nvSpPr>
        <p:spPr>
          <a:xfrm>
            <a:off x="3884946" y="2273508"/>
            <a:ext cx="1933732" cy="246221"/>
          </a:xfrm>
          <a:prstGeom prst="rect">
            <a:avLst/>
          </a:prstGeom>
          <a:noFill/>
        </p:spPr>
        <p:txBody>
          <a:bodyPr wrap="square" rtlCol="0">
            <a:spAutoFit/>
          </a:bodyPr>
          <a:lstStyle/>
          <a:p>
            <a:r>
              <a:rPr lang="en-GB" sz="1000" dirty="0" smtClean="0">
                <a:latin typeface="Arial" pitchFamily="34" charset="0"/>
                <a:cs typeface="Arial" pitchFamily="34" charset="0"/>
              </a:rPr>
              <a:t>roller/air-pad loads</a:t>
            </a:r>
            <a:endParaRPr lang="en-GB" sz="1000" dirty="0">
              <a:latin typeface="Arial" pitchFamily="34" charset="0"/>
              <a:cs typeface="Arial" pitchFamily="34" charset="0"/>
            </a:endParaRPr>
          </a:p>
        </p:txBody>
      </p:sp>
      <p:sp>
        <p:nvSpPr>
          <p:cNvPr id="33" name="Freeform 32"/>
          <p:cNvSpPr/>
          <p:nvPr/>
        </p:nvSpPr>
        <p:spPr>
          <a:xfrm>
            <a:off x="1753850" y="1803815"/>
            <a:ext cx="5321508" cy="714532"/>
          </a:xfrm>
          <a:custGeom>
            <a:avLst/>
            <a:gdLst>
              <a:gd name="connsiteX0" fmla="*/ 0 w 5321508"/>
              <a:gd name="connsiteY0" fmla="*/ 639581 h 714532"/>
              <a:gd name="connsiteX1" fmla="*/ 1191718 w 5321508"/>
              <a:gd name="connsiteY1" fmla="*/ 212361 h 714532"/>
              <a:gd name="connsiteX2" fmla="*/ 2563318 w 5321508"/>
              <a:gd name="connsiteY2" fmla="*/ 24984 h 714532"/>
              <a:gd name="connsiteX3" fmla="*/ 4077324 w 5321508"/>
              <a:gd name="connsiteY3" fmla="*/ 114925 h 714532"/>
              <a:gd name="connsiteX4" fmla="*/ 5321508 w 5321508"/>
              <a:gd name="connsiteY4" fmla="*/ 714532 h 714532"/>
              <a:gd name="connsiteX5" fmla="*/ 5321508 w 5321508"/>
              <a:gd name="connsiteY5" fmla="*/ 714532 h 714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21508" h="714532">
                <a:moveTo>
                  <a:pt x="0" y="639581"/>
                </a:moveTo>
                <a:cubicBezTo>
                  <a:pt x="382249" y="477187"/>
                  <a:pt x="764498" y="314794"/>
                  <a:pt x="1191718" y="212361"/>
                </a:cubicBezTo>
                <a:cubicBezTo>
                  <a:pt x="1618938" y="109928"/>
                  <a:pt x="2082384" y="41223"/>
                  <a:pt x="2563318" y="24984"/>
                </a:cubicBezTo>
                <a:cubicBezTo>
                  <a:pt x="3044252" y="8745"/>
                  <a:pt x="3617626" y="0"/>
                  <a:pt x="4077324" y="114925"/>
                </a:cubicBezTo>
                <a:cubicBezTo>
                  <a:pt x="4537022" y="229850"/>
                  <a:pt x="5321508" y="714532"/>
                  <a:pt x="5321508" y="714532"/>
                </a:cubicBezTo>
                <a:lnTo>
                  <a:pt x="5321508" y="714532"/>
                </a:lnTo>
              </a:path>
            </a:pathLst>
          </a:cu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4" name="TextBox 33"/>
          <p:cNvSpPr txBox="1"/>
          <p:nvPr/>
        </p:nvSpPr>
        <p:spPr>
          <a:xfrm>
            <a:off x="359764" y="846944"/>
            <a:ext cx="1963711" cy="1323439"/>
          </a:xfrm>
          <a:prstGeom prst="rect">
            <a:avLst/>
          </a:prstGeom>
          <a:noFill/>
        </p:spPr>
        <p:txBody>
          <a:bodyPr wrap="square" rtlCol="0">
            <a:spAutoFit/>
          </a:bodyPr>
          <a:lstStyle/>
          <a:p>
            <a:r>
              <a:rPr lang="en-GB" sz="1600" dirty="0" smtClean="0">
                <a:latin typeface="Arial" pitchFamily="34" charset="0"/>
                <a:cs typeface="Arial" pitchFamily="34" charset="0"/>
              </a:rPr>
              <a:t>This roller/pad arrangement will cause significant deflection when jacking</a:t>
            </a:r>
            <a:endParaRPr lang="en-GB" sz="1600" dirty="0">
              <a:latin typeface="Arial" pitchFamily="34" charset="0"/>
              <a:cs typeface="Arial" pitchFamily="34" charset="0"/>
            </a:endParaRPr>
          </a:p>
        </p:txBody>
      </p:sp>
      <p:cxnSp>
        <p:nvCxnSpPr>
          <p:cNvPr id="35" name="Straight Connector 34"/>
          <p:cNvCxnSpPr/>
          <p:nvPr/>
        </p:nvCxnSpPr>
        <p:spPr>
          <a:xfrm flipV="1">
            <a:off x="1846290" y="4237197"/>
            <a:ext cx="5381469" cy="4497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rot="16200000" flipH="1">
            <a:off x="2472129" y="3873684"/>
            <a:ext cx="839449" cy="7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rot="16200000" flipH="1">
            <a:off x="5631306" y="3832461"/>
            <a:ext cx="846945" cy="7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rot="5400000" flipH="1" flipV="1">
            <a:off x="2989289" y="4405836"/>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rot="5400000" flipH="1" flipV="1">
            <a:off x="2332219" y="4393345"/>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rot="5400000" flipH="1" flipV="1">
            <a:off x="2542088" y="4393346"/>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rot="5400000" flipH="1" flipV="1">
            <a:off x="6404553" y="4388350"/>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rot="5400000" flipH="1" flipV="1">
            <a:off x="5460165" y="4380854"/>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rot="5400000" flipH="1" flipV="1">
            <a:off x="5722493" y="4388349"/>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rot="5400000" flipH="1" flipV="1">
            <a:off x="6142217" y="4388350"/>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rot="5400000" flipH="1" flipV="1">
            <a:off x="3241622" y="4395845"/>
            <a:ext cx="2473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7" name="Freeform 46"/>
          <p:cNvSpPr/>
          <p:nvPr/>
        </p:nvSpPr>
        <p:spPr>
          <a:xfrm>
            <a:off x="1851285" y="4182256"/>
            <a:ext cx="5343994" cy="67456"/>
          </a:xfrm>
          <a:custGeom>
            <a:avLst/>
            <a:gdLst>
              <a:gd name="connsiteX0" fmla="*/ 0 w 5343994"/>
              <a:gd name="connsiteY0" fmla="*/ 29980 h 67456"/>
              <a:gd name="connsiteX1" fmla="*/ 996846 w 5343994"/>
              <a:gd name="connsiteY1" fmla="*/ 52466 h 67456"/>
              <a:gd name="connsiteX2" fmla="*/ 2713220 w 5343994"/>
              <a:gd name="connsiteY2" fmla="*/ 67456 h 67456"/>
              <a:gd name="connsiteX3" fmla="*/ 4204741 w 5343994"/>
              <a:gd name="connsiteY3" fmla="*/ 44971 h 67456"/>
              <a:gd name="connsiteX4" fmla="*/ 5343994 w 5343994"/>
              <a:gd name="connsiteY4" fmla="*/ 0 h 67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3994" h="67456">
                <a:moveTo>
                  <a:pt x="0" y="29980"/>
                </a:moveTo>
                <a:lnTo>
                  <a:pt x="996846" y="52466"/>
                </a:lnTo>
                <a:lnTo>
                  <a:pt x="2713220" y="67456"/>
                </a:lnTo>
                <a:cubicBezTo>
                  <a:pt x="3247869" y="66207"/>
                  <a:pt x="3766279" y="56214"/>
                  <a:pt x="4204741" y="44971"/>
                </a:cubicBezTo>
                <a:cubicBezTo>
                  <a:pt x="4643203" y="33728"/>
                  <a:pt x="4993598" y="16864"/>
                  <a:pt x="5343994" y="0"/>
                </a:cubicBezTo>
              </a:path>
            </a:pathLst>
          </a:cu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8" name="TextBox 47"/>
          <p:cNvSpPr txBox="1"/>
          <p:nvPr/>
        </p:nvSpPr>
        <p:spPr>
          <a:xfrm>
            <a:off x="234846" y="3075482"/>
            <a:ext cx="1963711" cy="1077218"/>
          </a:xfrm>
          <a:prstGeom prst="rect">
            <a:avLst/>
          </a:prstGeom>
          <a:noFill/>
        </p:spPr>
        <p:txBody>
          <a:bodyPr wrap="square" rtlCol="0">
            <a:spAutoFit/>
          </a:bodyPr>
          <a:lstStyle/>
          <a:p>
            <a:r>
              <a:rPr lang="en-GB" sz="1600" dirty="0" smtClean="0">
                <a:latin typeface="Arial" pitchFamily="34" charset="0"/>
                <a:cs typeface="Arial" pitchFamily="34" charset="0"/>
              </a:rPr>
              <a:t>This roller/pad arrangement will reduce deflection significantly</a:t>
            </a:r>
            <a:endParaRPr lang="en-GB" sz="1600" dirty="0">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846386"/>
          </a:xfrm>
        </p:spPr>
        <p:txBody>
          <a:bodyPr/>
          <a:lstStyle/>
          <a:p>
            <a:r>
              <a:rPr lang="en-GB" dirty="0" smtClean="0"/>
              <a:t>Initial supports positioned to balance mid slab Moment</a:t>
            </a:r>
            <a:endParaRPr lang="en-GB" dirty="0"/>
          </a:p>
        </p:txBody>
      </p:sp>
      <p:sp>
        <p:nvSpPr>
          <p:cNvPr id="3" name="Content Placeholder 2"/>
          <p:cNvSpPr>
            <a:spLocks noGrp="1"/>
          </p:cNvSpPr>
          <p:nvPr>
            <p:ph idx="1"/>
          </p:nvPr>
        </p:nvSpPr>
        <p:spPr>
          <a:xfrm>
            <a:off x="420688" y="1056027"/>
            <a:ext cx="8033764" cy="450485"/>
          </a:xfrm>
        </p:spPr>
        <p:txBody>
          <a:bodyPr/>
          <a:lstStyle/>
          <a:p>
            <a:pPr>
              <a:buNone/>
            </a:pPr>
            <a:r>
              <a:rPr lang="en-GB" dirty="0" smtClean="0"/>
              <a:t>Effect of moving the detector onto the slab</a:t>
            </a:r>
          </a:p>
        </p:txBody>
      </p:sp>
      <p:pic>
        <p:nvPicPr>
          <p:cNvPr id="5122" name="Picture 2"/>
          <p:cNvPicPr>
            <a:picLocks noChangeAspect="1" noChangeArrowheads="1"/>
          </p:cNvPicPr>
          <p:nvPr/>
        </p:nvPicPr>
        <p:blipFill>
          <a:blip r:embed="rId3" cstate="print"/>
          <a:srcRect/>
          <a:stretch>
            <a:fillRect/>
          </a:stretch>
        </p:blipFill>
        <p:spPr bwMode="auto">
          <a:xfrm>
            <a:off x="419724" y="2555823"/>
            <a:ext cx="5217185" cy="3155976"/>
          </a:xfrm>
          <a:prstGeom prst="rect">
            <a:avLst/>
          </a:prstGeom>
          <a:noFill/>
          <a:ln w="9525">
            <a:noFill/>
            <a:miter lim="800000"/>
            <a:headEnd/>
            <a:tailEnd/>
          </a:ln>
        </p:spPr>
      </p:pic>
      <p:cxnSp>
        <p:nvCxnSpPr>
          <p:cNvPr id="6" name="Straight Connector 5"/>
          <p:cNvCxnSpPr/>
          <p:nvPr/>
        </p:nvCxnSpPr>
        <p:spPr>
          <a:xfrm flipV="1">
            <a:off x="1109272" y="2383436"/>
            <a:ext cx="3447738" cy="2930577"/>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086787" y="2113613"/>
            <a:ext cx="4347147" cy="3680085"/>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996066" y="2345961"/>
            <a:ext cx="2503357" cy="646331"/>
          </a:xfrm>
          <a:prstGeom prst="rect">
            <a:avLst/>
          </a:prstGeom>
          <a:noFill/>
        </p:spPr>
        <p:txBody>
          <a:bodyPr wrap="square" rtlCol="0">
            <a:spAutoFit/>
          </a:bodyPr>
          <a:lstStyle/>
          <a:p>
            <a:r>
              <a:rPr lang="en-GB" dirty="0" smtClean="0"/>
              <a:t>This does not work!</a:t>
            </a:r>
          </a:p>
          <a:p>
            <a:r>
              <a:rPr lang="en-GB" dirty="0" smtClean="0"/>
              <a:t>(see next slide)</a:t>
            </a:r>
            <a:endParaRPr lang="en-GB" dirty="0"/>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Effect of moving the detector onto the slab</a:t>
            </a:r>
          </a:p>
        </p:txBody>
      </p:sp>
      <p:pic>
        <p:nvPicPr>
          <p:cNvPr id="6146" name="Picture 2"/>
          <p:cNvPicPr>
            <a:picLocks noChangeAspect="1" noChangeArrowheads="1"/>
          </p:cNvPicPr>
          <p:nvPr/>
        </p:nvPicPr>
        <p:blipFill>
          <a:blip r:embed="rId3" cstate="print"/>
          <a:srcRect/>
          <a:stretch>
            <a:fillRect/>
          </a:stretch>
        </p:blipFill>
        <p:spPr bwMode="auto">
          <a:xfrm>
            <a:off x="704537" y="1455767"/>
            <a:ext cx="7877332" cy="4765150"/>
          </a:xfrm>
          <a:prstGeom prst="rect">
            <a:avLst/>
          </a:prstGeom>
          <a:noFill/>
          <a:ln w="9525">
            <a:noFill/>
            <a:miter lim="800000"/>
            <a:headEnd/>
            <a:tailEnd/>
          </a:ln>
        </p:spPr>
      </p:pic>
      <p:sp>
        <p:nvSpPr>
          <p:cNvPr id="7" name="TextBox 6"/>
          <p:cNvSpPr txBox="1"/>
          <p:nvPr/>
        </p:nvSpPr>
        <p:spPr>
          <a:xfrm>
            <a:off x="1169233" y="2218544"/>
            <a:ext cx="1379095" cy="276999"/>
          </a:xfrm>
          <a:prstGeom prst="rect">
            <a:avLst/>
          </a:prstGeom>
          <a:noFill/>
        </p:spPr>
        <p:txBody>
          <a:bodyPr wrap="square" rtlCol="0">
            <a:spAutoFit/>
          </a:bodyPr>
          <a:lstStyle/>
          <a:p>
            <a:r>
              <a:rPr lang="en-GB" sz="1200" dirty="0" smtClean="0">
                <a:latin typeface="Arial" pitchFamily="34" charset="0"/>
              </a:rPr>
              <a:t>Slab flex 14mm</a:t>
            </a:r>
            <a:endParaRPr lang="en-GB" sz="1200" dirty="0">
              <a:latin typeface="Arial" pitchFamily="34" charset="0"/>
            </a:endParaRPr>
          </a:p>
        </p:txBody>
      </p:sp>
      <p:sp>
        <p:nvSpPr>
          <p:cNvPr id="8" name="TextBox 7"/>
          <p:cNvSpPr txBox="1"/>
          <p:nvPr/>
        </p:nvSpPr>
        <p:spPr>
          <a:xfrm>
            <a:off x="6793043" y="4791855"/>
            <a:ext cx="1781331" cy="830997"/>
          </a:xfrm>
          <a:prstGeom prst="rect">
            <a:avLst/>
          </a:prstGeom>
          <a:noFill/>
        </p:spPr>
        <p:txBody>
          <a:bodyPr wrap="square" rtlCol="0">
            <a:spAutoFit/>
          </a:bodyPr>
          <a:lstStyle/>
          <a:p>
            <a:r>
              <a:rPr lang="en-GB" sz="1200" dirty="0" smtClean="0">
                <a:latin typeface="Arial" pitchFamily="34" charset="0"/>
              </a:rPr>
              <a:t>Model summary:</a:t>
            </a:r>
          </a:p>
          <a:p>
            <a:r>
              <a:rPr lang="en-GB" sz="1200" dirty="0" smtClean="0">
                <a:latin typeface="Arial" pitchFamily="34" charset="0"/>
              </a:rPr>
              <a:t>Loads as shown</a:t>
            </a:r>
          </a:p>
          <a:p>
            <a:r>
              <a:rPr lang="en-GB" sz="1200" dirty="0" smtClean="0">
                <a:latin typeface="Arial" pitchFamily="34" charset="0"/>
              </a:rPr>
              <a:t>E = 32GPa</a:t>
            </a:r>
          </a:p>
          <a:p>
            <a:r>
              <a:rPr lang="en-GB" sz="1200" dirty="0" smtClean="0">
                <a:latin typeface="Arial" pitchFamily="34" charset="0"/>
              </a:rPr>
              <a:t>Slab 20x20mx2.2m</a:t>
            </a:r>
            <a:endParaRPr lang="en-GB" sz="1200" dirty="0">
              <a:latin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Conclusion on support locations</a:t>
            </a:r>
            <a:endParaRPr lang="en-GB" dirty="0"/>
          </a:p>
        </p:txBody>
      </p:sp>
      <p:sp>
        <p:nvSpPr>
          <p:cNvPr id="4" name="Content Placeholder 3"/>
          <p:cNvSpPr>
            <a:spLocks noGrp="1"/>
          </p:cNvSpPr>
          <p:nvPr>
            <p:ph idx="1"/>
          </p:nvPr>
        </p:nvSpPr>
        <p:spPr>
          <a:xfrm>
            <a:off x="383213" y="778710"/>
            <a:ext cx="8266265" cy="938123"/>
          </a:xfrm>
        </p:spPr>
        <p:txBody>
          <a:bodyPr/>
          <a:lstStyle/>
          <a:p>
            <a:r>
              <a:rPr lang="en-GB" dirty="0" smtClean="0"/>
              <a:t>The permanent supports need to be close to being under the top loads from the detector</a:t>
            </a:r>
          </a:p>
          <a:p>
            <a:r>
              <a:rPr lang="en-GB" dirty="0" smtClean="0"/>
              <a:t>This conflicts with the desire to minimise the deflections due to the self weight of the slab</a:t>
            </a:r>
          </a:p>
          <a:p>
            <a:r>
              <a:rPr lang="en-GB" dirty="0" smtClean="0"/>
              <a:t>Also, optimisation needs to consider the un-slicing of the detector</a:t>
            </a:r>
          </a:p>
          <a:p>
            <a:pPr>
              <a:buNone/>
            </a:pPr>
            <a:endParaRPr lang="en-GB" dirty="0" smtClean="0"/>
          </a:p>
        </p:txBody>
      </p:sp>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A refined support system for </a:t>
            </a:r>
            <a:r>
              <a:rPr lang="en-GB" dirty="0" err="1" smtClean="0"/>
              <a:t>ILD</a:t>
            </a:r>
            <a:endParaRPr lang="en-GB" dirty="0"/>
          </a:p>
        </p:txBody>
      </p:sp>
      <p:sp>
        <p:nvSpPr>
          <p:cNvPr id="4" name="Content Placeholder 3"/>
          <p:cNvSpPr>
            <a:spLocks noGrp="1"/>
          </p:cNvSpPr>
          <p:nvPr>
            <p:ph idx="1"/>
          </p:nvPr>
        </p:nvSpPr>
        <p:spPr>
          <a:xfrm>
            <a:off x="383213" y="778710"/>
            <a:ext cx="8266265" cy="938123"/>
          </a:xfrm>
        </p:spPr>
        <p:txBody>
          <a:bodyPr/>
          <a:lstStyle/>
          <a:p>
            <a:r>
              <a:rPr lang="en-GB" dirty="0" smtClean="0"/>
              <a:t>Step 1: ILD Slab on permanent supports (without detector)</a:t>
            </a:r>
          </a:p>
          <a:p>
            <a:r>
              <a:rPr lang="en-GB" dirty="0" smtClean="0"/>
              <a:t>Step 2: Put </a:t>
            </a:r>
            <a:r>
              <a:rPr lang="en-GB" dirty="0" err="1" smtClean="0"/>
              <a:t>ILD</a:t>
            </a:r>
            <a:r>
              <a:rPr lang="en-GB" dirty="0" smtClean="0"/>
              <a:t>(closed) loads on top of slab</a:t>
            </a:r>
          </a:p>
          <a:p>
            <a:r>
              <a:rPr lang="en-GB" dirty="0" smtClean="0"/>
              <a:t>Step 3: Jack onto transportation system</a:t>
            </a:r>
          </a:p>
          <a:p>
            <a:r>
              <a:rPr lang="en-GB" dirty="0" smtClean="0"/>
              <a:t>Step 4: Consider un-slicing (to be done)</a:t>
            </a:r>
          </a:p>
          <a:p>
            <a:endParaRPr lang="en-GB" dirty="0" smtClean="0"/>
          </a:p>
          <a:p>
            <a:pPr>
              <a:buNone/>
            </a:pPr>
            <a:endParaRPr lang="en-GB" dirty="0" smtClean="0"/>
          </a:p>
        </p:txBody>
      </p:sp>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1455762"/>
            <a:ext cx="6731887" cy="4192847"/>
          </a:xfrm>
          <a:prstGeom prst="rect">
            <a:avLst/>
          </a:prstGeom>
          <a:noFill/>
          <a:ln w="9525">
            <a:noFill/>
            <a:miter lim="800000"/>
            <a:headEnd/>
            <a:tailEnd/>
          </a:ln>
        </p:spPr>
      </p:pic>
      <p:sp>
        <p:nvSpPr>
          <p:cNvPr id="2" name="Title 1"/>
          <p:cNvSpPr>
            <a:spLocks noGrp="1"/>
          </p:cNvSpPr>
          <p:nvPr>
            <p:ph type="title"/>
          </p:nvPr>
        </p:nvSpPr>
        <p:spPr>
          <a:xfrm>
            <a:off x="420688" y="250825"/>
            <a:ext cx="8318500" cy="389530"/>
          </a:xfrm>
        </p:spPr>
        <p:txBody>
          <a:bodyPr/>
          <a:lstStyle/>
          <a:p>
            <a:r>
              <a:rPr lang="en-GB" sz="2400" dirty="0" smtClean="0"/>
              <a:t>Step 1: ILD Slab on permanent supports (without Detector)</a:t>
            </a:r>
            <a:endParaRPr lang="en-GB" sz="2400" dirty="0"/>
          </a:p>
        </p:txBody>
      </p:sp>
      <p:sp>
        <p:nvSpPr>
          <p:cNvPr id="4" name="Content Placeholder 3"/>
          <p:cNvSpPr>
            <a:spLocks noGrp="1"/>
          </p:cNvSpPr>
          <p:nvPr>
            <p:ph idx="1"/>
          </p:nvPr>
        </p:nvSpPr>
        <p:spPr>
          <a:xfrm>
            <a:off x="383213" y="778710"/>
            <a:ext cx="8266265" cy="938123"/>
          </a:xfrm>
        </p:spPr>
        <p:txBody>
          <a:bodyPr/>
          <a:lstStyle/>
          <a:p>
            <a:r>
              <a:rPr lang="en-GB" dirty="0" smtClean="0"/>
              <a:t>Slab on permanent supports (directly under the top loads for </a:t>
            </a:r>
            <a:r>
              <a:rPr lang="en-GB" dirty="0" err="1" smtClean="0"/>
              <a:t>ILD</a:t>
            </a:r>
            <a:r>
              <a:rPr lang="en-GB" dirty="0" smtClean="0"/>
              <a:t> closed)</a:t>
            </a:r>
          </a:p>
          <a:p>
            <a:pPr>
              <a:buNone/>
            </a:pPr>
            <a:endParaRPr lang="en-GB" dirty="0" smtClean="0"/>
          </a:p>
        </p:txBody>
      </p:sp>
      <p:sp>
        <p:nvSpPr>
          <p:cNvPr id="5" name="TextBox 4"/>
          <p:cNvSpPr txBox="1"/>
          <p:nvPr/>
        </p:nvSpPr>
        <p:spPr>
          <a:xfrm>
            <a:off x="7016977" y="4142793"/>
            <a:ext cx="2015056" cy="1015663"/>
          </a:xfrm>
          <a:prstGeom prst="rect">
            <a:avLst/>
          </a:prstGeom>
          <a:noFill/>
        </p:spPr>
        <p:txBody>
          <a:bodyPr wrap="square" rtlCol="0">
            <a:spAutoFit/>
          </a:bodyPr>
          <a:lstStyle/>
          <a:p>
            <a:r>
              <a:rPr lang="en-GB" sz="1200" dirty="0" smtClean="0">
                <a:latin typeface="Arial" pitchFamily="34" charset="0"/>
              </a:rPr>
              <a:t>Model summary:</a:t>
            </a:r>
          </a:p>
          <a:p>
            <a:r>
              <a:rPr lang="en-GB" sz="1200" dirty="0" smtClean="0">
                <a:latin typeface="Arial" pitchFamily="34" charset="0"/>
              </a:rPr>
              <a:t>E = 32GPa</a:t>
            </a:r>
          </a:p>
          <a:p>
            <a:r>
              <a:rPr lang="en-GB" sz="1200" dirty="0" smtClean="0">
                <a:latin typeface="Arial" pitchFamily="34" charset="0"/>
              </a:rPr>
              <a:t>Slab 20x20mx2.2m</a:t>
            </a:r>
          </a:p>
          <a:p>
            <a:endParaRPr lang="en-GB" sz="1200" dirty="0" smtClean="0">
              <a:latin typeface="Arial" pitchFamily="34" charset="0"/>
            </a:endParaRPr>
          </a:p>
          <a:p>
            <a:r>
              <a:rPr lang="en-GB" sz="1200" dirty="0" smtClean="0">
                <a:latin typeface="Arial" pitchFamily="34" charset="0"/>
              </a:rPr>
              <a:t>Load = Slab self weight</a:t>
            </a:r>
            <a:endParaRPr lang="en-GB" sz="1200" dirty="0">
              <a:latin typeface="Arial" pitchFamily="34" charset="0"/>
            </a:endParaRPr>
          </a:p>
        </p:txBody>
      </p:sp>
      <p:sp>
        <p:nvSpPr>
          <p:cNvPr id="6" name="TextBox 5"/>
          <p:cNvSpPr txBox="1"/>
          <p:nvPr/>
        </p:nvSpPr>
        <p:spPr>
          <a:xfrm>
            <a:off x="3601618" y="4618652"/>
            <a:ext cx="3321698" cy="646331"/>
          </a:xfrm>
          <a:prstGeom prst="rect">
            <a:avLst/>
          </a:prstGeom>
          <a:noFill/>
        </p:spPr>
        <p:txBody>
          <a:bodyPr wrap="square" rtlCol="0">
            <a:spAutoFit/>
          </a:bodyPr>
          <a:lstStyle/>
          <a:p>
            <a:r>
              <a:rPr lang="en-GB" sz="1200" dirty="0" smtClean="0">
                <a:latin typeface="Arial" pitchFamily="34" charset="0"/>
              </a:rPr>
              <a:t>Flexure = 0.25mm up to 1.25mm down = 1.5mm amplitude</a:t>
            </a:r>
          </a:p>
          <a:p>
            <a:endParaRPr lang="en-GB" sz="1200" dirty="0" smtClean="0">
              <a:latin typeface="Arial" pitchFamily="34" charset="0"/>
            </a:endParaRPr>
          </a:p>
        </p:txBody>
      </p:sp>
      <p:sp>
        <p:nvSpPr>
          <p:cNvPr id="13" name="TextBox 12"/>
          <p:cNvSpPr txBox="1"/>
          <p:nvPr/>
        </p:nvSpPr>
        <p:spPr>
          <a:xfrm>
            <a:off x="297586" y="1534076"/>
            <a:ext cx="3321698" cy="461665"/>
          </a:xfrm>
          <a:prstGeom prst="rect">
            <a:avLst/>
          </a:prstGeom>
          <a:noFill/>
        </p:spPr>
        <p:txBody>
          <a:bodyPr wrap="square" rtlCol="0">
            <a:spAutoFit/>
          </a:bodyPr>
          <a:lstStyle/>
          <a:p>
            <a:r>
              <a:rPr lang="en-GB" sz="1200" dirty="0" smtClean="0">
                <a:latin typeface="Arial" pitchFamily="34" charset="0"/>
              </a:rPr>
              <a:t>The top surface of the slab can be defined as level and perfectly flat at this stage in its life</a:t>
            </a:r>
            <a:endParaRPr lang="en-GB" sz="1200" dirty="0">
              <a:latin typeface="Arial" pitchFamily="34" charset="0"/>
            </a:endParaRPr>
          </a:p>
        </p:txBody>
      </p:sp>
      <p:cxnSp>
        <p:nvCxnSpPr>
          <p:cNvPr id="11" name="Straight Arrow Connector 10"/>
          <p:cNvCxnSpPr/>
          <p:nvPr/>
        </p:nvCxnSpPr>
        <p:spPr>
          <a:xfrm rot="5400000">
            <a:off x="4853066" y="2874365"/>
            <a:ext cx="2076138" cy="19936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925455" y="1993692"/>
            <a:ext cx="1731364" cy="1569660"/>
          </a:xfrm>
          <a:prstGeom prst="rect">
            <a:avLst/>
          </a:prstGeom>
          <a:noFill/>
        </p:spPr>
        <p:txBody>
          <a:bodyPr wrap="square" rtlCol="0">
            <a:spAutoFit/>
          </a:bodyPr>
          <a:lstStyle/>
          <a:p>
            <a:r>
              <a:rPr lang="en-GB" sz="1600" dirty="0" smtClean="0">
                <a:latin typeface="Arial" pitchFamily="34" charset="0"/>
                <a:cs typeface="Arial" pitchFamily="34" charset="0"/>
              </a:rPr>
              <a:t>But note this is a long term load case and the value will increase with creep - ongoing</a:t>
            </a:r>
            <a:endParaRPr lang="en-GB" sz="1600" dirty="0">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Step 2: Put </a:t>
            </a:r>
            <a:r>
              <a:rPr lang="en-GB" dirty="0" err="1" smtClean="0"/>
              <a:t>ILD</a:t>
            </a:r>
            <a:r>
              <a:rPr lang="en-GB" dirty="0" smtClean="0"/>
              <a:t>(closed) loads on top of slab</a:t>
            </a:r>
            <a:endParaRPr lang="en-GB" dirty="0"/>
          </a:p>
        </p:txBody>
      </p:sp>
      <p:sp>
        <p:nvSpPr>
          <p:cNvPr id="4" name="Content Placeholder 3"/>
          <p:cNvSpPr>
            <a:spLocks noGrp="1"/>
          </p:cNvSpPr>
          <p:nvPr>
            <p:ph idx="1"/>
          </p:nvPr>
        </p:nvSpPr>
        <p:spPr>
          <a:xfrm>
            <a:off x="383213" y="778710"/>
            <a:ext cx="8266265" cy="938123"/>
          </a:xfrm>
        </p:spPr>
        <p:txBody>
          <a:bodyPr/>
          <a:lstStyle/>
          <a:p>
            <a:r>
              <a:rPr lang="en-GB" dirty="0" smtClean="0"/>
              <a:t>This has negligible displacement effect because the loads are (nearly) directly above the supports</a:t>
            </a:r>
          </a:p>
          <a:p>
            <a:pPr>
              <a:buNone/>
            </a:pPr>
            <a:endParaRPr lang="en-GB" dirty="0" smtClean="0"/>
          </a:p>
        </p:txBody>
      </p:sp>
      <p:pic>
        <p:nvPicPr>
          <p:cNvPr id="2050" name="Picture 2"/>
          <p:cNvPicPr>
            <a:picLocks noChangeAspect="1" noChangeArrowheads="1"/>
          </p:cNvPicPr>
          <p:nvPr/>
        </p:nvPicPr>
        <p:blipFill>
          <a:blip r:embed="rId2" cstate="print"/>
          <a:srcRect/>
          <a:stretch>
            <a:fillRect/>
          </a:stretch>
        </p:blipFill>
        <p:spPr bwMode="auto">
          <a:xfrm>
            <a:off x="485191" y="1483567"/>
            <a:ext cx="6971582" cy="434213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Step 3: Jack onto transportation system</a:t>
            </a:r>
            <a:endParaRPr lang="en-GB" dirty="0"/>
          </a:p>
        </p:txBody>
      </p:sp>
      <p:sp>
        <p:nvSpPr>
          <p:cNvPr id="4" name="Content Placeholder 3"/>
          <p:cNvSpPr>
            <a:spLocks noGrp="1"/>
          </p:cNvSpPr>
          <p:nvPr>
            <p:ph idx="1"/>
          </p:nvPr>
        </p:nvSpPr>
        <p:spPr>
          <a:xfrm>
            <a:off x="383213" y="778710"/>
            <a:ext cx="8266265" cy="938123"/>
          </a:xfrm>
        </p:spPr>
        <p:txBody>
          <a:bodyPr/>
          <a:lstStyle/>
          <a:p>
            <a:r>
              <a:rPr lang="en-GB" dirty="0" smtClean="0"/>
              <a:t>ILD (closed) effect upon top surface of jacking onto the transportation system</a:t>
            </a:r>
          </a:p>
          <a:p>
            <a:pPr>
              <a:buNone/>
            </a:pPr>
            <a:endParaRPr lang="en-GB" dirty="0" smtClean="0"/>
          </a:p>
        </p:txBody>
      </p:sp>
      <p:sp>
        <p:nvSpPr>
          <p:cNvPr id="5" name="TextBox 4"/>
          <p:cNvSpPr txBox="1"/>
          <p:nvPr/>
        </p:nvSpPr>
        <p:spPr>
          <a:xfrm>
            <a:off x="7016977" y="4142793"/>
            <a:ext cx="2015056" cy="1200329"/>
          </a:xfrm>
          <a:prstGeom prst="rect">
            <a:avLst/>
          </a:prstGeom>
          <a:noFill/>
        </p:spPr>
        <p:txBody>
          <a:bodyPr wrap="square" rtlCol="0">
            <a:spAutoFit/>
          </a:bodyPr>
          <a:lstStyle/>
          <a:p>
            <a:r>
              <a:rPr lang="en-GB" sz="1200" dirty="0" smtClean="0">
                <a:latin typeface="Arial" pitchFamily="34" charset="0"/>
              </a:rPr>
              <a:t>Model summary:</a:t>
            </a:r>
          </a:p>
          <a:p>
            <a:r>
              <a:rPr lang="en-GB" sz="1200" dirty="0" smtClean="0">
                <a:latin typeface="Arial" pitchFamily="34" charset="0"/>
              </a:rPr>
              <a:t>E = 32GPa</a:t>
            </a:r>
          </a:p>
          <a:p>
            <a:r>
              <a:rPr lang="en-GB" sz="1200" dirty="0" smtClean="0">
                <a:latin typeface="Arial" pitchFamily="34" charset="0"/>
              </a:rPr>
              <a:t>Slab 20x20mx2.2m</a:t>
            </a:r>
          </a:p>
          <a:p>
            <a:endParaRPr lang="en-GB" sz="1200" dirty="0" smtClean="0">
              <a:latin typeface="Arial" pitchFamily="34" charset="0"/>
            </a:endParaRPr>
          </a:p>
          <a:p>
            <a:r>
              <a:rPr lang="en-GB" sz="1200" dirty="0" smtClean="0">
                <a:latin typeface="Arial" pitchFamily="34" charset="0"/>
              </a:rPr>
              <a:t>Load = Slab self weight + </a:t>
            </a:r>
            <a:r>
              <a:rPr lang="en-GB" sz="1200" dirty="0" err="1" smtClean="0">
                <a:latin typeface="Arial" pitchFamily="34" charset="0"/>
              </a:rPr>
              <a:t>ILD</a:t>
            </a:r>
            <a:r>
              <a:rPr lang="en-GB" sz="1200" dirty="0" smtClean="0">
                <a:latin typeface="Arial" pitchFamily="34" charset="0"/>
              </a:rPr>
              <a:t> (closed) top loads</a:t>
            </a:r>
            <a:endParaRPr lang="en-GB" sz="1200" dirty="0">
              <a:latin typeface="Arial" pitchFamily="34" charset="0"/>
            </a:endParaRPr>
          </a:p>
        </p:txBody>
      </p:sp>
      <p:pic>
        <p:nvPicPr>
          <p:cNvPr id="3074" name="Picture 2"/>
          <p:cNvPicPr>
            <a:picLocks noChangeAspect="1" noChangeArrowheads="1"/>
          </p:cNvPicPr>
          <p:nvPr/>
        </p:nvPicPr>
        <p:blipFill>
          <a:blip r:embed="rId2" cstate="print"/>
          <a:srcRect/>
          <a:stretch>
            <a:fillRect/>
          </a:stretch>
        </p:blipFill>
        <p:spPr bwMode="auto">
          <a:xfrm>
            <a:off x="494523" y="1632857"/>
            <a:ext cx="6612040" cy="4118202"/>
          </a:xfrm>
          <a:prstGeom prst="rect">
            <a:avLst/>
          </a:prstGeom>
          <a:noFill/>
          <a:ln w="9525">
            <a:noFill/>
            <a:miter lim="800000"/>
            <a:headEnd/>
            <a:tailEnd/>
          </a:ln>
        </p:spPr>
      </p:pic>
      <p:sp>
        <p:nvSpPr>
          <p:cNvPr id="9" name="TextBox 8"/>
          <p:cNvSpPr txBox="1"/>
          <p:nvPr/>
        </p:nvSpPr>
        <p:spPr>
          <a:xfrm>
            <a:off x="3712464" y="5440680"/>
            <a:ext cx="3493008" cy="646331"/>
          </a:xfrm>
          <a:prstGeom prst="rect">
            <a:avLst/>
          </a:prstGeom>
          <a:noFill/>
        </p:spPr>
        <p:txBody>
          <a:bodyPr wrap="square" rtlCol="0">
            <a:spAutoFit/>
          </a:bodyPr>
          <a:lstStyle/>
          <a:p>
            <a:r>
              <a:rPr lang="en-GB" dirty="0" smtClean="0"/>
              <a:t>See next slide for displacement as a result of step 3</a:t>
            </a:r>
            <a:endParaRPr lang="en-GB" dirty="0"/>
          </a:p>
        </p:txBody>
      </p:sp>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Step 3 (continued)</a:t>
            </a:r>
            <a:endParaRPr lang="en-GB" dirty="0"/>
          </a:p>
        </p:txBody>
      </p:sp>
      <p:sp>
        <p:nvSpPr>
          <p:cNvPr id="4" name="Content Placeholder 3"/>
          <p:cNvSpPr>
            <a:spLocks noGrp="1"/>
          </p:cNvSpPr>
          <p:nvPr>
            <p:ph idx="1"/>
          </p:nvPr>
        </p:nvSpPr>
        <p:spPr>
          <a:xfrm>
            <a:off x="383213" y="778710"/>
            <a:ext cx="8266265" cy="938123"/>
          </a:xfrm>
        </p:spPr>
        <p:txBody>
          <a:bodyPr/>
          <a:lstStyle/>
          <a:p>
            <a:r>
              <a:rPr lang="en-GB" dirty="0" smtClean="0"/>
              <a:t>ILD (closed) effect upon top surface of jacking onto the transportation system</a:t>
            </a:r>
          </a:p>
          <a:p>
            <a:pPr>
              <a:buNone/>
            </a:pPr>
            <a:endParaRPr lang="en-GB" dirty="0" smtClean="0"/>
          </a:p>
        </p:txBody>
      </p:sp>
      <p:sp>
        <p:nvSpPr>
          <p:cNvPr id="5" name="TextBox 4"/>
          <p:cNvSpPr txBox="1"/>
          <p:nvPr/>
        </p:nvSpPr>
        <p:spPr>
          <a:xfrm>
            <a:off x="360144" y="5112057"/>
            <a:ext cx="8015760" cy="1015663"/>
          </a:xfrm>
          <a:prstGeom prst="rect">
            <a:avLst/>
          </a:prstGeom>
          <a:noFill/>
        </p:spPr>
        <p:txBody>
          <a:bodyPr wrap="square" rtlCol="0">
            <a:spAutoFit/>
          </a:bodyPr>
          <a:lstStyle/>
          <a:p>
            <a:r>
              <a:rPr lang="en-GB" sz="1200" dirty="0" smtClean="0">
                <a:latin typeface="Arial" pitchFamily="34" charset="0"/>
              </a:rPr>
              <a:t>Model summary:</a:t>
            </a:r>
          </a:p>
          <a:p>
            <a:r>
              <a:rPr lang="en-GB" sz="1200" dirty="0" smtClean="0">
                <a:latin typeface="Arial" pitchFamily="34" charset="0"/>
              </a:rPr>
              <a:t>E = 32GPa</a:t>
            </a:r>
          </a:p>
          <a:p>
            <a:r>
              <a:rPr lang="en-GB" sz="1200" dirty="0" smtClean="0">
                <a:latin typeface="Arial" pitchFamily="34" charset="0"/>
              </a:rPr>
              <a:t>Slab 20x20mx2.2m</a:t>
            </a:r>
          </a:p>
          <a:p>
            <a:endParaRPr lang="en-GB" sz="1200" dirty="0" smtClean="0">
              <a:latin typeface="Arial" pitchFamily="34" charset="0"/>
            </a:endParaRPr>
          </a:p>
          <a:p>
            <a:r>
              <a:rPr lang="en-GB" sz="1200" dirty="0" smtClean="0">
                <a:latin typeface="Arial" pitchFamily="34" charset="0"/>
              </a:rPr>
              <a:t>Load = [Slab self weight + </a:t>
            </a:r>
            <a:r>
              <a:rPr lang="en-GB" sz="1200" dirty="0" err="1" smtClean="0">
                <a:latin typeface="Arial" pitchFamily="34" charset="0"/>
              </a:rPr>
              <a:t>ILD</a:t>
            </a:r>
            <a:r>
              <a:rPr lang="en-GB" sz="1200" dirty="0" smtClean="0">
                <a:latin typeface="Arial" pitchFamily="34" charset="0"/>
              </a:rPr>
              <a:t> (closed) top loads + jack supports] – [Slab self weight on permanent supports]</a:t>
            </a:r>
            <a:endParaRPr lang="en-GB" sz="1200" dirty="0">
              <a:latin typeface="Arial" pitchFamily="34" charset="0"/>
            </a:endParaRPr>
          </a:p>
        </p:txBody>
      </p:sp>
      <p:sp>
        <p:nvSpPr>
          <p:cNvPr id="10" name="TextBox 9"/>
          <p:cNvSpPr txBox="1"/>
          <p:nvPr/>
        </p:nvSpPr>
        <p:spPr>
          <a:xfrm>
            <a:off x="5822302" y="2140628"/>
            <a:ext cx="2791346" cy="1384995"/>
          </a:xfrm>
          <a:prstGeom prst="rect">
            <a:avLst/>
          </a:prstGeom>
          <a:noFill/>
        </p:spPr>
        <p:txBody>
          <a:bodyPr wrap="square" rtlCol="0">
            <a:spAutoFit/>
          </a:bodyPr>
          <a:lstStyle/>
          <a:p>
            <a:r>
              <a:rPr lang="en-GB" sz="1200" dirty="0" smtClean="0">
                <a:latin typeface="Arial" pitchFamily="34" charset="0"/>
              </a:rPr>
              <a:t>Flexure = +1.9mm to -1.0mm</a:t>
            </a:r>
          </a:p>
          <a:p>
            <a:endParaRPr lang="en-GB" sz="1200" dirty="0" smtClean="0">
              <a:latin typeface="Arial" pitchFamily="34" charset="0"/>
            </a:endParaRPr>
          </a:p>
          <a:p>
            <a:r>
              <a:rPr lang="en-GB" sz="1200" dirty="0" smtClean="0">
                <a:latin typeface="Arial" pitchFamily="34" charset="0"/>
              </a:rPr>
              <a:t>This meets the +/- 2mm tolerance</a:t>
            </a:r>
          </a:p>
          <a:p>
            <a:endParaRPr lang="en-GB" sz="1200" dirty="0" smtClean="0">
              <a:latin typeface="Arial" pitchFamily="34" charset="0"/>
            </a:endParaRPr>
          </a:p>
          <a:p>
            <a:r>
              <a:rPr lang="en-GB" sz="1200" dirty="0" smtClean="0">
                <a:latin typeface="Arial" pitchFamily="34" charset="0"/>
              </a:rPr>
              <a:t>Note if the slab were smaller the reported deflection would drop significantly.</a:t>
            </a:r>
          </a:p>
        </p:txBody>
      </p:sp>
      <p:pic>
        <p:nvPicPr>
          <p:cNvPr id="4100" name="Picture 4"/>
          <p:cNvPicPr>
            <a:picLocks noChangeAspect="1" noChangeArrowheads="1"/>
          </p:cNvPicPr>
          <p:nvPr/>
        </p:nvPicPr>
        <p:blipFill>
          <a:blip r:embed="rId3" cstate="print"/>
          <a:srcRect/>
          <a:stretch>
            <a:fillRect/>
          </a:stretch>
        </p:blipFill>
        <p:spPr bwMode="auto">
          <a:xfrm>
            <a:off x="-7113" y="1519055"/>
            <a:ext cx="5851664" cy="3644615"/>
          </a:xfrm>
          <a:prstGeom prst="rect">
            <a:avLst/>
          </a:prstGeom>
          <a:noFill/>
          <a:ln w="9525">
            <a:noFill/>
            <a:miter lim="800000"/>
            <a:headEnd/>
            <a:tailEnd/>
          </a:ln>
        </p:spPr>
      </p:pic>
      <p:cxnSp>
        <p:nvCxnSpPr>
          <p:cNvPr id="8" name="Straight Arrow Connector 7"/>
          <p:cNvCxnSpPr/>
          <p:nvPr/>
        </p:nvCxnSpPr>
        <p:spPr>
          <a:xfrm>
            <a:off x="672353" y="3684494"/>
            <a:ext cx="717176" cy="67235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76517" y="4025154"/>
            <a:ext cx="932329" cy="369332"/>
          </a:xfrm>
          <a:prstGeom prst="rect">
            <a:avLst/>
          </a:prstGeom>
          <a:noFill/>
        </p:spPr>
        <p:txBody>
          <a:bodyPr wrap="square" rtlCol="0">
            <a:spAutoFit/>
          </a:bodyPr>
          <a:lstStyle/>
          <a:p>
            <a:r>
              <a:rPr lang="en-US" sz="900" dirty="0" smtClean="0"/>
              <a:t>Push-Pull direction</a:t>
            </a:r>
            <a:endParaRPr lang="en-US" sz="900" dirty="0"/>
          </a:p>
        </p:txBody>
      </p:sp>
    </p:spTree>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Sid Work ongoing</a:t>
            </a:r>
            <a:endParaRPr lang="en-GB" dirty="0"/>
          </a:p>
        </p:txBody>
      </p:sp>
      <p:sp>
        <p:nvSpPr>
          <p:cNvPr id="4" name="Content Placeholder 3"/>
          <p:cNvSpPr>
            <a:spLocks noGrp="1"/>
          </p:cNvSpPr>
          <p:nvPr>
            <p:ph idx="1"/>
          </p:nvPr>
        </p:nvSpPr>
        <p:spPr>
          <a:xfrm>
            <a:off x="383213" y="778710"/>
            <a:ext cx="8266265" cy="938123"/>
          </a:xfrm>
        </p:spPr>
        <p:txBody>
          <a:bodyPr/>
          <a:lstStyle/>
          <a:p>
            <a:r>
              <a:rPr lang="en-GB" dirty="0" smtClean="0"/>
              <a:t>Presently the system is being optimised for </a:t>
            </a:r>
            <a:r>
              <a:rPr lang="en-GB" dirty="0" err="1" smtClean="0"/>
              <a:t>ILD</a:t>
            </a:r>
            <a:endParaRPr lang="en-GB" dirty="0" smtClean="0"/>
          </a:p>
          <a:p>
            <a:pPr lvl="1"/>
            <a:r>
              <a:rPr lang="en-GB" dirty="0" smtClean="0"/>
              <a:t>Initial assumption that </a:t>
            </a:r>
            <a:r>
              <a:rPr lang="en-GB" dirty="0" err="1" smtClean="0"/>
              <a:t>SiD</a:t>
            </a:r>
            <a:r>
              <a:rPr lang="en-GB" dirty="0" smtClean="0"/>
              <a:t> will be less critical due to deeper slab (3.8m versus 2.2m deep)</a:t>
            </a:r>
          </a:p>
          <a:p>
            <a:pPr lvl="1"/>
            <a:r>
              <a:rPr lang="en-GB" dirty="0" smtClean="0"/>
              <a:t>Verification to be completed</a:t>
            </a:r>
          </a:p>
          <a:p>
            <a:pPr>
              <a:buNone/>
            </a:pPr>
            <a:endParaRPr lang="en-GB" dirty="0" smtClean="0"/>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285750" y="142875"/>
            <a:ext cx="8229600" cy="73183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t>Progress Meeting, CERN (2</a:t>
            </a:r>
            <a:r>
              <a:rPr kumimoji="0" lang="en-GB" sz="3200" b="1" i="0" u="none" strike="noStrike" kern="0" cap="none" spc="0" normalizeH="0" baseline="30000" noProof="0" dirty="0" smtClean="0">
                <a:ln>
                  <a:noFill/>
                </a:ln>
                <a:solidFill>
                  <a:schemeClr val="accent1"/>
                </a:solidFill>
                <a:effectLst/>
                <a:uLnTx/>
                <a:uFillTx/>
                <a:latin typeface="+mj-lt"/>
                <a:ea typeface="ＭＳ Ｐゴシック" pitchFamily="-65" charset="-128"/>
                <a:cs typeface="ＭＳ Ｐゴシック" pitchFamily="-65" charset="-128"/>
              </a:rPr>
              <a:t>nd</a:t>
            </a:r>
            <a:r>
              <a:rPr kumimoji="0" lang="en-GB" sz="3200" b="1" i="0" u="none" strike="noStrike" kern="0" cap="none" spc="0" normalizeH="0" baseline="0" noProof="0" dirty="0" smtClean="0">
                <a:ln>
                  <a:noFill/>
                </a:ln>
                <a:solidFill>
                  <a:schemeClr val="accent1"/>
                </a:solidFill>
                <a:effectLst/>
                <a:uLnTx/>
                <a:uFillTx/>
                <a:latin typeface="+mj-lt"/>
                <a:ea typeface="ＭＳ Ｐゴシック" pitchFamily="-65" charset="-128"/>
                <a:cs typeface="ＭＳ Ｐゴシック" pitchFamily="-65" charset="-128"/>
              </a:rPr>
              <a:t>  August 2011)</a:t>
            </a:r>
            <a:endParaRPr kumimoji="0" lang="en-GB" sz="3200" b="1" i="0" u="none" strike="noStrike" kern="0" cap="none" spc="0" normalizeH="0" baseline="0" noProof="0" dirty="0">
              <a:ln>
                <a:noFill/>
              </a:ln>
              <a:solidFill>
                <a:schemeClr val="accent1"/>
              </a:solidFill>
              <a:effectLst/>
              <a:uLnTx/>
              <a:uFillTx/>
              <a:latin typeface="+mj-lt"/>
              <a:ea typeface="ＭＳ Ｐゴシック" pitchFamily="-65" charset="-128"/>
              <a:cs typeface="ＭＳ Ｐゴシック" pitchFamily="-65" charset="-128"/>
            </a:endParaRPr>
          </a:p>
        </p:txBody>
      </p:sp>
      <p:sp>
        <p:nvSpPr>
          <p:cNvPr id="7" name="Content Placeholder 2"/>
          <p:cNvSpPr txBox="1">
            <a:spLocks/>
          </p:cNvSpPr>
          <p:nvPr/>
        </p:nvSpPr>
        <p:spPr bwMode="auto">
          <a:xfrm>
            <a:off x="1" y="811033"/>
            <a:ext cx="5947576" cy="5637475"/>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r>
              <a:rPr kumimoji="0" lang="en-GB" sz="2000" b="1" i="0" u="none" strike="noStrike" kern="0" cap="none" spc="0" normalizeH="0" baseline="0" noProof="0" dirty="0" smtClean="0">
                <a:ln>
                  <a:noFill/>
                </a:ln>
                <a:solidFill>
                  <a:srgbClr val="000000"/>
                </a:solidFill>
                <a:effectLst/>
                <a:uLnTx/>
                <a:uFillTx/>
                <a:latin typeface="+mn-lt"/>
                <a:ea typeface="+mn-ea"/>
                <a:cs typeface="Arial"/>
              </a:rPr>
              <a:t>CERN, Arup, </a:t>
            </a:r>
            <a:r>
              <a:rPr kumimoji="0" lang="en-GB" sz="2000" b="1" i="0" u="none" strike="noStrike" kern="0" cap="none" spc="0" normalizeH="0" baseline="0" noProof="0" dirty="0" err="1" smtClean="0">
                <a:ln>
                  <a:noFill/>
                </a:ln>
                <a:solidFill>
                  <a:srgbClr val="000000"/>
                </a:solidFill>
                <a:effectLst/>
                <a:uLnTx/>
                <a:uFillTx/>
                <a:latin typeface="+mn-lt"/>
                <a:ea typeface="+mn-ea"/>
                <a:cs typeface="Arial"/>
              </a:rPr>
              <a:t>Geoconsult</a:t>
            </a:r>
            <a:r>
              <a:rPr kumimoji="0" lang="en-GB" sz="2000" b="1" i="0" u="none" strike="noStrike" kern="0" cap="none" spc="0" normalizeH="0" baseline="0" noProof="0" dirty="0" smtClean="0">
                <a:ln>
                  <a:noFill/>
                </a:ln>
                <a:solidFill>
                  <a:srgbClr val="000000"/>
                </a:solidFill>
                <a:effectLst/>
                <a:uLnTx/>
                <a:uFillTx/>
                <a:latin typeface="+mn-lt"/>
                <a:ea typeface="+mn-ea"/>
                <a:cs typeface="Arial"/>
              </a:rPr>
              <a:t> and local geologist.</a:t>
            </a:r>
          </a:p>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r>
              <a:rPr kumimoji="0" lang="en-GB" sz="2000" b="1" i="0" u="none" strike="noStrike" kern="0" cap="none" spc="0" normalizeH="0" baseline="0" noProof="0" dirty="0" smtClean="0">
                <a:ln>
                  <a:noFill/>
                </a:ln>
                <a:solidFill>
                  <a:srgbClr val="000000"/>
                </a:solidFill>
                <a:effectLst/>
                <a:uLnTx/>
                <a:uFillTx/>
                <a:latin typeface="+mn-lt"/>
                <a:ea typeface="+mn-ea"/>
                <a:cs typeface="Arial"/>
              </a:rPr>
              <a:t>Agreed in-situ stress field direction perpendicular to beam line.</a:t>
            </a:r>
          </a:p>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r>
              <a:rPr kumimoji="0" lang="en-GB" sz="2000" b="1" i="0" u="none" strike="noStrike" kern="0" cap="none" spc="0" normalizeH="0" baseline="0" noProof="0" dirty="0" smtClean="0">
                <a:ln>
                  <a:noFill/>
                </a:ln>
                <a:solidFill>
                  <a:srgbClr val="000000"/>
                </a:solidFill>
                <a:effectLst/>
                <a:uLnTx/>
                <a:uFillTx/>
                <a:latin typeface="+mn-lt"/>
                <a:ea typeface="+mn-ea"/>
                <a:cs typeface="Arial"/>
              </a:rPr>
              <a:t>Agreed design parameters based on CMS geotechnical reports and professional opinion of Local Geologist.  </a:t>
            </a:r>
          </a:p>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r>
              <a:rPr kumimoji="0" lang="en-GB" sz="2000" b="1" i="0" u="none" strike="noStrike" kern="0" cap="none" spc="0" normalizeH="0" baseline="0" noProof="0" dirty="0" err="1" smtClean="0">
                <a:ln>
                  <a:noFill/>
                </a:ln>
                <a:solidFill>
                  <a:srgbClr val="000000"/>
                </a:solidFill>
                <a:effectLst/>
                <a:uLnTx/>
                <a:uFillTx/>
                <a:latin typeface="+mn-lt"/>
                <a:ea typeface="+mn-ea"/>
                <a:cs typeface="Arial"/>
              </a:rPr>
              <a:t>Molasse</a:t>
            </a:r>
            <a:r>
              <a:rPr kumimoji="0" lang="en-GB" sz="2000" b="1" i="0" u="none" strike="noStrike" kern="0" cap="none" spc="0" normalizeH="0" baseline="0" noProof="0" dirty="0" smtClean="0">
                <a:ln>
                  <a:noFill/>
                </a:ln>
                <a:solidFill>
                  <a:srgbClr val="000000"/>
                </a:solidFill>
                <a:effectLst/>
                <a:uLnTx/>
                <a:uFillTx/>
                <a:latin typeface="+mn-lt"/>
                <a:ea typeface="+mn-ea"/>
                <a:cs typeface="Arial"/>
              </a:rPr>
              <a:t> Excavation Damage Zone (EDZ</a:t>
            </a:r>
            <a:r>
              <a:rPr kumimoji="0" lang="en-GB" sz="2000" b="1" i="0" u="none" strike="noStrike" kern="0" cap="none" spc="0" normalizeH="0" noProof="0" dirty="0" smtClean="0">
                <a:ln>
                  <a:noFill/>
                </a:ln>
                <a:solidFill>
                  <a:srgbClr val="000000"/>
                </a:solidFill>
                <a:effectLst/>
                <a:uLnTx/>
                <a:uFillTx/>
                <a:latin typeface="+mn-lt"/>
                <a:ea typeface="+mn-ea"/>
                <a:cs typeface="Arial"/>
              </a:rPr>
              <a:t> </a:t>
            </a:r>
            <a:r>
              <a:rPr kumimoji="0" lang="en-GB" sz="2000" b="1" i="0" u="none" strike="noStrike" kern="0" cap="none" spc="0" normalizeH="0" baseline="0" noProof="0" dirty="0" smtClean="0">
                <a:ln>
                  <a:noFill/>
                </a:ln>
                <a:solidFill>
                  <a:srgbClr val="000000"/>
                </a:solidFill>
                <a:effectLst/>
                <a:uLnTx/>
                <a:uFillTx/>
                <a:latin typeface="+mn-lt"/>
                <a:ea typeface="+mn-ea"/>
                <a:cs typeface="Arial"/>
              </a:rPr>
              <a:t>agreed to be critical for both cavern and slab design). Arup will investigate in detail.</a:t>
            </a:r>
          </a:p>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r>
              <a:rPr kumimoji="0" lang="en-GB" sz="2000" b="1" i="0" u="none" strike="noStrike" kern="0" cap="none" spc="0" normalizeH="0" baseline="0" noProof="0" dirty="0" smtClean="0">
                <a:ln>
                  <a:noFill/>
                </a:ln>
                <a:solidFill>
                  <a:srgbClr val="000000"/>
                </a:solidFill>
                <a:effectLst/>
                <a:uLnTx/>
                <a:uFillTx/>
                <a:latin typeface="+mn-lt"/>
                <a:ea typeface="+mn-ea"/>
                <a:cs typeface="Arial"/>
              </a:rPr>
              <a:t>Separation between </a:t>
            </a:r>
            <a:r>
              <a:rPr kumimoji="0" lang="en-GB" sz="2000" b="1" i="0" u="none" strike="noStrike" kern="0" cap="none" spc="0" normalizeH="0" baseline="0" noProof="0" dirty="0" err="1" smtClean="0">
                <a:ln>
                  <a:noFill/>
                </a:ln>
                <a:solidFill>
                  <a:srgbClr val="000000"/>
                </a:solidFill>
                <a:effectLst/>
                <a:uLnTx/>
                <a:uFillTx/>
                <a:latin typeface="+mn-lt"/>
                <a:ea typeface="+mn-ea"/>
                <a:cs typeface="Arial"/>
              </a:rPr>
              <a:t>CLIC</a:t>
            </a:r>
            <a:r>
              <a:rPr kumimoji="0" lang="en-GB" sz="2000" b="1" i="0" u="none" strike="noStrike" kern="0" cap="none" spc="0" normalizeH="0" baseline="0" noProof="0" dirty="0" smtClean="0">
                <a:ln>
                  <a:noFill/>
                </a:ln>
                <a:solidFill>
                  <a:srgbClr val="000000"/>
                </a:solidFill>
                <a:effectLst/>
                <a:uLnTx/>
                <a:uFillTx/>
                <a:latin typeface="+mn-lt"/>
                <a:ea typeface="+mn-ea"/>
                <a:cs typeface="Arial"/>
              </a:rPr>
              <a:t> service caverns seen by Arup as important factor in determining </a:t>
            </a:r>
            <a:r>
              <a:rPr kumimoji="0" lang="en-GB" sz="2000" b="1" i="0" u="none" strike="noStrike" kern="0" cap="none" spc="0" normalizeH="0" baseline="0" noProof="0" dirty="0" err="1" smtClean="0">
                <a:ln>
                  <a:noFill/>
                </a:ln>
                <a:solidFill>
                  <a:srgbClr val="000000"/>
                </a:solidFill>
                <a:effectLst/>
                <a:uLnTx/>
                <a:uFillTx/>
                <a:latin typeface="+mn-lt"/>
                <a:ea typeface="+mn-ea"/>
                <a:cs typeface="Arial"/>
              </a:rPr>
              <a:t>EDZ</a:t>
            </a:r>
            <a:r>
              <a:rPr kumimoji="0" lang="en-GB" sz="2000" b="1" i="0" u="none" strike="noStrike" kern="0" cap="none" spc="0" normalizeH="0" baseline="0" noProof="0" dirty="0" smtClean="0">
                <a:ln>
                  <a:noFill/>
                </a:ln>
                <a:solidFill>
                  <a:srgbClr val="000000"/>
                </a:solidFill>
                <a:effectLst/>
                <a:uLnTx/>
                <a:uFillTx/>
                <a:latin typeface="+mn-lt"/>
                <a:ea typeface="+mn-ea"/>
                <a:cs typeface="Arial"/>
              </a:rPr>
              <a:t> extent. </a:t>
            </a:r>
          </a:p>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r>
              <a:rPr kumimoji="0" lang="en-GB" sz="2000" b="1" i="0" u="none" strike="noStrike" kern="0" cap="none" spc="0" normalizeH="0" baseline="0" noProof="0" dirty="0" smtClean="0">
                <a:ln>
                  <a:noFill/>
                </a:ln>
                <a:solidFill>
                  <a:srgbClr val="000000"/>
                </a:solidFill>
                <a:effectLst/>
                <a:uLnTx/>
                <a:uFillTx/>
                <a:latin typeface="+mn-lt"/>
                <a:ea typeface="+mn-ea"/>
                <a:cs typeface="Arial"/>
              </a:rPr>
              <a:t>Monitoring data for static loading in CMS and ATLAS suggests minor secondary consolidation.</a:t>
            </a:r>
          </a:p>
          <a:p>
            <a:pPr marL="361950" marR="0" lvl="0" indent="-361950" algn="l" defTabSz="914400" rtl="0" eaLnBrk="1" fontAlgn="base" latinLnBrk="0" hangingPunct="1">
              <a:spcBef>
                <a:spcPct val="50000"/>
              </a:spcBef>
              <a:spcAft>
                <a:spcPct val="0"/>
              </a:spcAft>
              <a:buClr>
                <a:schemeClr val="accent1"/>
              </a:buClr>
              <a:buSzTx/>
              <a:tabLst/>
              <a:defRPr/>
            </a:pPr>
            <a:endParaRPr kumimoji="0" lang="en-GB" sz="1600" b="1" i="0" u="none" strike="noStrike" kern="0" cap="none" spc="0" normalizeH="0" baseline="0" noProof="0" dirty="0" smtClean="0">
              <a:ln>
                <a:noFill/>
              </a:ln>
              <a:solidFill>
                <a:srgbClr val="000000"/>
              </a:solidFill>
              <a:effectLst/>
              <a:uLnTx/>
              <a:uFillTx/>
              <a:latin typeface="+mn-lt"/>
              <a:ea typeface="+mn-ea"/>
              <a:cs typeface="Arial"/>
            </a:endParaRPr>
          </a:p>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endParaRPr kumimoji="0" lang="en-GB" sz="1600" b="1" i="0" u="none" strike="noStrike" kern="0" cap="none" spc="0" normalizeH="0" baseline="0" noProof="0" dirty="0" smtClean="0">
              <a:ln>
                <a:noFill/>
              </a:ln>
              <a:solidFill>
                <a:srgbClr val="000000"/>
              </a:solidFill>
              <a:effectLst/>
              <a:uLnTx/>
              <a:uFillTx/>
              <a:latin typeface="+mn-lt"/>
              <a:ea typeface="+mn-ea"/>
              <a:cs typeface="Arial"/>
            </a:endParaRPr>
          </a:p>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endParaRPr kumimoji="0" lang="en-GB" sz="1600" b="1" i="0" u="none" strike="noStrike" kern="0" cap="none" spc="0" normalizeH="0" baseline="0" noProof="0" dirty="0" smtClean="0">
              <a:ln>
                <a:noFill/>
              </a:ln>
              <a:solidFill>
                <a:srgbClr val="000000"/>
              </a:solidFill>
              <a:effectLst/>
              <a:uLnTx/>
              <a:uFillTx/>
              <a:latin typeface="+mn-lt"/>
              <a:ea typeface="+mn-ea"/>
              <a:cs typeface="Arial"/>
            </a:endParaRPr>
          </a:p>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endParaRPr kumimoji="0" lang="en-GB" sz="1600" b="1" i="0" u="none" strike="noStrike" kern="0" cap="none" spc="0" normalizeH="0" baseline="0" noProof="0" dirty="0" smtClean="0">
              <a:ln>
                <a:noFill/>
              </a:ln>
              <a:solidFill>
                <a:srgbClr val="000000"/>
              </a:solidFill>
              <a:effectLst/>
              <a:uLnTx/>
              <a:uFillTx/>
              <a:latin typeface="+mn-lt"/>
              <a:ea typeface="+mn-ea"/>
              <a:cs typeface="Arial"/>
            </a:endParaRPr>
          </a:p>
          <a:p>
            <a:pPr marL="361950" marR="0" lvl="0" indent="-361950" algn="l" defTabSz="914400" rtl="0" eaLnBrk="1" fontAlgn="base" latinLnBrk="0" hangingPunct="1">
              <a:spcBef>
                <a:spcPct val="50000"/>
              </a:spcBef>
              <a:spcAft>
                <a:spcPct val="0"/>
              </a:spcAft>
              <a:buClr>
                <a:schemeClr val="accent1"/>
              </a:buClr>
              <a:buSzTx/>
              <a:buFont typeface="Wingdings" pitchFamily="2" charset="2"/>
              <a:buChar char="§"/>
              <a:tabLst/>
              <a:defRPr/>
            </a:pPr>
            <a:endParaRPr kumimoji="0" lang="en-GB" sz="1600" b="1" i="0" u="none" strike="noStrike" kern="0" cap="none" spc="0" normalizeH="0" baseline="0" noProof="0" dirty="0" smtClean="0">
              <a:ln>
                <a:noFill/>
              </a:ln>
              <a:solidFill>
                <a:srgbClr val="000000"/>
              </a:solidFill>
              <a:effectLst/>
              <a:uLnTx/>
              <a:uFillTx/>
              <a:latin typeface="+mn-lt"/>
              <a:ea typeface="+mn-ea"/>
              <a:cs typeface="Arial"/>
            </a:endParaRPr>
          </a:p>
        </p:txBody>
      </p:sp>
      <p:pic>
        <p:nvPicPr>
          <p:cNvPr id="4" name="Picture 2"/>
          <p:cNvPicPr>
            <a:picLocks noChangeAspect="1" noChangeArrowheads="1"/>
          </p:cNvPicPr>
          <p:nvPr/>
        </p:nvPicPr>
        <p:blipFill>
          <a:blip r:embed="rId3" cstate="print"/>
          <a:srcRect/>
          <a:stretch>
            <a:fillRect/>
          </a:stretch>
        </p:blipFill>
        <p:spPr bwMode="auto">
          <a:xfrm>
            <a:off x="5962665" y="3615369"/>
            <a:ext cx="3181335" cy="231563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6168731" y="715616"/>
            <a:ext cx="2876413" cy="2027583"/>
          </a:xfrm>
          <a:prstGeom prst="rect">
            <a:avLst/>
          </a:prstGeom>
          <a:noFill/>
          <a:ln w="9525">
            <a:noFill/>
            <a:miter lim="800000"/>
            <a:headEnd/>
            <a:tailEnd/>
          </a:ln>
          <a:effectLst/>
        </p:spPr>
      </p:pic>
      <p:cxnSp>
        <p:nvCxnSpPr>
          <p:cNvPr id="9" name="Straight Arrow Connector 8"/>
          <p:cNvCxnSpPr/>
          <p:nvPr/>
        </p:nvCxnSpPr>
        <p:spPr>
          <a:xfrm>
            <a:off x="6336145" y="4507345"/>
            <a:ext cx="360219" cy="221673"/>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74968" y="1081660"/>
            <a:ext cx="8318500" cy="4503737"/>
          </a:xfrm>
        </p:spPr>
        <p:txBody>
          <a:bodyPr/>
          <a:lstStyle/>
          <a:p>
            <a:r>
              <a:rPr lang="en-GB" dirty="0" smtClean="0"/>
              <a:t>Un-slicing causes top loads to move away from the permanent supports.</a:t>
            </a:r>
          </a:p>
          <a:p>
            <a:r>
              <a:rPr lang="en-GB" dirty="0" smtClean="0"/>
              <a:t>Because of this, un-slicing would cause displacement limits to be exceeded if supported only by the permanent supports.</a:t>
            </a:r>
          </a:p>
          <a:p>
            <a:r>
              <a:rPr lang="en-GB" dirty="0" smtClean="0"/>
              <a:t>Hence props may be required when un-slicing (under the appropriate points for ILD/</a:t>
            </a:r>
            <a:r>
              <a:rPr lang="en-GB" dirty="0" err="1" smtClean="0"/>
              <a:t>SiD</a:t>
            </a:r>
            <a:r>
              <a:rPr lang="en-GB" dirty="0" smtClean="0"/>
              <a:t> as per the loading drawing)</a:t>
            </a:r>
          </a:p>
          <a:p>
            <a:pPr lvl="1"/>
            <a:r>
              <a:rPr lang="en-GB" dirty="0" smtClean="0"/>
              <a:t>Alternatively the slab could be made smaller and unsliced to off the slab, or</a:t>
            </a:r>
          </a:p>
          <a:p>
            <a:pPr lvl="1"/>
            <a:r>
              <a:rPr lang="en-GB" dirty="0" smtClean="0"/>
              <a:t>The slab may get thicker</a:t>
            </a:r>
          </a:p>
          <a:p>
            <a:r>
              <a:rPr lang="en-GB" dirty="0" smtClean="0"/>
              <a:t>Un-slicing work ongoing</a:t>
            </a:r>
          </a:p>
        </p:txBody>
      </p:sp>
      <p:sp>
        <p:nvSpPr>
          <p:cNvPr id="2" name="Title 1"/>
          <p:cNvSpPr>
            <a:spLocks noGrp="1"/>
          </p:cNvSpPr>
          <p:nvPr>
            <p:ph type="title"/>
          </p:nvPr>
        </p:nvSpPr>
        <p:spPr>
          <a:xfrm>
            <a:off x="420688" y="250825"/>
            <a:ext cx="8318500" cy="423193"/>
          </a:xfrm>
        </p:spPr>
        <p:txBody>
          <a:bodyPr/>
          <a:lstStyle/>
          <a:p>
            <a:r>
              <a:rPr lang="en-GB" dirty="0" smtClean="0"/>
              <a:t>Un-slicing</a:t>
            </a:r>
            <a:endParaRPr lang="en-GB" dirty="0"/>
          </a:p>
        </p:txBody>
      </p:sp>
    </p:spTree>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74968" y="1081660"/>
            <a:ext cx="8318500" cy="4503737"/>
          </a:xfrm>
        </p:spPr>
        <p:txBody>
          <a:bodyPr/>
          <a:lstStyle/>
          <a:p>
            <a:r>
              <a:rPr lang="en-GB" sz="1800" dirty="0" smtClean="0"/>
              <a:t>Can achieve </a:t>
            </a:r>
            <a:r>
              <a:rPr lang="en-GB" sz="1800" dirty="0" err="1" smtClean="0"/>
              <a:t>disp</a:t>
            </a:r>
            <a:r>
              <a:rPr lang="en-GB" sz="1800" dirty="0" smtClean="0"/>
              <a:t> limits of +/-2mm when moving</a:t>
            </a:r>
          </a:p>
          <a:p>
            <a:r>
              <a:rPr lang="en-GB" sz="1800" dirty="0" smtClean="0"/>
              <a:t>BUT slab perimeters may exceed +/-2mm limit when on permanent supports due to concrete creep. This may lead to a need to:</a:t>
            </a:r>
          </a:p>
          <a:p>
            <a:pPr lvl="2"/>
            <a:r>
              <a:rPr lang="en-GB" sz="1400" dirty="0" smtClean="0"/>
              <a:t>Make the slab smaller and un-slice to off the slab</a:t>
            </a:r>
          </a:p>
          <a:p>
            <a:pPr lvl="2"/>
            <a:r>
              <a:rPr lang="en-GB" sz="1400" dirty="0" smtClean="0"/>
              <a:t>Thicken the slab</a:t>
            </a:r>
          </a:p>
          <a:p>
            <a:r>
              <a:rPr lang="en-GB" sz="1800" dirty="0" smtClean="0"/>
              <a:t>When un-slicing the detector we may need to take steps to limit deflections</a:t>
            </a:r>
          </a:p>
          <a:p>
            <a:pPr lvl="2"/>
            <a:r>
              <a:rPr lang="en-GB" sz="1400" dirty="0" smtClean="0"/>
              <a:t>Prop under un-sliced top loads</a:t>
            </a:r>
          </a:p>
          <a:p>
            <a:pPr lvl="2"/>
            <a:r>
              <a:rPr lang="en-GB" sz="1400" dirty="0" smtClean="0"/>
              <a:t>Make slab smaller and un-slice to off the slab</a:t>
            </a:r>
          </a:p>
          <a:p>
            <a:pPr lvl="2"/>
            <a:r>
              <a:rPr lang="en-GB" sz="1400" dirty="0" smtClean="0"/>
              <a:t>Thicken the slab</a:t>
            </a:r>
          </a:p>
          <a:p>
            <a:pPr lvl="2"/>
            <a:r>
              <a:rPr lang="en-GB" sz="1400" dirty="0" smtClean="0"/>
              <a:t>Definition required on +/-2mm limit..... </a:t>
            </a:r>
            <a:endParaRPr lang="en-GB" sz="1800" dirty="0" smtClean="0"/>
          </a:p>
          <a:p>
            <a:pPr>
              <a:buNone/>
            </a:pPr>
            <a:endParaRPr lang="en-GB" sz="1800" dirty="0" smtClean="0"/>
          </a:p>
        </p:txBody>
      </p:sp>
      <p:sp>
        <p:nvSpPr>
          <p:cNvPr id="2" name="Title 1"/>
          <p:cNvSpPr>
            <a:spLocks noGrp="1"/>
          </p:cNvSpPr>
          <p:nvPr>
            <p:ph type="title"/>
          </p:nvPr>
        </p:nvSpPr>
        <p:spPr>
          <a:xfrm>
            <a:off x="420688" y="250825"/>
            <a:ext cx="8318500" cy="423193"/>
          </a:xfrm>
        </p:spPr>
        <p:txBody>
          <a:bodyPr/>
          <a:lstStyle/>
          <a:p>
            <a:r>
              <a:rPr lang="en-GB" dirty="0" smtClean="0"/>
              <a:t>Conclusion on </a:t>
            </a:r>
            <a:r>
              <a:rPr lang="en-GB" dirty="0" err="1" smtClean="0"/>
              <a:t>ILD</a:t>
            </a:r>
            <a:r>
              <a:rPr lang="en-GB" dirty="0" smtClean="0"/>
              <a:t> movement</a:t>
            </a:r>
            <a:endParaRPr lang="en-GB" dirty="0"/>
          </a:p>
        </p:txBody>
      </p:sp>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6648" y="2499349"/>
            <a:ext cx="3326853" cy="846386"/>
          </a:xfrm>
        </p:spPr>
        <p:txBody>
          <a:bodyPr/>
          <a:lstStyle/>
          <a:p>
            <a:r>
              <a:rPr lang="en-GB" dirty="0" smtClean="0"/>
              <a:t>Support System During Movement</a:t>
            </a:r>
            <a:endParaRPr lang="en-GB" dirty="0"/>
          </a:p>
        </p:txBody>
      </p:sp>
    </p:spTree>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423193"/>
          </a:xfrm>
        </p:spPr>
        <p:txBody>
          <a:bodyPr/>
          <a:lstStyle/>
          <a:p>
            <a:r>
              <a:rPr lang="en-GB" dirty="0" smtClean="0"/>
              <a:t>Pads and Rollers</a:t>
            </a:r>
            <a:endParaRPr lang="en-GB" dirty="0"/>
          </a:p>
        </p:txBody>
      </p:sp>
      <p:sp>
        <p:nvSpPr>
          <p:cNvPr id="4" name="Content Placeholder 3"/>
          <p:cNvSpPr>
            <a:spLocks noGrp="1"/>
          </p:cNvSpPr>
          <p:nvPr>
            <p:ph idx="1"/>
          </p:nvPr>
        </p:nvSpPr>
        <p:spPr/>
        <p:txBody>
          <a:bodyPr/>
          <a:lstStyle/>
          <a:p>
            <a:endParaRPr lang="en-GB" dirty="0" smtClean="0"/>
          </a:p>
          <a:p>
            <a:endParaRPr lang="en-GB" dirty="0"/>
          </a:p>
        </p:txBody>
      </p:sp>
      <p:pic>
        <p:nvPicPr>
          <p:cNvPr id="10242" name="Picture 2"/>
          <p:cNvPicPr>
            <a:picLocks noChangeAspect="1" noChangeArrowheads="1"/>
          </p:cNvPicPr>
          <p:nvPr/>
        </p:nvPicPr>
        <p:blipFill>
          <a:blip r:embed="rId2" cstate="print"/>
          <a:srcRect/>
          <a:stretch>
            <a:fillRect/>
          </a:stretch>
        </p:blipFill>
        <p:spPr bwMode="auto">
          <a:xfrm>
            <a:off x="277318" y="644579"/>
            <a:ext cx="8222105" cy="566094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movement support system</a:t>
            </a:r>
            <a:endParaRPr lang="en-GB" dirty="0"/>
          </a:p>
        </p:txBody>
      </p:sp>
      <p:sp>
        <p:nvSpPr>
          <p:cNvPr id="3" name="Content Placeholder 2"/>
          <p:cNvSpPr>
            <a:spLocks noGrp="1"/>
          </p:cNvSpPr>
          <p:nvPr>
            <p:ph idx="1"/>
          </p:nvPr>
        </p:nvSpPr>
        <p:spPr>
          <a:xfrm>
            <a:off x="363538" y="1000126"/>
            <a:ext cx="8318500" cy="4503737"/>
          </a:xfrm>
        </p:spPr>
        <p:txBody>
          <a:bodyPr/>
          <a:lstStyle/>
          <a:p>
            <a:r>
              <a:rPr lang="en-GB" dirty="0" smtClean="0"/>
              <a:t>Air pads or rollers</a:t>
            </a:r>
            <a:endParaRPr lang="en-GB" dirty="0"/>
          </a:p>
        </p:txBody>
      </p:sp>
      <p:pic>
        <p:nvPicPr>
          <p:cNvPr id="10244" name="Picture 4"/>
          <p:cNvPicPr>
            <a:picLocks noChangeAspect="1" noChangeArrowheads="1"/>
          </p:cNvPicPr>
          <p:nvPr/>
        </p:nvPicPr>
        <p:blipFill>
          <a:blip r:embed="rId2" cstate="print"/>
          <a:srcRect/>
          <a:stretch>
            <a:fillRect/>
          </a:stretch>
        </p:blipFill>
        <p:spPr bwMode="auto">
          <a:xfrm>
            <a:off x="476250" y="1814397"/>
            <a:ext cx="2990850" cy="2214677"/>
          </a:xfrm>
          <a:prstGeom prst="rect">
            <a:avLst/>
          </a:prstGeom>
          <a:noFill/>
          <a:ln w="9525">
            <a:noFill/>
            <a:miter lim="800000"/>
            <a:headEnd/>
            <a:tailEnd/>
          </a:ln>
        </p:spPr>
      </p:pic>
      <p:pic>
        <p:nvPicPr>
          <p:cNvPr id="10245" name="Picture 5"/>
          <p:cNvPicPr>
            <a:picLocks noChangeAspect="1" noChangeArrowheads="1"/>
          </p:cNvPicPr>
          <p:nvPr/>
        </p:nvPicPr>
        <p:blipFill>
          <a:blip r:embed="rId3" cstate="print"/>
          <a:srcRect/>
          <a:stretch>
            <a:fillRect/>
          </a:stretch>
        </p:blipFill>
        <p:spPr bwMode="auto">
          <a:xfrm>
            <a:off x="519113" y="4000501"/>
            <a:ext cx="3195637" cy="2254790"/>
          </a:xfrm>
          <a:prstGeom prst="rect">
            <a:avLst/>
          </a:prstGeom>
          <a:noFill/>
          <a:ln w="9525">
            <a:noFill/>
            <a:miter lim="800000"/>
            <a:headEnd/>
            <a:tailEnd/>
          </a:ln>
        </p:spPr>
      </p:pic>
      <p:pic>
        <p:nvPicPr>
          <p:cNvPr id="10246" name="Picture 6"/>
          <p:cNvPicPr>
            <a:picLocks noChangeAspect="1" noChangeArrowheads="1"/>
          </p:cNvPicPr>
          <p:nvPr/>
        </p:nvPicPr>
        <p:blipFill>
          <a:blip r:embed="rId4" cstate="print"/>
          <a:srcRect/>
          <a:stretch>
            <a:fillRect/>
          </a:stretch>
        </p:blipFill>
        <p:spPr bwMode="auto">
          <a:xfrm>
            <a:off x="5610225" y="1733550"/>
            <a:ext cx="1710433" cy="2281237"/>
          </a:xfrm>
          <a:prstGeom prst="rect">
            <a:avLst/>
          </a:prstGeom>
          <a:noFill/>
          <a:ln w="9525">
            <a:noFill/>
            <a:miter lim="800000"/>
            <a:headEnd/>
            <a:tailEnd/>
          </a:ln>
        </p:spPr>
      </p:pic>
      <p:pic>
        <p:nvPicPr>
          <p:cNvPr id="10247" name="Picture 7"/>
          <p:cNvPicPr>
            <a:picLocks noChangeAspect="1" noChangeArrowheads="1"/>
          </p:cNvPicPr>
          <p:nvPr/>
        </p:nvPicPr>
        <p:blipFill>
          <a:blip r:embed="rId5" cstate="print"/>
          <a:srcRect/>
          <a:stretch>
            <a:fillRect/>
          </a:stretch>
        </p:blipFill>
        <p:spPr bwMode="auto">
          <a:xfrm>
            <a:off x="4562475" y="3924299"/>
            <a:ext cx="3981128" cy="2338389"/>
          </a:xfrm>
          <a:prstGeom prst="rect">
            <a:avLst/>
          </a:prstGeom>
          <a:noFill/>
          <a:ln w="9525">
            <a:noFill/>
            <a:miter lim="800000"/>
            <a:headEnd/>
            <a:tailEnd/>
          </a:ln>
        </p:spPr>
      </p:pic>
      <p:cxnSp>
        <p:nvCxnSpPr>
          <p:cNvPr id="10" name="Straight Connector 9"/>
          <p:cNvCxnSpPr/>
          <p:nvPr/>
        </p:nvCxnSpPr>
        <p:spPr>
          <a:xfrm>
            <a:off x="5366474" y="3837482"/>
            <a:ext cx="1963711" cy="749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Meeting with </a:t>
            </a:r>
            <a:r>
              <a:rPr lang="en-GB" dirty="0" err="1" smtClean="0"/>
              <a:t>Hilman</a:t>
            </a:r>
            <a:r>
              <a:rPr lang="en-GB" dirty="0" smtClean="0"/>
              <a:t> Rollers 15 Sept 2011 </a:t>
            </a:r>
            <a:endParaRPr lang="en-GB" dirty="0"/>
          </a:p>
        </p:txBody>
      </p:sp>
      <p:sp>
        <p:nvSpPr>
          <p:cNvPr id="3" name="Content Placeholder 2"/>
          <p:cNvSpPr>
            <a:spLocks noGrp="1"/>
          </p:cNvSpPr>
          <p:nvPr>
            <p:ph idx="1"/>
          </p:nvPr>
        </p:nvSpPr>
        <p:spPr>
          <a:xfrm>
            <a:off x="386023" y="835233"/>
            <a:ext cx="8540620" cy="5310733"/>
          </a:xfrm>
        </p:spPr>
        <p:txBody>
          <a:bodyPr/>
          <a:lstStyle/>
          <a:p>
            <a:r>
              <a:rPr lang="en-GB" dirty="0" smtClean="0"/>
              <a:t>Self-driven rollers now available presently in use in the nuclear industry;</a:t>
            </a:r>
          </a:p>
          <a:p>
            <a:r>
              <a:rPr lang="en-GB" dirty="0" smtClean="0"/>
              <a:t>Heavy version to be confirmed (only 100 tonne presently available);</a:t>
            </a:r>
          </a:p>
          <a:p>
            <a:r>
              <a:rPr lang="en-GB" dirty="0" err="1" smtClean="0"/>
              <a:t>Hilman</a:t>
            </a:r>
            <a:r>
              <a:rPr lang="en-GB" dirty="0" smtClean="0"/>
              <a:t> advised 3% friction for indoor use;</a:t>
            </a:r>
          </a:p>
          <a:p>
            <a:r>
              <a:rPr lang="en-GB" dirty="0" err="1" smtClean="0"/>
              <a:t>Hilman</a:t>
            </a:r>
            <a:r>
              <a:rPr lang="en-GB" dirty="0" smtClean="0"/>
              <a:t> provide a suitable hydraulic push-pull system</a:t>
            </a:r>
          </a:p>
          <a:p>
            <a:pPr lvl="1"/>
            <a:r>
              <a:rPr lang="en-GB" dirty="0" smtClean="0"/>
              <a:t>Awaiting details from </a:t>
            </a:r>
            <a:r>
              <a:rPr lang="en-GB" dirty="0" err="1" smtClean="0"/>
              <a:t>Hilman</a:t>
            </a:r>
            <a:r>
              <a:rPr lang="en-GB" dirty="0" smtClean="0"/>
              <a:t>;</a:t>
            </a:r>
          </a:p>
          <a:p>
            <a:r>
              <a:rPr lang="en-GB" dirty="0" err="1" smtClean="0"/>
              <a:t>Hilman</a:t>
            </a:r>
            <a:r>
              <a:rPr lang="en-GB" dirty="0" smtClean="0"/>
              <a:t> provide a lateral slider (necessary for final lateral adjustment)</a:t>
            </a:r>
          </a:p>
          <a:p>
            <a:pPr lvl="1"/>
            <a:r>
              <a:rPr lang="en-GB" dirty="0" smtClean="0"/>
              <a:t>This locks during main movement but can be unlocked to allow lateral adjustment. Awaiting details from </a:t>
            </a:r>
            <a:r>
              <a:rPr lang="en-GB" dirty="0" err="1" smtClean="0"/>
              <a:t>Hilman</a:t>
            </a:r>
            <a:r>
              <a:rPr lang="en-GB" dirty="0" smtClean="0"/>
              <a:t>.</a:t>
            </a:r>
            <a:endParaRPr lang="en-GB" dirty="0"/>
          </a:p>
        </p:txBody>
      </p:sp>
    </p:spTree>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Comparison </a:t>
            </a:r>
            <a:r>
              <a:rPr lang="en-GB" dirty="0" err="1" smtClean="0"/>
              <a:t>ot</a:t>
            </a:r>
            <a:r>
              <a:rPr lang="en-GB" dirty="0" smtClean="0"/>
              <a:t> the two </a:t>
            </a:r>
            <a:endParaRPr lang="en-GB" dirty="0"/>
          </a:p>
        </p:txBody>
      </p:sp>
      <p:sp>
        <p:nvSpPr>
          <p:cNvPr id="3" name="Content Placeholder 2"/>
          <p:cNvSpPr>
            <a:spLocks noGrp="1"/>
          </p:cNvSpPr>
          <p:nvPr>
            <p:ph idx="1"/>
          </p:nvPr>
        </p:nvSpPr>
        <p:spPr>
          <a:xfrm>
            <a:off x="386023" y="835234"/>
            <a:ext cx="8318500" cy="4503737"/>
          </a:xfrm>
        </p:spPr>
        <p:txBody>
          <a:bodyPr/>
          <a:lstStyle/>
          <a:p>
            <a:r>
              <a:rPr lang="en-GB" dirty="0" smtClean="0"/>
              <a:t>Air pads or rollers</a:t>
            </a:r>
            <a:endParaRPr lang="en-GB" dirty="0"/>
          </a:p>
        </p:txBody>
      </p:sp>
      <p:pic>
        <p:nvPicPr>
          <p:cNvPr id="10246" name="Picture 6"/>
          <p:cNvPicPr>
            <a:picLocks noChangeAspect="1" noChangeArrowheads="1"/>
          </p:cNvPicPr>
          <p:nvPr/>
        </p:nvPicPr>
        <p:blipFill>
          <a:blip r:embed="rId3" cstate="print"/>
          <a:srcRect/>
          <a:stretch>
            <a:fillRect/>
          </a:stretch>
        </p:blipFill>
        <p:spPr bwMode="auto">
          <a:xfrm>
            <a:off x="5336498" y="1321320"/>
            <a:ext cx="1466999" cy="1956565"/>
          </a:xfrm>
          <a:prstGeom prst="rect">
            <a:avLst/>
          </a:prstGeom>
          <a:noFill/>
          <a:ln w="9525">
            <a:noFill/>
            <a:miter lim="800000"/>
            <a:headEnd/>
            <a:tailEnd/>
          </a:ln>
        </p:spPr>
      </p:pic>
      <p:graphicFrame>
        <p:nvGraphicFramePr>
          <p:cNvPr id="8" name="Table 7"/>
          <p:cNvGraphicFramePr>
            <a:graphicFrameLocks noGrp="1"/>
          </p:cNvGraphicFramePr>
          <p:nvPr/>
        </p:nvGraphicFramePr>
        <p:xfrm>
          <a:off x="397239" y="3255780"/>
          <a:ext cx="7704944" cy="2865120"/>
        </p:xfrm>
        <a:graphic>
          <a:graphicData uri="http://schemas.openxmlformats.org/drawingml/2006/table">
            <a:tbl>
              <a:tblPr firstRow="1" bandRow="1">
                <a:tableStyleId>{5C22544A-7EE6-4342-B048-85BDC9FD1C3A}</a:tableStyleId>
              </a:tblPr>
              <a:tblGrid>
                <a:gridCol w="3852472"/>
                <a:gridCol w="3852472"/>
              </a:tblGrid>
              <a:tr h="370840">
                <a:tc>
                  <a:txBody>
                    <a:bodyPr/>
                    <a:lstStyle/>
                    <a:p>
                      <a:r>
                        <a:rPr lang="en-GB" dirty="0" smtClean="0"/>
                        <a:t>Pads</a:t>
                      </a:r>
                      <a:endParaRPr lang="en-GB" dirty="0"/>
                    </a:p>
                  </a:txBody>
                  <a:tcPr/>
                </a:tc>
                <a:tc>
                  <a:txBody>
                    <a:bodyPr/>
                    <a:lstStyle/>
                    <a:p>
                      <a:r>
                        <a:rPr lang="en-GB" dirty="0" smtClean="0"/>
                        <a:t>Rollers</a:t>
                      </a:r>
                      <a:endParaRPr lang="en-GB" dirty="0"/>
                    </a:p>
                  </a:txBody>
                  <a:tcPr/>
                </a:tc>
              </a:tr>
              <a:tr h="370840">
                <a:tc>
                  <a:txBody>
                    <a:bodyPr/>
                    <a:lstStyle/>
                    <a:p>
                      <a:r>
                        <a:rPr lang="en-GB" dirty="0" smtClean="0"/>
                        <a:t>Min</a:t>
                      </a:r>
                      <a:r>
                        <a:rPr lang="en-GB" baseline="0" dirty="0" smtClean="0"/>
                        <a:t> 60 required </a:t>
                      </a:r>
                      <a:r>
                        <a:rPr lang="en-GB" sz="1600" baseline="0" dirty="0" smtClean="0"/>
                        <a:t>(for ILD, no redundancy)</a:t>
                      </a:r>
                      <a:endParaRPr lang="en-GB" dirty="0"/>
                    </a:p>
                  </a:txBody>
                  <a:tcPr/>
                </a:tc>
                <a:tc>
                  <a:txBody>
                    <a:bodyPr/>
                    <a:lstStyle/>
                    <a:p>
                      <a:r>
                        <a:rPr lang="en-GB" dirty="0" smtClean="0"/>
                        <a:t>Min 18 required </a:t>
                      </a:r>
                      <a:r>
                        <a:rPr lang="en-GB" sz="1600" dirty="0" smtClean="0"/>
                        <a:t>(for ILD)</a:t>
                      </a:r>
                      <a:endParaRPr lang="en-GB" dirty="0"/>
                    </a:p>
                  </a:txBody>
                  <a:tcPr/>
                </a:tc>
              </a:tr>
              <a:tr h="370840">
                <a:tc>
                  <a:txBody>
                    <a:bodyPr/>
                    <a:lstStyle/>
                    <a:p>
                      <a:r>
                        <a:rPr lang="en-GB" dirty="0" smtClean="0"/>
                        <a:t>No</a:t>
                      </a:r>
                      <a:r>
                        <a:rPr lang="en-GB" baseline="0" dirty="0" smtClean="0"/>
                        <a:t> hardened track-&gt;can accommodate minor steps</a:t>
                      </a:r>
                      <a:endParaRPr lang="en-GB" dirty="0"/>
                    </a:p>
                  </a:txBody>
                  <a:tcPr/>
                </a:tc>
                <a:tc>
                  <a:txBody>
                    <a:bodyPr/>
                    <a:lstStyle/>
                    <a:p>
                      <a:r>
                        <a:rPr lang="en-GB" dirty="0" smtClean="0"/>
                        <a:t>Specialist hardened and flattened track</a:t>
                      </a:r>
                      <a:endParaRPr lang="en-GB" dirty="0"/>
                    </a:p>
                  </a:txBody>
                  <a:tcPr/>
                </a:tc>
              </a:tr>
              <a:tr h="370840">
                <a:tc>
                  <a:txBody>
                    <a:bodyPr/>
                    <a:lstStyle/>
                    <a:p>
                      <a:r>
                        <a:rPr lang="en-GB" dirty="0" smtClean="0"/>
                        <a:t>Design for 1% friction</a:t>
                      </a:r>
                      <a:endParaRPr lang="en-GB" dirty="0"/>
                    </a:p>
                  </a:txBody>
                  <a:tcPr/>
                </a:tc>
                <a:tc>
                  <a:txBody>
                    <a:bodyPr/>
                    <a:lstStyle/>
                    <a:p>
                      <a:r>
                        <a:rPr lang="en-GB" dirty="0" smtClean="0"/>
                        <a:t>Design for 3% friction</a:t>
                      </a:r>
                      <a:endParaRPr lang="en-GB" dirty="0"/>
                    </a:p>
                  </a:txBody>
                  <a:tcPr/>
                </a:tc>
              </a:tr>
              <a:tr h="370840">
                <a:tc>
                  <a:txBody>
                    <a:bodyPr/>
                    <a:lstStyle/>
                    <a:p>
                      <a:r>
                        <a:rPr lang="en-GB" dirty="0" smtClean="0"/>
                        <a:t>Pressure infrastructure</a:t>
                      </a:r>
                      <a:endParaRPr lang="en-GB" dirty="0"/>
                    </a:p>
                  </a:txBody>
                  <a:tcPr/>
                </a:tc>
                <a:tc>
                  <a:txBody>
                    <a:bodyPr/>
                    <a:lstStyle/>
                    <a:p>
                      <a:r>
                        <a:rPr lang="en-GB" baseline="0" dirty="0" smtClean="0"/>
                        <a:t>Larger propulsion infrastructure</a:t>
                      </a:r>
                      <a:endParaRPr lang="en-GB" dirty="0"/>
                    </a:p>
                  </a:txBody>
                  <a:tcPr/>
                </a:tc>
              </a:tr>
              <a:tr h="370840">
                <a:tc>
                  <a:txBody>
                    <a:bodyPr/>
                    <a:lstStyle/>
                    <a:p>
                      <a:r>
                        <a:rPr lang="en-GB" dirty="0" smtClean="0"/>
                        <a:t>Run-away</a:t>
                      </a:r>
                      <a:endParaRPr lang="en-GB" dirty="0"/>
                    </a:p>
                  </a:txBody>
                  <a:tcPr/>
                </a:tc>
                <a:tc>
                  <a:txBody>
                    <a:bodyPr/>
                    <a:lstStyle/>
                    <a:p>
                      <a:r>
                        <a:rPr lang="en-GB" dirty="0" smtClean="0"/>
                        <a:t>Higher friction -&gt;less run-away</a:t>
                      </a:r>
                      <a:endParaRPr lang="en-GB" dirty="0"/>
                    </a:p>
                  </a:txBody>
                  <a:tcPr/>
                </a:tc>
              </a:tr>
              <a:tr h="370840">
                <a:tc>
                  <a:txBody>
                    <a:bodyPr/>
                    <a:lstStyle/>
                    <a:p>
                      <a:endParaRPr lang="en-GB" dirty="0"/>
                    </a:p>
                  </a:txBody>
                  <a:tcPr/>
                </a:tc>
                <a:tc>
                  <a:txBody>
                    <a:bodyPr/>
                    <a:lstStyle/>
                    <a:p>
                      <a:endParaRPr lang="en-GB" dirty="0"/>
                    </a:p>
                  </a:txBody>
                  <a:tcPr/>
                </a:tc>
              </a:tr>
            </a:tbl>
          </a:graphicData>
        </a:graphic>
      </p:graphicFrame>
      <p:pic>
        <p:nvPicPr>
          <p:cNvPr id="9" name="Picture 4"/>
          <p:cNvPicPr>
            <a:picLocks noChangeAspect="1" noChangeArrowheads="1"/>
          </p:cNvPicPr>
          <p:nvPr/>
        </p:nvPicPr>
        <p:blipFill>
          <a:blip r:embed="rId4" cstate="print"/>
          <a:srcRect/>
          <a:stretch>
            <a:fillRect/>
          </a:stretch>
        </p:blipFill>
        <p:spPr bwMode="auto">
          <a:xfrm>
            <a:off x="1138317" y="1352198"/>
            <a:ext cx="2556758" cy="1893239"/>
          </a:xfrm>
          <a:prstGeom prst="rect">
            <a:avLst/>
          </a:prstGeom>
          <a:noFill/>
          <a:ln w="9525">
            <a:noFill/>
            <a:miter lim="800000"/>
            <a:headEnd/>
            <a:tailEnd/>
          </a:ln>
        </p:spPr>
      </p:pic>
      <p:cxnSp>
        <p:nvCxnSpPr>
          <p:cNvPr id="11" name="Straight Connector 10"/>
          <p:cNvCxnSpPr/>
          <p:nvPr/>
        </p:nvCxnSpPr>
        <p:spPr>
          <a:xfrm>
            <a:off x="4976735" y="3110459"/>
            <a:ext cx="1963711" cy="749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262203" y="1011588"/>
            <a:ext cx="7341394" cy="5019675"/>
          </a:xfrm>
          <a:prstGeom prst="rect">
            <a:avLst/>
          </a:prstGeom>
          <a:noFill/>
          <a:ln w="9525">
            <a:noFill/>
            <a:miter lim="800000"/>
            <a:headEnd/>
            <a:tailEnd/>
          </a:ln>
        </p:spPr>
      </p:pic>
      <p:sp>
        <p:nvSpPr>
          <p:cNvPr id="2" name="Title 1"/>
          <p:cNvSpPr>
            <a:spLocks noGrp="1"/>
          </p:cNvSpPr>
          <p:nvPr>
            <p:ph type="title"/>
          </p:nvPr>
        </p:nvSpPr>
        <p:spPr>
          <a:xfrm>
            <a:off x="420688" y="250825"/>
            <a:ext cx="8318500" cy="423193"/>
          </a:xfrm>
        </p:spPr>
        <p:txBody>
          <a:bodyPr/>
          <a:lstStyle/>
          <a:p>
            <a:r>
              <a:rPr lang="en-GB" dirty="0" smtClean="0"/>
              <a:t>The movement support system – </a:t>
            </a:r>
            <a:r>
              <a:rPr lang="en-GB" dirty="0" err="1" smtClean="0"/>
              <a:t>ILD</a:t>
            </a:r>
            <a:r>
              <a:rPr lang="en-GB" dirty="0" smtClean="0"/>
              <a:t>, </a:t>
            </a:r>
            <a:r>
              <a:rPr lang="en-GB" dirty="0" err="1" smtClean="0"/>
              <a:t>Airpads</a:t>
            </a:r>
            <a:endParaRPr lang="en-GB" dirty="0"/>
          </a:p>
        </p:txBody>
      </p:sp>
      <p:cxnSp>
        <p:nvCxnSpPr>
          <p:cNvPr id="15" name="Straight Arrow Connector 14"/>
          <p:cNvCxnSpPr/>
          <p:nvPr/>
        </p:nvCxnSpPr>
        <p:spPr>
          <a:xfrm rot="10800000" flipV="1">
            <a:off x="3020396" y="2438400"/>
            <a:ext cx="1361105" cy="153150"/>
          </a:xfrm>
          <a:prstGeom prst="straightConnector1">
            <a:avLst/>
          </a:prstGeom>
          <a:ln w="6350">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21" idx="3"/>
          </p:cNvCxnSpPr>
          <p:nvPr/>
        </p:nvCxnSpPr>
        <p:spPr>
          <a:xfrm rot="10800000" flipV="1">
            <a:off x="3065486" y="2072639"/>
            <a:ext cx="1849414" cy="10991"/>
          </a:xfrm>
          <a:prstGeom prst="straightConnector1">
            <a:avLst/>
          </a:prstGeom>
          <a:ln w="6350">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012836" y="1944473"/>
            <a:ext cx="1903751" cy="400110"/>
          </a:xfrm>
          <a:prstGeom prst="rect">
            <a:avLst/>
          </a:prstGeom>
          <a:noFill/>
        </p:spPr>
        <p:txBody>
          <a:bodyPr wrap="square" rtlCol="0">
            <a:spAutoFit/>
          </a:bodyPr>
          <a:lstStyle/>
          <a:p>
            <a:r>
              <a:rPr lang="en-GB" sz="1000" dirty="0" smtClean="0">
                <a:latin typeface="Arial" pitchFamily="34" charset="0"/>
                <a:cs typeface="Arial" pitchFamily="34" charset="0"/>
              </a:rPr>
              <a:t>Permanent support (moves with slab)</a:t>
            </a:r>
            <a:endParaRPr lang="en-GB" sz="1000" dirty="0">
              <a:latin typeface="Arial" pitchFamily="34" charset="0"/>
              <a:cs typeface="Arial" pitchFamily="34" charset="0"/>
            </a:endParaRPr>
          </a:p>
        </p:txBody>
      </p:sp>
      <p:sp>
        <p:nvSpPr>
          <p:cNvPr id="20" name="TextBox 19"/>
          <p:cNvSpPr txBox="1"/>
          <p:nvPr/>
        </p:nvSpPr>
        <p:spPr>
          <a:xfrm>
            <a:off x="4375255" y="2312482"/>
            <a:ext cx="1039318" cy="246221"/>
          </a:xfrm>
          <a:prstGeom prst="rect">
            <a:avLst/>
          </a:prstGeom>
          <a:noFill/>
        </p:spPr>
        <p:txBody>
          <a:bodyPr wrap="square" rtlCol="0">
            <a:spAutoFit/>
          </a:bodyPr>
          <a:lstStyle/>
          <a:p>
            <a:r>
              <a:rPr lang="en-GB" sz="1000" dirty="0" smtClean="0">
                <a:latin typeface="Arial" pitchFamily="34" charset="0"/>
                <a:cs typeface="Arial" pitchFamily="34" charset="0"/>
              </a:rPr>
              <a:t>Air pad</a:t>
            </a:r>
            <a:endParaRPr lang="en-GB" sz="1000" dirty="0">
              <a:latin typeface="Arial" pitchFamily="34" charset="0"/>
              <a:cs typeface="Arial" pitchFamily="34" charset="0"/>
            </a:endParaRPr>
          </a:p>
        </p:txBody>
      </p:sp>
      <p:cxnSp>
        <p:nvCxnSpPr>
          <p:cNvPr id="22" name="Straight Arrow Connector 21"/>
          <p:cNvCxnSpPr/>
          <p:nvPr/>
        </p:nvCxnSpPr>
        <p:spPr>
          <a:xfrm rot="5400000" flipH="1" flipV="1">
            <a:off x="3487713" y="1265421"/>
            <a:ext cx="103432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059587" y="1240436"/>
            <a:ext cx="1903751" cy="246221"/>
          </a:xfrm>
          <a:prstGeom prst="rect">
            <a:avLst/>
          </a:prstGeom>
          <a:noFill/>
        </p:spPr>
        <p:txBody>
          <a:bodyPr wrap="square" rtlCol="0">
            <a:spAutoFit/>
          </a:bodyPr>
          <a:lstStyle/>
          <a:p>
            <a:r>
              <a:rPr lang="en-GB" sz="1000" dirty="0" smtClean="0">
                <a:latin typeface="Arial" pitchFamily="34" charset="0"/>
                <a:cs typeface="Arial" pitchFamily="34" charset="0"/>
              </a:rPr>
              <a:t>Direction of travel</a:t>
            </a:r>
            <a:endParaRPr lang="en-GB" sz="1000" dirty="0">
              <a:latin typeface="Arial" pitchFamily="34" charset="0"/>
              <a:cs typeface="Arial" pitchFamily="34" charset="0"/>
            </a:endParaRPr>
          </a:p>
        </p:txBody>
      </p:sp>
      <p:cxnSp>
        <p:nvCxnSpPr>
          <p:cNvPr id="13" name="Straight Arrow Connector 12"/>
          <p:cNvCxnSpPr/>
          <p:nvPr/>
        </p:nvCxnSpPr>
        <p:spPr>
          <a:xfrm rot="10800000" flipV="1">
            <a:off x="3082982" y="4274819"/>
            <a:ext cx="2952059" cy="591987"/>
          </a:xfrm>
          <a:prstGeom prst="straightConnector1">
            <a:avLst/>
          </a:prstGeom>
          <a:ln w="6350">
            <a:tailEnd type="arrow"/>
          </a:ln>
        </p:spPr>
        <p:style>
          <a:lnRef idx="2">
            <a:schemeClr val="accent1"/>
          </a:lnRef>
          <a:fillRef idx="0">
            <a:schemeClr val="accent1"/>
          </a:fillRef>
          <a:effectRef idx="1">
            <a:schemeClr val="accent1"/>
          </a:effectRef>
          <a:fontRef idx="minor">
            <a:schemeClr val="tx1"/>
          </a:fontRef>
        </p:style>
      </p:cxnSp>
      <p:pic>
        <p:nvPicPr>
          <p:cNvPr id="6147" name="Picture 3"/>
          <p:cNvPicPr>
            <a:picLocks noChangeAspect="1" noChangeArrowheads="1"/>
          </p:cNvPicPr>
          <p:nvPr/>
        </p:nvPicPr>
        <p:blipFill>
          <a:blip r:embed="rId3" cstate="print"/>
          <a:srcRect/>
          <a:stretch>
            <a:fillRect/>
          </a:stretch>
        </p:blipFill>
        <p:spPr bwMode="auto">
          <a:xfrm>
            <a:off x="6067567" y="3025140"/>
            <a:ext cx="2882798" cy="2607036"/>
          </a:xfrm>
          <a:prstGeom prst="rect">
            <a:avLst/>
          </a:prstGeom>
          <a:noFill/>
          <a:ln w="12700">
            <a:solidFill>
              <a:schemeClr val="tx1"/>
            </a:solidFill>
            <a:miter lim="800000"/>
            <a:headEnd/>
            <a:tailEnd/>
          </a:ln>
        </p:spPr>
      </p:pic>
      <p:grpSp>
        <p:nvGrpSpPr>
          <p:cNvPr id="3" name="Group 42"/>
          <p:cNvGrpSpPr/>
          <p:nvPr/>
        </p:nvGrpSpPr>
        <p:grpSpPr>
          <a:xfrm>
            <a:off x="2923080" y="1532991"/>
            <a:ext cx="142406" cy="1107775"/>
            <a:chOff x="2923080" y="1532991"/>
            <a:chExt cx="142406" cy="1107775"/>
          </a:xfrm>
        </p:grpSpPr>
        <p:sp>
          <p:nvSpPr>
            <p:cNvPr id="21" name="Rectangle 20"/>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Rectangle 37"/>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 name="Group 43"/>
          <p:cNvGrpSpPr/>
          <p:nvPr/>
        </p:nvGrpSpPr>
        <p:grpSpPr>
          <a:xfrm>
            <a:off x="2130600" y="1571091"/>
            <a:ext cx="142406" cy="1107775"/>
            <a:chOff x="2923080" y="1532991"/>
            <a:chExt cx="142406" cy="1107775"/>
          </a:xfrm>
        </p:grpSpPr>
        <p:sp>
          <p:nvSpPr>
            <p:cNvPr id="45" name="Rectangle 44"/>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Rectangle 45"/>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Rectangle 46"/>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Rectangle 47"/>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Rectangle 48"/>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Rectangle 49"/>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Rectangle 50"/>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 name="Group 51"/>
          <p:cNvGrpSpPr/>
          <p:nvPr/>
        </p:nvGrpSpPr>
        <p:grpSpPr>
          <a:xfrm>
            <a:off x="2511600" y="1555851"/>
            <a:ext cx="142406" cy="1107775"/>
            <a:chOff x="2923080" y="1532991"/>
            <a:chExt cx="142406" cy="1107775"/>
          </a:xfrm>
        </p:grpSpPr>
        <p:sp>
          <p:nvSpPr>
            <p:cNvPr id="53" name="Rectangle 52"/>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Rectangle 53"/>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Rectangle 54"/>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Rectangle 55"/>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Rectangle 56"/>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Rectangle 57"/>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Rectangle 58"/>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6" name="Group 59"/>
          <p:cNvGrpSpPr/>
          <p:nvPr/>
        </p:nvGrpSpPr>
        <p:grpSpPr>
          <a:xfrm>
            <a:off x="1703880" y="1578711"/>
            <a:ext cx="142406" cy="1107775"/>
            <a:chOff x="2923080" y="1532991"/>
            <a:chExt cx="142406" cy="1107775"/>
          </a:xfrm>
        </p:grpSpPr>
        <p:sp>
          <p:nvSpPr>
            <p:cNvPr id="61" name="Rectangle 60"/>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Rectangle 61"/>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Rectangle 62"/>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Rectangle 63"/>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Rectangle 64"/>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Rectangle 65"/>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Rectangle 66"/>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 name="Group 67"/>
          <p:cNvGrpSpPr/>
          <p:nvPr/>
        </p:nvGrpSpPr>
        <p:grpSpPr>
          <a:xfrm>
            <a:off x="1292400" y="1571091"/>
            <a:ext cx="142406" cy="1107775"/>
            <a:chOff x="2923080" y="1532991"/>
            <a:chExt cx="142406" cy="1107775"/>
          </a:xfrm>
        </p:grpSpPr>
        <p:sp>
          <p:nvSpPr>
            <p:cNvPr id="69" name="Rectangle 68"/>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Rectangle 69"/>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Rectangle 70"/>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ectangle 71"/>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3" name="Rectangle 72"/>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Rectangle 73"/>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5" name="Rectangle 74"/>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8" name="Group 75"/>
          <p:cNvGrpSpPr/>
          <p:nvPr/>
        </p:nvGrpSpPr>
        <p:grpSpPr>
          <a:xfrm>
            <a:off x="2122980" y="2828391"/>
            <a:ext cx="142406" cy="1107775"/>
            <a:chOff x="2923080" y="1532991"/>
            <a:chExt cx="142406" cy="1107775"/>
          </a:xfrm>
        </p:grpSpPr>
        <p:sp>
          <p:nvSpPr>
            <p:cNvPr id="77" name="Rectangle 76"/>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8" name="Rectangle 77"/>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9" name="Rectangle 78"/>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Rectangle 79"/>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Rectangle 80"/>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Rectangle 81"/>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3" name="Rectangle 82"/>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9" name="Group 83"/>
          <p:cNvGrpSpPr/>
          <p:nvPr/>
        </p:nvGrpSpPr>
        <p:grpSpPr>
          <a:xfrm>
            <a:off x="2526840" y="2828391"/>
            <a:ext cx="142406" cy="1107775"/>
            <a:chOff x="2923080" y="1532991"/>
            <a:chExt cx="142406" cy="1107775"/>
          </a:xfrm>
        </p:grpSpPr>
        <p:sp>
          <p:nvSpPr>
            <p:cNvPr id="85" name="Rectangle 84"/>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Rectangle 85"/>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Rectangle 86"/>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8" name="Rectangle 87"/>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9" name="Rectangle 88"/>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Rectangle 89"/>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Rectangle 90"/>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 name="Group 91"/>
          <p:cNvGrpSpPr/>
          <p:nvPr/>
        </p:nvGrpSpPr>
        <p:grpSpPr>
          <a:xfrm>
            <a:off x="2930700" y="2820771"/>
            <a:ext cx="142406" cy="1107775"/>
            <a:chOff x="2923080" y="1532991"/>
            <a:chExt cx="142406" cy="1107775"/>
          </a:xfrm>
        </p:grpSpPr>
        <p:sp>
          <p:nvSpPr>
            <p:cNvPr id="93" name="Rectangle 92"/>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Rectangle 93"/>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Rectangle 94"/>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6" name="Rectangle 95"/>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Rectangle 96"/>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Rectangle 97"/>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Rectangle 98"/>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 name="Group 99"/>
          <p:cNvGrpSpPr/>
          <p:nvPr/>
        </p:nvGrpSpPr>
        <p:grpSpPr>
          <a:xfrm>
            <a:off x="1719120" y="2843631"/>
            <a:ext cx="142406" cy="1107775"/>
            <a:chOff x="2923080" y="1532991"/>
            <a:chExt cx="142406" cy="1107775"/>
          </a:xfrm>
        </p:grpSpPr>
        <p:sp>
          <p:nvSpPr>
            <p:cNvPr id="101" name="Rectangle 100"/>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Rectangle 101"/>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Rectangle 102"/>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4" name="Rectangle 103"/>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5" name="Rectangle 104"/>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6" name="Rectangle 105"/>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7" name="Rectangle 106"/>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2" name="Group 107"/>
          <p:cNvGrpSpPr/>
          <p:nvPr/>
        </p:nvGrpSpPr>
        <p:grpSpPr>
          <a:xfrm>
            <a:off x="1300020" y="2843631"/>
            <a:ext cx="142406" cy="1107775"/>
            <a:chOff x="2923080" y="1532991"/>
            <a:chExt cx="142406" cy="1107775"/>
          </a:xfrm>
        </p:grpSpPr>
        <p:sp>
          <p:nvSpPr>
            <p:cNvPr id="109" name="Rectangle 108"/>
            <p:cNvSpPr/>
            <p:nvPr/>
          </p:nvSpPr>
          <p:spPr>
            <a:xfrm>
              <a:off x="292308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Rectangle 109"/>
            <p:cNvSpPr/>
            <p:nvPr/>
          </p:nvSpPr>
          <p:spPr>
            <a:xfrm>
              <a:off x="2935573" y="23584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 name="Rectangle 110"/>
            <p:cNvSpPr/>
            <p:nvPr/>
          </p:nvSpPr>
          <p:spPr>
            <a:xfrm>
              <a:off x="2935574" y="250835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2" name="Rectangle 111"/>
            <p:cNvSpPr/>
            <p:nvPr/>
          </p:nvSpPr>
          <p:spPr>
            <a:xfrm>
              <a:off x="2932950" y="1848035"/>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3" name="Rectangle 112"/>
            <p:cNvSpPr/>
            <p:nvPr/>
          </p:nvSpPr>
          <p:spPr>
            <a:xfrm>
              <a:off x="2935573" y="170313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4" name="Rectangle 113"/>
            <p:cNvSpPr/>
            <p:nvPr/>
          </p:nvSpPr>
          <p:spPr>
            <a:xfrm>
              <a:off x="2935574" y="1532991"/>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5" name="Rectangle 114"/>
            <p:cNvSpPr/>
            <p:nvPr/>
          </p:nvSpPr>
          <p:spPr>
            <a:xfrm>
              <a:off x="2935573" y="2206050"/>
              <a:ext cx="117423" cy="132415"/>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16" name="Rectangle 115"/>
          <p:cNvSpPr/>
          <p:nvPr/>
        </p:nvSpPr>
        <p:spPr>
          <a:xfrm>
            <a:off x="1303020" y="4701290"/>
            <a:ext cx="205740" cy="129540"/>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7" name="Rectangle 116"/>
          <p:cNvSpPr/>
          <p:nvPr/>
        </p:nvSpPr>
        <p:spPr>
          <a:xfrm>
            <a:off x="1706880" y="4701415"/>
            <a:ext cx="205740" cy="129540"/>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Rectangle 117"/>
          <p:cNvSpPr/>
          <p:nvPr/>
        </p:nvSpPr>
        <p:spPr>
          <a:xfrm>
            <a:off x="2095500" y="4701540"/>
            <a:ext cx="205740" cy="129540"/>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Rectangle 118"/>
          <p:cNvSpPr/>
          <p:nvPr/>
        </p:nvSpPr>
        <p:spPr>
          <a:xfrm>
            <a:off x="2529840" y="4701415"/>
            <a:ext cx="205740" cy="129540"/>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0" name="Rectangle 119"/>
          <p:cNvSpPr/>
          <p:nvPr/>
        </p:nvSpPr>
        <p:spPr>
          <a:xfrm>
            <a:off x="2926080" y="4693795"/>
            <a:ext cx="205740" cy="129540"/>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Rectangle 120"/>
          <p:cNvSpPr/>
          <p:nvPr/>
        </p:nvSpPr>
        <p:spPr>
          <a:xfrm>
            <a:off x="3350302" y="3957403"/>
            <a:ext cx="187377" cy="97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4" name="Group 125"/>
          <p:cNvGrpSpPr/>
          <p:nvPr/>
        </p:nvGrpSpPr>
        <p:grpSpPr>
          <a:xfrm>
            <a:off x="3080481" y="3919927"/>
            <a:ext cx="284810" cy="314798"/>
            <a:chOff x="3080481" y="3919927"/>
            <a:chExt cx="284810" cy="314798"/>
          </a:xfrm>
        </p:grpSpPr>
        <p:sp>
          <p:nvSpPr>
            <p:cNvPr id="108" name="Oval 107"/>
            <p:cNvSpPr/>
            <p:nvPr/>
          </p:nvSpPr>
          <p:spPr>
            <a:xfrm>
              <a:off x="3080481" y="3919927"/>
              <a:ext cx="59961" cy="5996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2" name="Straight Arrow Connector 121"/>
            <p:cNvCxnSpPr/>
            <p:nvPr/>
          </p:nvCxnSpPr>
          <p:spPr>
            <a:xfrm rot="5400000">
              <a:off x="2980089" y="4103557"/>
              <a:ext cx="261538" cy="797"/>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4" name="Straight Arrow Connector 123"/>
            <p:cNvCxnSpPr/>
            <p:nvPr/>
          </p:nvCxnSpPr>
          <p:spPr>
            <a:xfrm flipV="1">
              <a:off x="3136240" y="3942416"/>
              <a:ext cx="229051" cy="10784"/>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4" name="Picture 6"/>
          <p:cNvPicPr>
            <a:picLocks noChangeAspect="1" noChangeArrowheads="1"/>
          </p:cNvPicPr>
          <p:nvPr/>
        </p:nvPicPr>
        <p:blipFill>
          <a:blip r:embed="rId2" cstate="print"/>
          <a:srcRect/>
          <a:stretch>
            <a:fillRect/>
          </a:stretch>
        </p:blipFill>
        <p:spPr bwMode="auto">
          <a:xfrm>
            <a:off x="212245" y="940302"/>
            <a:ext cx="7526084" cy="5213033"/>
          </a:xfrm>
          <a:prstGeom prst="rect">
            <a:avLst/>
          </a:prstGeom>
          <a:noFill/>
          <a:ln w="9525">
            <a:noFill/>
            <a:miter lim="800000"/>
            <a:headEnd/>
            <a:tailEnd/>
          </a:ln>
        </p:spPr>
      </p:pic>
      <p:sp>
        <p:nvSpPr>
          <p:cNvPr id="2" name="Title 1"/>
          <p:cNvSpPr>
            <a:spLocks noGrp="1"/>
          </p:cNvSpPr>
          <p:nvPr>
            <p:ph type="title"/>
          </p:nvPr>
        </p:nvSpPr>
        <p:spPr>
          <a:xfrm>
            <a:off x="420688" y="250825"/>
            <a:ext cx="8318500" cy="423193"/>
          </a:xfrm>
        </p:spPr>
        <p:txBody>
          <a:bodyPr/>
          <a:lstStyle/>
          <a:p>
            <a:r>
              <a:rPr lang="en-GB" dirty="0" smtClean="0"/>
              <a:t>The movement support system – </a:t>
            </a:r>
            <a:r>
              <a:rPr lang="en-GB" dirty="0" err="1" smtClean="0"/>
              <a:t>ILD</a:t>
            </a:r>
            <a:r>
              <a:rPr lang="en-GB" dirty="0" smtClean="0"/>
              <a:t>, Rollers</a:t>
            </a:r>
            <a:endParaRPr lang="en-GB" dirty="0"/>
          </a:p>
        </p:txBody>
      </p:sp>
      <p:cxnSp>
        <p:nvCxnSpPr>
          <p:cNvPr id="15" name="Straight Arrow Connector 14"/>
          <p:cNvCxnSpPr>
            <a:endCxn id="133" idx="3"/>
          </p:cNvCxnSpPr>
          <p:nvPr/>
        </p:nvCxnSpPr>
        <p:spPr>
          <a:xfrm rot="10800000" flipV="1">
            <a:off x="3055498" y="2438398"/>
            <a:ext cx="1326004" cy="22109"/>
          </a:xfrm>
          <a:prstGeom prst="straightConnector1">
            <a:avLst/>
          </a:prstGeom>
          <a:ln w="6350">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21" idx="3"/>
          </p:cNvCxnSpPr>
          <p:nvPr/>
        </p:nvCxnSpPr>
        <p:spPr>
          <a:xfrm rot="10800000" flipV="1">
            <a:off x="3080476" y="2072639"/>
            <a:ext cx="1849414" cy="10991"/>
          </a:xfrm>
          <a:prstGeom prst="straightConnector1">
            <a:avLst/>
          </a:prstGeom>
          <a:ln w="6350">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012836" y="1944473"/>
            <a:ext cx="1903751" cy="400110"/>
          </a:xfrm>
          <a:prstGeom prst="rect">
            <a:avLst/>
          </a:prstGeom>
          <a:noFill/>
        </p:spPr>
        <p:txBody>
          <a:bodyPr wrap="square" rtlCol="0">
            <a:spAutoFit/>
          </a:bodyPr>
          <a:lstStyle/>
          <a:p>
            <a:r>
              <a:rPr lang="en-GB" sz="1000" dirty="0" smtClean="0">
                <a:latin typeface="Arial" pitchFamily="34" charset="0"/>
                <a:cs typeface="Arial" pitchFamily="34" charset="0"/>
              </a:rPr>
              <a:t>Permanent support (moves with slab)</a:t>
            </a:r>
            <a:endParaRPr lang="en-GB" sz="1000" dirty="0">
              <a:latin typeface="Arial" pitchFamily="34" charset="0"/>
              <a:cs typeface="Arial" pitchFamily="34" charset="0"/>
            </a:endParaRPr>
          </a:p>
        </p:txBody>
      </p:sp>
      <p:sp>
        <p:nvSpPr>
          <p:cNvPr id="20" name="TextBox 19"/>
          <p:cNvSpPr txBox="1"/>
          <p:nvPr/>
        </p:nvSpPr>
        <p:spPr>
          <a:xfrm>
            <a:off x="4375255" y="2312482"/>
            <a:ext cx="1039318" cy="246221"/>
          </a:xfrm>
          <a:prstGeom prst="rect">
            <a:avLst/>
          </a:prstGeom>
          <a:noFill/>
        </p:spPr>
        <p:txBody>
          <a:bodyPr wrap="square" rtlCol="0">
            <a:spAutoFit/>
          </a:bodyPr>
          <a:lstStyle/>
          <a:p>
            <a:r>
              <a:rPr lang="en-GB" sz="1000" dirty="0" err="1" smtClean="0">
                <a:latin typeface="Arial" pitchFamily="34" charset="0"/>
                <a:cs typeface="Arial" pitchFamily="34" charset="0"/>
              </a:rPr>
              <a:t>Hilman</a:t>
            </a:r>
            <a:r>
              <a:rPr lang="en-GB" sz="1000" dirty="0" smtClean="0">
                <a:latin typeface="Arial" pitchFamily="34" charset="0"/>
                <a:cs typeface="Arial" pitchFamily="34" charset="0"/>
              </a:rPr>
              <a:t> roller</a:t>
            </a:r>
            <a:endParaRPr lang="en-GB" sz="1000" dirty="0">
              <a:latin typeface="Arial" pitchFamily="34" charset="0"/>
              <a:cs typeface="Arial" pitchFamily="34" charset="0"/>
            </a:endParaRPr>
          </a:p>
        </p:txBody>
      </p:sp>
      <p:cxnSp>
        <p:nvCxnSpPr>
          <p:cNvPr id="22" name="Straight Arrow Connector 21"/>
          <p:cNvCxnSpPr/>
          <p:nvPr/>
        </p:nvCxnSpPr>
        <p:spPr>
          <a:xfrm rot="5400000" flipH="1" flipV="1">
            <a:off x="3487713" y="1265421"/>
            <a:ext cx="1034321"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059587" y="1240436"/>
            <a:ext cx="1903751" cy="246221"/>
          </a:xfrm>
          <a:prstGeom prst="rect">
            <a:avLst/>
          </a:prstGeom>
          <a:noFill/>
        </p:spPr>
        <p:txBody>
          <a:bodyPr wrap="square" rtlCol="0">
            <a:spAutoFit/>
          </a:bodyPr>
          <a:lstStyle/>
          <a:p>
            <a:r>
              <a:rPr lang="en-GB" sz="1000" dirty="0" smtClean="0">
                <a:latin typeface="Arial" pitchFamily="34" charset="0"/>
                <a:cs typeface="Arial" pitchFamily="34" charset="0"/>
              </a:rPr>
              <a:t>Direction of travel</a:t>
            </a:r>
            <a:endParaRPr lang="en-GB" sz="1000" dirty="0">
              <a:latin typeface="Arial" pitchFamily="34" charset="0"/>
              <a:cs typeface="Arial" pitchFamily="34" charset="0"/>
            </a:endParaRPr>
          </a:p>
        </p:txBody>
      </p:sp>
      <p:cxnSp>
        <p:nvCxnSpPr>
          <p:cNvPr id="13" name="Straight Arrow Connector 12"/>
          <p:cNvCxnSpPr/>
          <p:nvPr/>
        </p:nvCxnSpPr>
        <p:spPr>
          <a:xfrm rot="10800000" flipV="1">
            <a:off x="3082982" y="4319789"/>
            <a:ext cx="2952059" cy="591987"/>
          </a:xfrm>
          <a:prstGeom prst="straightConnector1">
            <a:avLst/>
          </a:prstGeom>
          <a:ln w="6350">
            <a:tailEnd type="arrow"/>
          </a:ln>
        </p:spPr>
        <p:style>
          <a:lnRef idx="2">
            <a:schemeClr val="accent1"/>
          </a:lnRef>
          <a:fillRef idx="0">
            <a:schemeClr val="accent1"/>
          </a:fillRef>
          <a:effectRef idx="1">
            <a:schemeClr val="accent1"/>
          </a:effectRef>
          <a:fontRef idx="minor">
            <a:schemeClr val="tx1"/>
          </a:fontRef>
        </p:style>
      </p:cxnSp>
      <p:sp>
        <p:nvSpPr>
          <p:cNvPr id="119" name="Rectangle 118"/>
          <p:cNvSpPr/>
          <p:nvPr/>
        </p:nvSpPr>
        <p:spPr>
          <a:xfrm>
            <a:off x="2529840" y="4774366"/>
            <a:ext cx="205740" cy="74952"/>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171" name="Picture 3"/>
          <p:cNvPicPr>
            <a:picLocks noChangeAspect="1" noChangeArrowheads="1"/>
          </p:cNvPicPr>
          <p:nvPr/>
        </p:nvPicPr>
        <p:blipFill>
          <a:blip r:embed="rId3" cstate="print"/>
          <a:srcRect/>
          <a:stretch>
            <a:fillRect/>
          </a:stretch>
        </p:blipFill>
        <p:spPr bwMode="auto">
          <a:xfrm>
            <a:off x="5808689" y="2803161"/>
            <a:ext cx="2623279" cy="3117003"/>
          </a:xfrm>
          <a:prstGeom prst="rect">
            <a:avLst/>
          </a:prstGeom>
          <a:noFill/>
          <a:ln w="9525">
            <a:solidFill>
              <a:schemeClr val="tx1"/>
            </a:solidFill>
            <a:miter lim="800000"/>
            <a:headEnd/>
            <a:tailEnd/>
          </a:ln>
        </p:spPr>
      </p:pic>
      <p:sp>
        <p:nvSpPr>
          <p:cNvPr id="108" name="Rectangle 107"/>
          <p:cNvSpPr/>
          <p:nvPr/>
        </p:nvSpPr>
        <p:spPr>
          <a:xfrm>
            <a:off x="2959555" y="4776866"/>
            <a:ext cx="205740" cy="74952"/>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Rectangle 120"/>
          <p:cNvSpPr/>
          <p:nvPr/>
        </p:nvSpPr>
        <p:spPr>
          <a:xfrm>
            <a:off x="2082640" y="4776866"/>
            <a:ext cx="205740" cy="74952"/>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2" name="Rectangle 121"/>
          <p:cNvSpPr/>
          <p:nvPr/>
        </p:nvSpPr>
        <p:spPr>
          <a:xfrm>
            <a:off x="1662909" y="4791854"/>
            <a:ext cx="205740" cy="74952"/>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3" name="Rectangle 122"/>
          <p:cNvSpPr/>
          <p:nvPr/>
        </p:nvSpPr>
        <p:spPr>
          <a:xfrm>
            <a:off x="1220699" y="4791854"/>
            <a:ext cx="205740" cy="74952"/>
          </a:xfrm>
          <a:prstGeom prst="rect">
            <a:avLst/>
          </a:prstGeom>
          <a:noFill/>
          <a:ln w="63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 name="Group 133"/>
          <p:cNvGrpSpPr/>
          <p:nvPr/>
        </p:nvGrpSpPr>
        <p:grpSpPr>
          <a:xfrm>
            <a:off x="2938070" y="1628935"/>
            <a:ext cx="142406" cy="911146"/>
            <a:chOff x="2938070" y="1628935"/>
            <a:chExt cx="142406" cy="911146"/>
          </a:xfrm>
        </p:grpSpPr>
        <p:sp>
          <p:nvSpPr>
            <p:cNvPr id="21" name="Rectangle 20"/>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4" name="Rectangle 123"/>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2" name="Rectangle 131"/>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3" name="Rectangle 132"/>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 name="Group 134"/>
          <p:cNvGrpSpPr/>
          <p:nvPr/>
        </p:nvGrpSpPr>
        <p:grpSpPr>
          <a:xfrm>
            <a:off x="2513349" y="1623939"/>
            <a:ext cx="142406" cy="911146"/>
            <a:chOff x="2938070" y="1628935"/>
            <a:chExt cx="142406" cy="911146"/>
          </a:xfrm>
        </p:grpSpPr>
        <p:sp>
          <p:nvSpPr>
            <p:cNvPr id="136" name="Rectangle 135"/>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7" name="Rectangle 136"/>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8" name="Rectangle 137"/>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9" name="Rectangle 138"/>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0" name="Rectangle 139"/>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 name="Group 140"/>
          <p:cNvGrpSpPr/>
          <p:nvPr/>
        </p:nvGrpSpPr>
        <p:grpSpPr>
          <a:xfrm>
            <a:off x="2093624" y="1646423"/>
            <a:ext cx="142406" cy="911146"/>
            <a:chOff x="2938070" y="1628935"/>
            <a:chExt cx="142406" cy="911146"/>
          </a:xfrm>
        </p:grpSpPr>
        <p:sp>
          <p:nvSpPr>
            <p:cNvPr id="142" name="Rectangle 141"/>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3" name="Rectangle 142"/>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4" name="Rectangle 143"/>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5" name="Rectangle 144"/>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6" name="Rectangle 145"/>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6" name="Group 146"/>
          <p:cNvGrpSpPr/>
          <p:nvPr/>
        </p:nvGrpSpPr>
        <p:grpSpPr>
          <a:xfrm>
            <a:off x="1246680" y="1638929"/>
            <a:ext cx="142406" cy="911146"/>
            <a:chOff x="2938070" y="1628935"/>
            <a:chExt cx="142406" cy="911146"/>
          </a:xfrm>
        </p:grpSpPr>
        <p:sp>
          <p:nvSpPr>
            <p:cNvPr id="148" name="Rectangle 147"/>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9" name="Rectangle 148"/>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0" name="Rectangle 149"/>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1" name="Rectangle 150"/>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2" name="Rectangle 151"/>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 name="Group 152"/>
          <p:cNvGrpSpPr/>
          <p:nvPr/>
        </p:nvGrpSpPr>
        <p:grpSpPr>
          <a:xfrm>
            <a:off x="1666404" y="1616443"/>
            <a:ext cx="142406" cy="911146"/>
            <a:chOff x="2938070" y="1628935"/>
            <a:chExt cx="142406" cy="911146"/>
          </a:xfrm>
        </p:grpSpPr>
        <p:sp>
          <p:nvSpPr>
            <p:cNvPr id="154" name="Rectangle 153"/>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5" name="Rectangle 154"/>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6" name="Rectangle 155"/>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7" name="Rectangle 156"/>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8" name="Rectangle 157"/>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8" name="Group 158"/>
          <p:cNvGrpSpPr/>
          <p:nvPr/>
        </p:nvGrpSpPr>
        <p:grpSpPr>
          <a:xfrm>
            <a:off x="1254175" y="2958063"/>
            <a:ext cx="142406" cy="911146"/>
            <a:chOff x="2938070" y="1628935"/>
            <a:chExt cx="142406" cy="911146"/>
          </a:xfrm>
        </p:grpSpPr>
        <p:sp>
          <p:nvSpPr>
            <p:cNvPr id="160" name="Rectangle 159"/>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1" name="Rectangle 160"/>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2" name="Rectangle 161"/>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3" name="Rectangle 162"/>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4" name="Rectangle 163"/>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9" name="Group 164"/>
          <p:cNvGrpSpPr/>
          <p:nvPr/>
        </p:nvGrpSpPr>
        <p:grpSpPr>
          <a:xfrm>
            <a:off x="1681395" y="2943072"/>
            <a:ext cx="142406" cy="911146"/>
            <a:chOff x="2938070" y="1628935"/>
            <a:chExt cx="142406" cy="911146"/>
          </a:xfrm>
        </p:grpSpPr>
        <p:sp>
          <p:nvSpPr>
            <p:cNvPr id="166" name="Rectangle 165"/>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7" name="Rectangle 166"/>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8" name="Rectangle 167"/>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9" name="Rectangle 168"/>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0" name="Rectangle 169"/>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 name="Group 170"/>
          <p:cNvGrpSpPr/>
          <p:nvPr/>
        </p:nvGrpSpPr>
        <p:grpSpPr>
          <a:xfrm>
            <a:off x="2101119" y="2950567"/>
            <a:ext cx="142406" cy="911146"/>
            <a:chOff x="2938070" y="1628935"/>
            <a:chExt cx="142406" cy="911146"/>
          </a:xfrm>
        </p:grpSpPr>
        <p:sp>
          <p:nvSpPr>
            <p:cNvPr id="172" name="Rectangle 171"/>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3" name="Rectangle 172"/>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4" name="Rectangle 173"/>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5" name="Rectangle 174"/>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6" name="Rectangle 175"/>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 name="Group 176"/>
          <p:cNvGrpSpPr/>
          <p:nvPr/>
        </p:nvGrpSpPr>
        <p:grpSpPr>
          <a:xfrm>
            <a:off x="2528339" y="2943073"/>
            <a:ext cx="142406" cy="911146"/>
            <a:chOff x="2938070" y="1628935"/>
            <a:chExt cx="142406" cy="911146"/>
          </a:xfrm>
        </p:grpSpPr>
        <p:sp>
          <p:nvSpPr>
            <p:cNvPr id="178" name="Rectangle 177"/>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9" name="Rectangle 178"/>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0" name="Rectangle 179"/>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1" name="Rectangle 180"/>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2" name="Rectangle 181"/>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2" name="Group 182"/>
          <p:cNvGrpSpPr/>
          <p:nvPr/>
        </p:nvGrpSpPr>
        <p:grpSpPr>
          <a:xfrm>
            <a:off x="2948064" y="2935578"/>
            <a:ext cx="142406" cy="911146"/>
            <a:chOff x="2938070" y="1628935"/>
            <a:chExt cx="142406" cy="911146"/>
          </a:xfrm>
        </p:grpSpPr>
        <p:sp>
          <p:nvSpPr>
            <p:cNvPr id="184" name="Rectangle 183"/>
            <p:cNvSpPr/>
            <p:nvPr/>
          </p:nvSpPr>
          <p:spPr>
            <a:xfrm>
              <a:off x="2938070" y="1993690"/>
              <a:ext cx="142406" cy="179882"/>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5" name="Rectangle 184"/>
            <p:cNvSpPr/>
            <p:nvPr/>
          </p:nvSpPr>
          <p:spPr>
            <a:xfrm>
              <a:off x="2962930" y="1813810"/>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6" name="Rectangle 185"/>
            <p:cNvSpPr/>
            <p:nvPr/>
          </p:nvSpPr>
          <p:spPr>
            <a:xfrm>
              <a:off x="2972925" y="219855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7" name="Rectangle 186"/>
            <p:cNvSpPr/>
            <p:nvPr/>
          </p:nvSpPr>
          <p:spPr>
            <a:xfrm>
              <a:off x="2965430" y="1628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8" name="Rectangle 187"/>
            <p:cNvSpPr/>
            <p:nvPr/>
          </p:nvSpPr>
          <p:spPr>
            <a:xfrm>
              <a:off x="2975425" y="2380935"/>
              <a:ext cx="80073" cy="15914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77" name="Straight Arrow Connector 76"/>
          <p:cNvCxnSpPr/>
          <p:nvPr/>
        </p:nvCxnSpPr>
        <p:spPr>
          <a:xfrm rot="16200000" flipH="1">
            <a:off x="3279891" y="4141827"/>
            <a:ext cx="194083" cy="6699"/>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14" name="Group 77"/>
          <p:cNvGrpSpPr/>
          <p:nvPr/>
        </p:nvGrpSpPr>
        <p:grpSpPr>
          <a:xfrm>
            <a:off x="3087976" y="3844977"/>
            <a:ext cx="284810" cy="314798"/>
            <a:chOff x="3080481" y="3919927"/>
            <a:chExt cx="284810" cy="314798"/>
          </a:xfrm>
        </p:grpSpPr>
        <p:sp>
          <p:nvSpPr>
            <p:cNvPr id="79" name="Oval 78"/>
            <p:cNvSpPr/>
            <p:nvPr/>
          </p:nvSpPr>
          <p:spPr>
            <a:xfrm>
              <a:off x="3080481" y="3919927"/>
              <a:ext cx="59961" cy="5996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0" name="Straight Arrow Connector 79"/>
            <p:cNvCxnSpPr/>
            <p:nvPr/>
          </p:nvCxnSpPr>
          <p:spPr>
            <a:xfrm rot="5400000">
              <a:off x="2980089" y="4103557"/>
              <a:ext cx="261538" cy="797"/>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flipV="1">
              <a:off x="3136240" y="3942416"/>
              <a:ext cx="229051" cy="10784"/>
            </a:xfrm>
            <a:prstGeom prst="straightConnector1">
              <a:avLst/>
            </a:prstGeom>
            <a:ln w="9525">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6648" y="2499349"/>
            <a:ext cx="3326853" cy="423193"/>
          </a:xfrm>
        </p:spPr>
        <p:txBody>
          <a:bodyPr/>
          <a:lstStyle/>
          <a:p>
            <a:r>
              <a:rPr lang="en-GB" dirty="0" smtClean="0"/>
              <a:t>Slab Construction</a:t>
            </a:r>
            <a:endParaRPr lang="en-GB" dirty="0"/>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_000.0.gif"/>
          <p:cNvPicPr>
            <a:picLocks noChangeAspect="1"/>
          </p:cNvPicPr>
          <p:nvPr/>
        </p:nvPicPr>
        <p:blipFill>
          <a:blip r:embed="rId3" cstate="print"/>
          <a:srcRect l="20863" r="21650"/>
          <a:stretch>
            <a:fillRect/>
          </a:stretch>
        </p:blipFill>
        <p:spPr>
          <a:xfrm>
            <a:off x="251520" y="476672"/>
            <a:ext cx="4248472" cy="4501241"/>
          </a:xfrm>
          <a:prstGeom prst="rect">
            <a:avLst/>
          </a:prstGeom>
        </p:spPr>
      </p:pic>
      <p:sp>
        <p:nvSpPr>
          <p:cNvPr id="4" name="TextBox 3"/>
          <p:cNvSpPr txBox="1"/>
          <p:nvPr/>
        </p:nvSpPr>
        <p:spPr>
          <a:xfrm>
            <a:off x="827584" y="5373216"/>
            <a:ext cx="3024336" cy="369332"/>
          </a:xfrm>
          <a:prstGeom prst="rect">
            <a:avLst/>
          </a:prstGeom>
          <a:noFill/>
        </p:spPr>
        <p:txBody>
          <a:bodyPr wrap="square" rtlCol="0">
            <a:spAutoFit/>
          </a:bodyPr>
          <a:lstStyle/>
          <a:p>
            <a:r>
              <a:rPr lang="el-GR" dirty="0" smtClean="0"/>
              <a:t>σ</a:t>
            </a:r>
            <a:r>
              <a:rPr lang="en-GB" baseline="-25000" dirty="0" smtClean="0"/>
              <a:t>H</a:t>
            </a:r>
            <a:r>
              <a:rPr lang="en-GB" dirty="0" smtClean="0"/>
              <a:t> normal to beam tunnel</a:t>
            </a:r>
            <a:endParaRPr lang="en-GB" dirty="0"/>
          </a:p>
        </p:txBody>
      </p:sp>
      <p:pic>
        <p:nvPicPr>
          <p:cNvPr id="5" name="Picture 4" descr="b_090.0.gif"/>
          <p:cNvPicPr>
            <a:picLocks noChangeAspect="1"/>
          </p:cNvPicPr>
          <p:nvPr/>
        </p:nvPicPr>
        <p:blipFill>
          <a:blip r:embed="rId4" cstate="print"/>
          <a:srcRect l="23225" t="4522" r="23225"/>
          <a:stretch>
            <a:fillRect/>
          </a:stretch>
        </p:blipFill>
        <p:spPr>
          <a:xfrm>
            <a:off x="4720208" y="476672"/>
            <a:ext cx="4133834" cy="4489212"/>
          </a:xfrm>
          <a:prstGeom prst="rect">
            <a:avLst/>
          </a:prstGeom>
        </p:spPr>
      </p:pic>
      <p:sp>
        <p:nvSpPr>
          <p:cNvPr id="6" name="TextBox 5"/>
          <p:cNvSpPr txBox="1"/>
          <p:nvPr/>
        </p:nvSpPr>
        <p:spPr>
          <a:xfrm>
            <a:off x="5274940" y="5373216"/>
            <a:ext cx="3024336" cy="369332"/>
          </a:xfrm>
          <a:prstGeom prst="rect">
            <a:avLst/>
          </a:prstGeom>
          <a:noFill/>
        </p:spPr>
        <p:txBody>
          <a:bodyPr wrap="square" rtlCol="0">
            <a:spAutoFit/>
          </a:bodyPr>
          <a:lstStyle/>
          <a:p>
            <a:r>
              <a:rPr lang="el-GR" dirty="0" smtClean="0"/>
              <a:t>σ</a:t>
            </a:r>
            <a:r>
              <a:rPr lang="en-GB" baseline="-25000" dirty="0" smtClean="0"/>
              <a:t>H</a:t>
            </a:r>
            <a:r>
              <a:rPr lang="en-GB" dirty="0" smtClean="0"/>
              <a:t> parallel to beam tunnel</a:t>
            </a:r>
            <a:endParaRPr lang="en-GB" dirty="0"/>
          </a:p>
        </p:txBody>
      </p:sp>
      <p:sp>
        <p:nvSpPr>
          <p:cNvPr id="7" name="Rectangle 6"/>
          <p:cNvSpPr/>
          <p:nvPr/>
        </p:nvSpPr>
        <p:spPr>
          <a:xfrm>
            <a:off x="609601" y="6271493"/>
            <a:ext cx="6770254" cy="646331"/>
          </a:xfrm>
          <a:prstGeom prst="rect">
            <a:avLst/>
          </a:prstGeom>
        </p:spPr>
        <p:txBody>
          <a:bodyPr wrap="square">
            <a:spAutoFit/>
          </a:bodyPr>
          <a:lstStyle/>
          <a:p>
            <a:r>
              <a:rPr lang="en-GB" b="1" kern="0" dirty="0" smtClean="0">
                <a:solidFill>
                  <a:srgbClr val="000000"/>
                </a:solidFill>
                <a:cs typeface="Arial"/>
              </a:rPr>
              <a:t>In-situ stress field direction perpendicular to beam line. </a:t>
            </a:r>
          </a:p>
          <a:p>
            <a:r>
              <a:rPr lang="en-GB" b="1" kern="0" dirty="0" smtClean="0">
                <a:solidFill>
                  <a:srgbClr val="000000"/>
                </a:solidFill>
                <a:cs typeface="Arial"/>
              </a:rPr>
              <a:t>IR cavern is ‘protected’ by assembly caverns.</a:t>
            </a:r>
            <a:endParaRPr lang="en-US" dirty="0"/>
          </a:p>
        </p:txBody>
      </p:sp>
    </p:spTree>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cstate="print"/>
          <a:srcRect/>
          <a:stretch>
            <a:fillRect/>
          </a:stretch>
        </p:blipFill>
        <p:spPr bwMode="auto">
          <a:xfrm>
            <a:off x="179882" y="259042"/>
            <a:ext cx="8754256" cy="602016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6648" y="2499349"/>
            <a:ext cx="3326853" cy="423193"/>
          </a:xfrm>
        </p:spPr>
        <p:txBody>
          <a:bodyPr/>
          <a:lstStyle/>
          <a:p>
            <a:r>
              <a:rPr lang="en-GB" dirty="0" smtClean="0"/>
              <a:t>The Drive System</a:t>
            </a:r>
            <a:endParaRPr lang="en-GB" dirty="0"/>
          </a:p>
        </p:txBody>
      </p:sp>
    </p:spTree>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movement drive system for pads</a:t>
            </a:r>
            <a:endParaRPr lang="en-GB" dirty="0"/>
          </a:p>
        </p:txBody>
      </p:sp>
      <p:sp>
        <p:nvSpPr>
          <p:cNvPr id="3" name="Content Placeholder 2"/>
          <p:cNvSpPr>
            <a:spLocks noGrp="1"/>
          </p:cNvSpPr>
          <p:nvPr>
            <p:ph idx="1"/>
          </p:nvPr>
        </p:nvSpPr>
        <p:spPr>
          <a:xfrm>
            <a:off x="363538" y="1000126"/>
            <a:ext cx="8318500" cy="4503737"/>
          </a:xfrm>
        </p:spPr>
        <p:txBody>
          <a:bodyPr/>
          <a:lstStyle/>
          <a:p>
            <a:r>
              <a:rPr lang="en-GB" dirty="0" smtClean="0"/>
              <a:t>APS Grip jack 2No. PPU-160 (1.6MN capacity each) with air pads. Larger system required for Rollers.</a:t>
            </a:r>
            <a:endParaRPr lang="en-GB" dirty="0"/>
          </a:p>
        </p:txBody>
      </p:sp>
      <p:pic>
        <p:nvPicPr>
          <p:cNvPr id="11267" name="Picture 3"/>
          <p:cNvPicPr>
            <a:picLocks noChangeAspect="1" noChangeArrowheads="1"/>
          </p:cNvPicPr>
          <p:nvPr/>
        </p:nvPicPr>
        <p:blipFill>
          <a:blip r:embed="rId3" cstate="print"/>
          <a:srcRect/>
          <a:stretch>
            <a:fillRect/>
          </a:stretch>
        </p:blipFill>
        <p:spPr bwMode="auto">
          <a:xfrm>
            <a:off x="7076839" y="2271012"/>
            <a:ext cx="1699901" cy="1271789"/>
          </a:xfrm>
          <a:prstGeom prst="rect">
            <a:avLst/>
          </a:prstGeom>
          <a:noFill/>
          <a:ln w="9525">
            <a:noFill/>
            <a:miter lim="800000"/>
            <a:headEnd/>
            <a:tailEnd/>
          </a:ln>
        </p:spPr>
      </p:pic>
      <p:pic>
        <p:nvPicPr>
          <p:cNvPr id="11268" name="Picture 4"/>
          <p:cNvPicPr>
            <a:picLocks noChangeAspect="1" noChangeArrowheads="1"/>
          </p:cNvPicPr>
          <p:nvPr/>
        </p:nvPicPr>
        <p:blipFill>
          <a:blip r:embed="rId4" cstate="print"/>
          <a:srcRect/>
          <a:stretch>
            <a:fillRect/>
          </a:stretch>
        </p:blipFill>
        <p:spPr bwMode="auto">
          <a:xfrm>
            <a:off x="1162958" y="2103540"/>
            <a:ext cx="4923049" cy="3870164"/>
          </a:xfrm>
          <a:prstGeom prst="rect">
            <a:avLst/>
          </a:prstGeom>
          <a:noFill/>
          <a:ln w="9525">
            <a:noFill/>
            <a:miter lim="800000"/>
            <a:headEnd/>
            <a:tailEnd/>
          </a:ln>
        </p:spPr>
      </p:pic>
      <p:sp>
        <p:nvSpPr>
          <p:cNvPr id="11" name="TextBox 10"/>
          <p:cNvSpPr txBox="1"/>
          <p:nvPr/>
        </p:nvSpPr>
        <p:spPr>
          <a:xfrm>
            <a:off x="6970426" y="3702570"/>
            <a:ext cx="1768840" cy="461665"/>
          </a:xfrm>
          <a:prstGeom prst="rect">
            <a:avLst/>
          </a:prstGeom>
          <a:noFill/>
        </p:spPr>
        <p:txBody>
          <a:bodyPr wrap="square" rtlCol="0">
            <a:spAutoFit/>
          </a:bodyPr>
          <a:lstStyle/>
          <a:p>
            <a:r>
              <a:rPr lang="en-GB" sz="1200" dirty="0" smtClean="0">
                <a:latin typeface="Arial" pitchFamily="34" charset="0"/>
              </a:rPr>
              <a:t>Photo of smaller unit in use</a:t>
            </a:r>
            <a:endParaRPr lang="en-GB" sz="1200" dirty="0">
              <a:latin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movement drive systems for rollers</a:t>
            </a:r>
            <a:endParaRPr lang="en-GB" dirty="0"/>
          </a:p>
        </p:txBody>
      </p:sp>
      <p:sp>
        <p:nvSpPr>
          <p:cNvPr id="3" name="Content Placeholder 2"/>
          <p:cNvSpPr>
            <a:spLocks noGrp="1"/>
          </p:cNvSpPr>
          <p:nvPr>
            <p:ph idx="1"/>
          </p:nvPr>
        </p:nvSpPr>
        <p:spPr>
          <a:xfrm>
            <a:off x="363538" y="1000126"/>
            <a:ext cx="8318500" cy="4503737"/>
          </a:xfrm>
        </p:spPr>
        <p:txBody>
          <a:bodyPr/>
          <a:lstStyle/>
          <a:p>
            <a:r>
              <a:rPr lang="en-GB" dirty="0" smtClean="0"/>
              <a:t>Awaiting response from </a:t>
            </a:r>
            <a:r>
              <a:rPr lang="en-GB" dirty="0" err="1" smtClean="0"/>
              <a:t>Hilman</a:t>
            </a:r>
            <a:r>
              <a:rPr lang="en-GB" dirty="0" smtClean="0"/>
              <a:t> following meeting with </a:t>
            </a:r>
            <a:r>
              <a:rPr lang="en-GB" dirty="0" err="1" smtClean="0"/>
              <a:t>Hilman</a:t>
            </a:r>
            <a:r>
              <a:rPr lang="en-GB" dirty="0" smtClean="0"/>
              <a:t> 15 Sept 2011</a:t>
            </a:r>
          </a:p>
          <a:p>
            <a:r>
              <a:rPr lang="en-GB" dirty="0" smtClean="0"/>
              <a:t>Two options being available:</a:t>
            </a:r>
          </a:p>
          <a:p>
            <a:pPr lvl="1"/>
            <a:r>
              <a:rPr lang="en-GB" dirty="0" smtClean="0"/>
              <a:t>Hydraulic push-pull details similar to that for air pads;</a:t>
            </a:r>
          </a:p>
          <a:p>
            <a:pPr lvl="1"/>
            <a:r>
              <a:rPr lang="en-GB" dirty="0" smtClean="0"/>
              <a:t>Self-driven </a:t>
            </a:r>
            <a:r>
              <a:rPr lang="en-GB" dirty="0" err="1" smtClean="0"/>
              <a:t>Hilman</a:t>
            </a:r>
            <a:r>
              <a:rPr lang="en-GB" dirty="0" smtClean="0"/>
              <a:t> rollers (awaiting confirmation on capacity)</a:t>
            </a:r>
          </a:p>
          <a:p>
            <a:pPr lvl="1"/>
            <a:endParaRPr lang="en-GB" dirty="0"/>
          </a:p>
        </p:txBody>
      </p:sp>
    </p:spTree>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Movement Drive System</a:t>
            </a:r>
            <a:endParaRPr lang="en-GB" dirty="0"/>
          </a:p>
        </p:txBody>
      </p:sp>
      <p:sp>
        <p:nvSpPr>
          <p:cNvPr id="3" name="Content Placeholder 2"/>
          <p:cNvSpPr>
            <a:spLocks noGrp="1"/>
          </p:cNvSpPr>
          <p:nvPr>
            <p:ph idx="1"/>
          </p:nvPr>
        </p:nvSpPr>
        <p:spPr/>
        <p:txBody>
          <a:bodyPr/>
          <a:lstStyle/>
          <a:p>
            <a:pPr>
              <a:buNone/>
            </a:pPr>
            <a:endParaRPr lang="en-GB" dirty="0" smtClean="0"/>
          </a:p>
        </p:txBody>
      </p:sp>
      <p:pic>
        <p:nvPicPr>
          <p:cNvPr id="14338" name="Picture 2"/>
          <p:cNvPicPr>
            <a:picLocks noChangeAspect="1" noChangeArrowheads="1"/>
          </p:cNvPicPr>
          <p:nvPr/>
        </p:nvPicPr>
        <p:blipFill>
          <a:blip r:embed="rId2" cstate="print"/>
          <a:srcRect/>
          <a:stretch>
            <a:fillRect/>
          </a:stretch>
        </p:blipFill>
        <p:spPr bwMode="auto">
          <a:xfrm>
            <a:off x="620940" y="637082"/>
            <a:ext cx="8076829" cy="5653011"/>
          </a:xfrm>
          <a:prstGeom prst="rect">
            <a:avLst/>
          </a:prstGeom>
          <a:noFill/>
          <a:ln w="9525">
            <a:noFill/>
            <a:miter lim="800000"/>
            <a:headEnd/>
            <a:tailEnd/>
          </a:ln>
        </p:spPr>
      </p:pic>
      <p:sp>
        <p:nvSpPr>
          <p:cNvPr id="5" name="TextBox 4"/>
          <p:cNvSpPr txBox="1"/>
          <p:nvPr/>
        </p:nvSpPr>
        <p:spPr>
          <a:xfrm>
            <a:off x="5014210" y="5748729"/>
            <a:ext cx="682052" cy="369332"/>
          </a:xfrm>
          <a:prstGeom prst="rect">
            <a:avLst/>
          </a:prstGeom>
          <a:solidFill>
            <a:schemeClr val="bg1"/>
          </a:solidFill>
        </p:spPr>
        <p:txBody>
          <a:bodyPr wrap="square" rtlCol="0">
            <a:spAutoFit/>
          </a:bodyPr>
          <a:lstStyle/>
          <a:p>
            <a:r>
              <a:rPr lang="en-GB" dirty="0" err="1" smtClean="0"/>
              <a:t>NTS</a:t>
            </a:r>
            <a:endParaRPr lang="en-GB" dirty="0"/>
          </a:p>
        </p:txBody>
      </p:sp>
      <p:sp>
        <p:nvSpPr>
          <p:cNvPr id="6" name="TextBox 5"/>
          <p:cNvSpPr txBox="1"/>
          <p:nvPr/>
        </p:nvSpPr>
        <p:spPr>
          <a:xfrm>
            <a:off x="6408295" y="1079293"/>
            <a:ext cx="2600793" cy="646331"/>
          </a:xfrm>
          <a:prstGeom prst="rect">
            <a:avLst/>
          </a:prstGeom>
          <a:noFill/>
        </p:spPr>
        <p:txBody>
          <a:bodyPr wrap="square" rtlCol="0">
            <a:spAutoFit/>
          </a:bodyPr>
          <a:lstStyle/>
          <a:p>
            <a:r>
              <a:rPr lang="en-GB" sz="1200" dirty="0" smtClean="0">
                <a:solidFill>
                  <a:srgbClr val="FF0000"/>
                </a:solidFill>
                <a:latin typeface="Arial" pitchFamily="34" charset="0"/>
                <a:cs typeface="Arial" pitchFamily="34" charset="0"/>
              </a:rPr>
              <a:t>Note position of tracks is superseded by drawings on previous slides</a:t>
            </a:r>
            <a:endParaRPr lang="en-GB" sz="1200" dirty="0">
              <a:solidFill>
                <a:srgbClr val="FF0000"/>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Movement Drive System</a:t>
            </a:r>
            <a:endParaRPr lang="en-GB" dirty="0"/>
          </a:p>
        </p:txBody>
      </p:sp>
      <p:sp>
        <p:nvSpPr>
          <p:cNvPr id="3" name="Content Placeholder 2"/>
          <p:cNvSpPr>
            <a:spLocks noGrp="1"/>
          </p:cNvSpPr>
          <p:nvPr>
            <p:ph idx="1"/>
          </p:nvPr>
        </p:nvSpPr>
        <p:spPr/>
        <p:txBody>
          <a:bodyPr/>
          <a:lstStyle/>
          <a:p>
            <a:r>
              <a:rPr lang="en-GB" dirty="0" smtClean="0"/>
              <a:t>Pair of hydraulic rams allow rotational correction</a:t>
            </a:r>
          </a:p>
          <a:p>
            <a:r>
              <a:rPr lang="en-GB" dirty="0" smtClean="0"/>
              <a:t>Control system to avoid on-plan rotation</a:t>
            </a:r>
          </a:p>
          <a:p>
            <a:r>
              <a:rPr lang="en-GB" dirty="0" smtClean="0"/>
              <a:t>Bar code encoder or laser to tell the control system how much each side of the slab has moved</a:t>
            </a:r>
          </a:p>
          <a:p>
            <a:r>
              <a:rPr lang="en-GB" dirty="0" smtClean="0"/>
              <a:t>Lateral guides to be investigated</a:t>
            </a:r>
          </a:p>
          <a:p>
            <a:endParaRPr lang="en-GB" dirty="0"/>
          </a:p>
        </p:txBody>
      </p:sp>
    </p:spTree>
  </p:cSld>
  <p:clrMapOvr>
    <a:masterClrMapping/>
  </p:clrMapOvr>
  <p:transition spd="slow">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6648" y="2499349"/>
            <a:ext cx="3326853" cy="846386"/>
          </a:xfrm>
        </p:spPr>
        <p:txBody>
          <a:bodyPr/>
          <a:lstStyle/>
          <a:p>
            <a:r>
              <a:rPr lang="en-GB" dirty="0" smtClean="0"/>
              <a:t>The final positioning system</a:t>
            </a:r>
            <a:endParaRPr lang="en-GB" dirty="0"/>
          </a:p>
        </p:txBody>
      </p:sp>
    </p:spTree>
  </p:cSld>
  <p:clrMapOvr>
    <a:masterClrMapping/>
  </p:clrMapOvr>
  <p:transition spd="slow">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1" y="228964"/>
            <a:ext cx="6545704" cy="846386"/>
          </a:xfrm>
        </p:spPr>
        <p:txBody>
          <a:bodyPr/>
          <a:lstStyle/>
          <a:p>
            <a:r>
              <a:rPr lang="en-GB" dirty="0" smtClean="0"/>
              <a:t>The final positioning system</a:t>
            </a:r>
            <a:endParaRPr lang="en-GB" dirty="0"/>
          </a:p>
        </p:txBody>
      </p:sp>
      <p:sp>
        <p:nvSpPr>
          <p:cNvPr id="4" name="Rectangle 3"/>
          <p:cNvSpPr/>
          <p:nvPr/>
        </p:nvSpPr>
        <p:spPr>
          <a:xfrm>
            <a:off x="532151" y="1648919"/>
            <a:ext cx="3530184" cy="299053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 name="Group 16"/>
          <p:cNvGrpSpPr/>
          <p:nvPr/>
        </p:nvGrpSpPr>
        <p:grpSpPr>
          <a:xfrm>
            <a:off x="1838795" y="2281005"/>
            <a:ext cx="1286657" cy="1026509"/>
            <a:chOff x="3899941" y="3038007"/>
            <a:chExt cx="1286657" cy="1026509"/>
          </a:xfrm>
        </p:grpSpPr>
        <p:cxnSp>
          <p:nvCxnSpPr>
            <p:cNvPr id="6" name="Straight Arrow Connector 5"/>
            <p:cNvCxnSpPr/>
            <p:nvPr/>
          </p:nvCxnSpPr>
          <p:spPr>
            <a:xfrm flipV="1">
              <a:off x="4189751" y="3912433"/>
              <a:ext cx="764498" cy="7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rot="5400000" flipH="1" flipV="1">
              <a:off x="3852472" y="3590145"/>
              <a:ext cx="667062" cy="7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4114800" y="3829987"/>
              <a:ext cx="149902" cy="14990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4916775" y="3770027"/>
              <a:ext cx="269823" cy="276999"/>
            </a:xfrm>
            <a:prstGeom prst="rect">
              <a:avLst/>
            </a:prstGeom>
            <a:noFill/>
          </p:spPr>
          <p:txBody>
            <a:bodyPr wrap="square" rtlCol="0">
              <a:spAutoFit/>
            </a:bodyPr>
            <a:lstStyle/>
            <a:p>
              <a:r>
                <a:rPr lang="en-GB" sz="1200" dirty="0" smtClean="0">
                  <a:latin typeface="Arial" pitchFamily="34" charset="0"/>
                  <a:cs typeface="Arial" pitchFamily="34" charset="0"/>
                </a:rPr>
                <a:t>x</a:t>
              </a:r>
              <a:endParaRPr lang="en-GB" sz="1200" dirty="0">
                <a:latin typeface="Arial" pitchFamily="34" charset="0"/>
                <a:cs typeface="Arial" pitchFamily="34" charset="0"/>
              </a:endParaRPr>
            </a:p>
          </p:txBody>
        </p:sp>
        <p:sp>
          <p:nvSpPr>
            <p:cNvPr id="11" name="TextBox 10"/>
            <p:cNvSpPr txBox="1"/>
            <p:nvPr/>
          </p:nvSpPr>
          <p:spPr>
            <a:xfrm>
              <a:off x="4139786" y="3038007"/>
              <a:ext cx="269823" cy="276999"/>
            </a:xfrm>
            <a:prstGeom prst="rect">
              <a:avLst/>
            </a:prstGeom>
            <a:noFill/>
          </p:spPr>
          <p:txBody>
            <a:bodyPr wrap="square" rtlCol="0">
              <a:spAutoFit/>
            </a:bodyPr>
            <a:lstStyle/>
            <a:p>
              <a:r>
                <a:rPr lang="en-GB" sz="1200" dirty="0" smtClean="0">
                  <a:latin typeface="Arial" pitchFamily="34" charset="0"/>
                  <a:cs typeface="Arial" pitchFamily="34" charset="0"/>
                </a:rPr>
                <a:t>y</a:t>
              </a:r>
              <a:endParaRPr lang="en-GB" sz="1200" dirty="0">
                <a:latin typeface="Arial" pitchFamily="34" charset="0"/>
                <a:cs typeface="Arial" pitchFamily="34" charset="0"/>
              </a:endParaRPr>
            </a:p>
          </p:txBody>
        </p:sp>
        <p:sp>
          <p:nvSpPr>
            <p:cNvPr id="12" name="Oval 11"/>
            <p:cNvSpPr/>
            <p:nvPr/>
          </p:nvSpPr>
          <p:spPr>
            <a:xfrm>
              <a:off x="4167259" y="3889948"/>
              <a:ext cx="45719" cy="45719"/>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3899941" y="3787517"/>
              <a:ext cx="269823" cy="276999"/>
            </a:xfrm>
            <a:prstGeom prst="rect">
              <a:avLst/>
            </a:prstGeom>
            <a:noFill/>
          </p:spPr>
          <p:txBody>
            <a:bodyPr wrap="square" rtlCol="0">
              <a:spAutoFit/>
            </a:bodyPr>
            <a:lstStyle/>
            <a:p>
              <a:r>
                <a:rPr lang="en-GB" sz="1200" dirty="0" smtClean="0">
                  <a:latin typeface="Arial" pitchFamily="34" charset="0"/>
                  <a:cs typeface="Arial" pitchFamily="34" charset="0"/>
                </a:rPr>
                <a:t>z</a:t>
              </a:r>
              <a:endParaRPr lang="en-GB" sz="1200" dirty="0">
                <a:latin typeface="Arial" pitchFamily="34" charset="0"/>
                <a:cs typeface="Arial" pitchFamily="34" charset="0"/>
              </a:endParaRPr>
            </a:p>
          </p:txBody>
        </p:sp>
      </p:grpSp>
      <p:cxnSp>
        <p:nvCxnSpPr>
          <p:cNvPr id="15" name="Straight Arrow Connector 14"/>
          <p:cNvCxnSpPr/>
          <p:nvPr/>
        </p:nvCxnSpPr>
        <p:spPr>
          <a:xfrm>
            <a:off x="1162113" y="4230848"/>
            <a:ext cx="1581462" cy="74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258426" y="4265702"/>
            <a:ext cx="2021172" cy="276999"/>
          </a:xfrm>
          <a:prstGeom prst="rect">
            <a:avLst/>
          </a:prstGeom>
          <a:noFill/>
        </p:spPr>
        <p:txBody>
          <a:bodyPr wrap="square" rtlCol="0">
            <a:spAutoFit/>
          </a:bodyPr>
          <a:lstStyle/>
          <a:p>
            <a:r>
              <a:rPr lang="en-GB" sz="1200" dirty="0" smtClean="0">
                <a:latin typeface="Arial" pitchFamily="34" charset="0"/>
                <a:cs typeface="Arial" pitchFamily="34" charset="0"/>
              </a:rPr>
              <a:t>Direction of travel</a:t>
            </a:r>
            <a:endParaRPr lang="en-GB" sz="1200" dirty="0">
              <a:latin typeface="Arial" pitchFamily="34" charset="0"/>
              <a:cs typeface="Arial" pitchFamily="34" charset="0"/>
            </a:endParaRPr>
          </a:p>
        </p:txBody>
      </p:sp>
      <p:graphicFrame>
        <p:nvGraphicFramePr>
          <p:cNvPr id="18" name="Table 17"/>
          <p:cNvGraphicFramePr>
            <a:graphicFrameLocks noGrp="1"/>
          </p:cNvGraphicFramePr>
          <p:nvPr/>
        </p:nvGraphicFramePr>
        <p:xfrm>
          <a:off x="4524656" y="1596785"/>
          <a:ext cx="4372007" cy="2936240"/>
        </p:xfrm>
        <a:graphic>
          <a:graphicData uri="http://schemas.openxmlformats.org/drawingml/2006/table">
            <a:tbl>
              <a:tblPr firstRow="1" bandRow="1">
                <a:tableStyleId>{5C22544A-7EE6-4342-B048-85BDC9FD1C3A}</a:tableStyleId>
              </a:tblPr>
              <a:tblGrid>
                <a:gridCol w="1436939"/>
                <a:gridCol w="2935068"/>
              </a:tblGrid>
              <a:tr h="0">
                <a:tc>
                  <a:txBody>
                    <a:bodyPr/>
                    <a:lstStyle/>
                    <a:p>
                      <a:r>
                        <a:rPr lang="en-GB" dirty="0" smtClean="0"/>
                        <a:t>Degree of freedom</a:t>
                      </a:r>
                      <a:endParaRPr lang="en-GB" dirty="0"/>
                    </a:p>
                  </a:txBody>
                  <a:tcPr/>
                </a:tc>
                <a:tc>
                  <a:txBody>
                    <a:bodyPr/>
                    <a:lstStyle/>
                    <a:p>
                      <a:r>
                        <a:rPr lang="en-GB" dirty="0" smtClean="0"/>
                        <a:t>Methodology</a:t>
                      </a:r>
                      <a:endParaRPr lang="en-GB" dirty="0"/>
                    </a:p>
                  </a:txBody>
                  <a:tcPr/>
                </a:tc>
              </a:tr>
              <a:tr h="370840">
                <a:tc>
                  <a:txBody>
                    <a:bodyPr/>
                    <a:lstStyle/>
                    <a:p>
                      <a:r>
                        <a:rPr lang="en-GB" dirty="0" smtClean="0"/>
                        <a:t>x,</a:t>
                      </a:r>
                      <a:r>
                        <a:rPr lang="en-GB" baseline="0" dirty="0" smtClean="0"/>
                        <a:t> </a:t>
                      </a:r>
                      <a:r>
                        <a:rPr lang="en-GB" baseline="0" dirty="0" err="1" smtClean="0"/>
                        <a:t>Rzz</a:t>
                      </a:r>
                      <a:endParaRPr lang="en-GB" dirty="0"/>
                    </a:p>
                  </a:txBody>
                  <a:tcPr/>
                </a:tc>
                <a:tc>
                  <a:txBody>
                    <a:bodyPr/>
                    <a:lstStyle/>
                    <a:p>
                      <a:r>
                        <a:rPr lang="en-GB" dirty="0" smtClean="0"/>
                        <a:t>Push pull system</a:t>
                      </a:r>
                      <a:endParaRPr lang="en-GB" dirty="0"/>
                    </a:p>
                  </a:txBody>
                  <a:tcPr/>
                </a:tc>
              </a:tr>
              <a:tr h="370840">
                <a:tc>
                  <a:txBody>
                    <a:bodyPr/>
                    <a:lstStyle/>
                    <a:p>
                      <a:r>
                        <a:rPr lang="en-GB" dirty="0" smtClean="0"/>
                        <a:t>z, </a:t>
                      </a:r>
                      <a:r>
                        <a:rPr lang="en-GB" dirty="0" err="1" smtClean="0"/>
                        <a:t>Rxx</a:t>
                      </a:r>
                      <a:r>
                        <a:rPr lang="en-GB" dirty="0" smtClean="0"/>
                        <a:t>, </a:t>
                      </a:r>
                      <a:r>
                        <a:rPr lang="en-GB" dirty="0" err="1" smtClean="0"/>
                        <a:t>Ryy</a:t>
                      </a:r>
                      <a:endParaRPr lang="en-GB" dirty="0"/>
                    </a:p>
                  </a:txBody>
                  <a:tcPr/>
                </a:tc>
                <a:tc>
                  <a:txBody>
                    <a:bodyPr/>
                    <a:lstStyle/>
                    <a:p>
                      <a:r>
                        <a:rPr lang="en-GB" dirty="0" smtClean="0"/>
                        <a:t>Pack adjustment under</a:t>
                      </a:r>
                      <a:r>
                        <a:rPr lang="en-GB" baseline="0" dirty="0" smtClean="0"/>
                        <a:t> slab</a:t>
                      </a:r>
                      <a:endParaRPr lang="en-GB" dirty="0"/>
                    </a:p>
                  </a:txBody>
                  <a:tcPr/>
                </a:tc>
              </a:tr>
              <a:tr h="370840">
                <a:tc>
                  <a:txBody>
                    <a:bodyPr/>
                    <a:lstStyle/>
                    <a:p>
                      <a:r>
                        <a:rPr lang="en-GB" dirty="0" smtClean="0"/>
                        <a:t>y (air-pads) </a:t>
                      </a:r>
                      <a:r>
                        <a:rPr lang="en-GB" sz="1000" i="1" dirty="0" smtClean="0"/>
                        <a:t>illustrated</a:t>
                      </a:r>
                      <a:endParaRPr lang="en-GB" sz="1000" i="1" dirty="0"/>
                    </a:p>
                  </a:txBody>
                  <a:tcPr/>
                </a:tc>
                <a:tc>
                  <a:txBody>
                    <a:bodyPr/>
                    <a:lstStyle/>
                    <a:p>
                      <a:r>
                        <a:rPr lang="en-GB" dirty="0" smtClean="0"/>
                        <a:t>Lateral push with flat</a:t>
                      </a:r>
                      <a:r>
                        <a:rPr lang="en-GB" baseline="0" dirty="0" smtClean="0"/>
                        <a:t> jacks whilst air pads are active</a:t>
                      </a:r>
                      <a:endParaRPr lang="en-GB" dirty="0"/>
                    </a:p>
                  </a:txBody>
                  <a:tcPr/>
                </a:tc>
              </a:tr>
              <a:tr h="370840">
                <a:tc>
                  <a:txBody>
                    <a:bodyPr/>
                    <a:lstStyle/>
                    <a:p>
                      <a:r>
                        <a:rPr lang="en-GB" dirty="0" smtClean="0"/>
                        <a:t>y (rollers) </a:t>
                      </a:r>
                      <a:r>
                        <a:rPr lang="en-GB" sz="1000" i="1" dirty="0" smtClean="0"/>
                        <a:t>illustrated</a:t>
                      </a:r>
                      <a:endParaRPr lang="en-GB" sz="1000" i="1" dirty="0"/>
                    </a:p>
                  </a:txBody>
                  <a:tcPr/>
                </a:tc>
                <a:tc>
                  <a:txBody>
                    <a:bodyPr/>
                    <a:lstStyle/>
                    <a:p>
                      <a:r>
                        <a:rPr lang="en-GB" dirty="0" smtClean="0"/>
                        <a:t>Lateral push</a:t>
                      </a:r>
                      <a:r>
                        <a:rPr lang="en-GB" baseline="0" dirty="0" smtClean="0"/>
                        <a:t> with flat jacks whilst the lateral slider (on the roller) is un-locked</a:t>
                      </a:r>
                      <a:endParaRPr lang="en-GB" dirty="0"/>
                    </a:p>
                  </a:txBody>
                  <a:tcPr/>
                </a:tc>
              </a:tr>
            </a:tbl>
          </a:graphicData>
        </a:graphic>
      </p:graphicFrame>
      <p:sp>
        <p:nvSpPr>
          <p:cNvPr id="19" name="TextBox 18"/>
          <p:cNvSpPr txBox="1"/>
          <p:nvPr/>
        </p:nvSpPr>
        <p:spPr>
          <a:xfrm>
            <a:off x="4557009" y="4534525"/>
            <a:ext cx="1738859" cy="400110"/>
          </a:xfrm>
          <a:prstGeom prst="rect">
            <a:avLst/>
          </a:prstGeom>
          <a:noFill/>
        </p:spPr>
        <p:txBody>
          <a:bodyPr wrap="square" rtlCol="0">
            <a:spAutoFit/>
          </a:bodyPr>
          <a:lstStyle/>
          <a:p>
            <a:r>
              <a:rPr lang="en-GB" sz="1000" dirty="0" smtClean="0">
                <a:latin typeface="Arial" pitchFamily="34" charset="0"/>
                <a:cs typeface="Arial" pitchFamily="34" charset="0"/>
              </a:rPr>
              <a:t>Note, </a:t>
            </a:r>
            <a:r>
              <a:rPr lang="en-GB" sz="1000" dirty="0" err="1" smtClean="0">
                <a:latin typeface="Arial" pitchFamily="34" charset="0"/>
                <a:cs typeface="Arial" pitchFamily="34" charset="0"/>
              </a:rPr>
              <a:t>Rxx</a:t>
            </a:r>
            <a:r>
              <a:rPr lang="en-GB" sz="1000" dirty="0" smtClean="0">
                <a:latin typeface="Arial" pitchFamily="34" charset="0"/>
                <a:cs typeface="Arial" pitchFamily="34" charset="0"/>
              </a:rPr>
              <a:t> is rotation about the x-axis, etc</a:t>
            </a:r>
            <a:endParaRPr lang="en-GB" sz="1000" dirty="0">
              <a:latin typeface="Arial" pitchFamily="34" charset="0"/>
              <a:cs typeface="Arial" pitchFamily="34" charset="0"/>
            </a:endParaRPr>
          </a:p>
        </p:txBody>
      </p:sp>
      <p:sp>
        <p:nvSpPr>
          <p:cNvPr id="20" name="Rectangle 19"/>
          <p:cNvSpPr/>
          <p:nvPr/>
        </p:nvSpPr>
        <p:spPr>
          <a:xfrm>
            <a:off x="3462728" y="4646951"/>
            <a:ext cx="187377"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p:cNvSpPr/>
          <p:nvPr/>
        </p:nvSpPr>
        <p:spPr>
          <a:xfrm>
            <a:off x="804472" y="4649449"/>
            <a:ext cx="187377"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p:cNvSpPr/>
          <p:nvPr/>
        </p:nvSpPr>
        <p:spPr>
          <a:xfrm>
            <a:off x="859436" y="1593954"/>
            <a:ext cx="187377" cy="4571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p:cNvSpPr/>
          <p:nvPr/>
        </p:nvSpPr>
        <p:spPr>
          <a:xfrm>
            <a:off x="3537679" y="1596453"/>
            <a:ext cx="187377" cy="4571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1506512" y="801974"/>
            <a:ext cx="1731364" cy="400110"/>
          </a:xfrm>
          <a:prstGeom prst="rect">
            <a:avLst/>
          </a:prstGeom>
          <a:noFill/>
        </p:spPr>
        <p:txBody>
          <a:bodyPr wrap="square" rtlCol="0">
            <a:spAutoFit/>
          </a:bodyPr>
          <a:lstStyle/>
          <a:p>
            <a:r>
              <a:rPr lang="en-GB" sz="1000" dirty="0" smtClean="0">
                <a:latin typeface="Arial" pitchFamily="34" charset="0"/>
                <a:cs typeface="Arial" pitchFamily="34" charset="0"/>
              </a:rPr>
              <a:t>Packs placed to push against with the flat jacks</a:t>
            </a:r>
            <a:endParaRPr lang="en-GB" sz="1000" dirty="0">
              <a:latin typeface="Arial" pitchFamily="34" charset="0"/>
              <a:cs typeface="Arial" pitchFamily="34" charset="0"/>
            </a:endParaRPr>
          </a:p>
        </p:txBody>
      </p:sp>
      <p:cxnSp>
        <p:nvCxnSpPr>
          <p:cNvPr id="27" name="Straight Arrow Connector 26"/>
          <p:cNvCxnSpPr/>
          <p:nvPr/>
        </p:nvCxnSpPr>
        <p:spPr>
          <a:xfrm>
            <a:off x="3028013" y="1154243"/>
            <a:ext cx="464695" cy="4122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rot="10800000" flipV="1">
            <a:off x="1064302" y="1169233"/>
            <a:ext cx="472190" cy="3597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1381594" y="5174105"/>
            <a:ext cx="1731364" cy="553998"/>
          </a:xfrm>
          <a:prstGeom prst="rect">
            <a:avLst/>
          </a:prstGeom>
          <a:noFill/>
        </p:spPr>
        <p:txBody>
          <a:bodyPr wrap="square" rtlCol="0">
            <a:spAutoFit/>
          </a:bodyPr>
          <a:lstStyle/>
          <a:p>
            <a:r>
              <a:rPr lang="en-GB" sz="1000" dirty="0" smtClean="0">
                <a:latin typeface="Arial" pitchFamily="34" charset="0"/>
                <a:cs typeface="Arial" pitchFamily="34" charset="0"/>
              </a:rPr>
              <a:t>Flat jacks push against the lateral packs to achieve precise position in y</a:t>
            </a:r>
            <a:endParaRPr lang="en-GB" sz="1000" dirty="0">
              <a:latin typeface="Arial" pitchFamily="34" charset="0"/>
              <a:cs typeface="Arial" pitchFamily="34" charset="0"/>
            </a:endParaRPr>
          </a:p>
        </p:txBody>
      </p:sp>
      <p:cxnSp>
        <p:nvCxnSpPr>
          <p:cNvPr id="32" name="Straight Arrow Connector 31"/>
          <p:cNvCxnSpPr/>
          <p:nvPr/>
        </p:nvCxnSpPr>
        <p:spPr>
          <a:xfrm rot="10800000">
            <a:off x="1019331" y="4766872"/>
            <a:ext cx="442210" cy="3597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flipV="1">
            <a:off x="2960557" y="4796852"/>
            <a:ext cx="412230" cy="3747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434715" y="4706912"/>
            <a:ext cx="3822492"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92242" y="1598951"/>
            <a:ext cx="3822492"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22502" y="774361"/>
            <a:ext cx="8318500" cy="4503737"/>
          </a:xfrm>
        </p:spPr>
        <p:txBody>
          <a:bodyPr/>
          <a:lstStyle/>
          <a:p>
            <a:r>
              <a:rPr lang="en-GB" sz="1200" dirty="0" err="1" smtClean="0"/>
              <a:t>ILD</a:t>
            </a:r>
            <a:r>
              <a:rPr lang="en-GB" sz="1200" dirty="0" smtClean="0"/>
              <a:t> ok to jack and move on 2.2m slab with pads or rollers</a:t>
            </a:r>
          </a:p>
          <a:p>
            <a:r>
              <a:rPr lang="en-GB" sz="1200" dirty="0" err="1" smtClean="0"/>
              <a:t>ILD</a:t>
            </a:r>
            <a:r>
              <a:rPr lang="en-GB" sz="1200" dirty="0" smtClean="0"/>
              <a:t> may exceed slab flex limits in long term due to concrete creep.  A more optimal long-term support position may solve this (ongoing) but the likely outcome is that the slab would have to get smaller (on-plan) or deeper to solve this. +/- 2mm needs to be resolved.</a:t>
            </a:r>
          </a:p>
          <a:p>
            <a:r>
              <a:rPr lang="en-GB" sz="1200" dirty="0" err="1" smtClean="0"/>
              <a:t>SiD</a:t>
            </a:r>
            <a:r>
              <a:rPr lang="en-GB" sz="1200" dirty="0" smtClean="0"/>
              <a:t> ok to jack and move on 3.8m slab with pads or rollers</a:t>
            </a:r>
          </a:p>
          <a:p>
            <a:r>
              <a:rPr lang="en-GB" sz="1200" dirty="0" smtClean="0"/>
              <a:t>BUT the scheme design on the table assumes that the cavern invert can easily meet the deflection criteria (since the slab sits it at many points). Latest soil studies suggest that this may not be guaranteed!</a:t>
            </a:r>
          </a:p>
          <a:p>
            <a:r>
              <a:rPr lang="en-GB" sz="1200" dirty="0" smtClean="0"/>
              <a:t>To mitigate this some ways forward are:</a:t>
            </a:r>
          </a:p>
          <a:p>
            <a:pPr lvl="1"/>
            <a:r>
              <a:rPr lang="en-GB" sz="1200" dirty="0" smtClean="0"/>
              <a:t>Jacking and packing if the invert does flex (to keep the slab permanent supports plane)</a:t>
            </a:r>
          </a:p>
          <a:p>
            <a:r>
              <a:rPr lang="en-GB" sz="1200" dirty="0" smtClean="0"/>
              <a:t>Un-slicing scheme study to be undertaken. Un-slicing represents a challenge since the top loads move away from the permanent support points.</a:t>
            </a:r>
          </a:p>
          <a:p>
            <a:r>
              <a:rPr lang="en-GB" sz="1200" dirty="0" smtClean="0"/>
              <a:t>Need to confirm if deflection criteria apply when un-slicing. If they do there is a risk that the study will lead to the need for a deeper slab.</a:t>
            </a:r>
          </a:p>
        </p:txBody>
      </p:sp>
      <p:sp>
        <p:nvSpPr>
          <p:cNvPr id="2" name="Title 1"/>
          <p:cNvSpPr>
            <a:spLocks noGrp="1"/>
          </p:cNvSpPr>
          <p:nvPr>
            <p:ph type="title"/>
          </p:nvPr>
        </p:nvSpPr>
        <p:spPr>
          <a:xfrm>
            <a:off x="420688" y="250825"/>
            <a:ext cx="8318500" cy="423193"/>
          </a:xfrm>
        </p:spPr>
        <p:txBody>
          <a:bodyPr/>
          <a:lstStyle/>
          <a:p>
            <a:r>
              <a:rPr lang="en-GB" dirty="0" smtClean="0"/>
              <a:t>Conclusions</a:t>
            </a:r>
            <a:endParaRPr lang="en-GB" dirty="0"/>
          </a:p>
        </p:txBody>
      </p:sp>
    </p:spTree>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74968" y="1081660"/>
            <a:ext cx="8318500" cy="4503737"/>
          </a:xfrm>
        </p:spPr>
        <p:txBody>
          <a:bodyPr/>
          <a:lstStyle/>
          <a:p>
            <a:r>
              <a:rPr lang="en-GB" sz="2000" dirty="0" smtClean="0"/>
              <a:t>Complete support optimisation to include un-slicing</a:t>
            </a:r>
          </a:p>
          <a:p>
            <a:r>
              <a:rPr lang="en-GB" sz="2000" dirty="0" smtClean="0"/>
              <a:t>Based upon these analyses, determine if necessary to make modifications to meet deflection &amp; model criteria. These could be:</a:t>
            </a:r>
          </a:p>
          <a:p>
            <a:pPr lvl="1"/>
            <a:r>
              <a:rPr lang="en-GB" sz="1600" dirty="0" smtClean="0"/>
              <a:t>Using props when un-slicing</a:t>
            </a:r>
          </a:p>
          <a:p>
            <a:pPr lvl="1"/>
            <a:r>
              <a:rPr lang="en-GB" sz="1600" dirty="0" smtClean="0"/>
              <a:t>Making the slab smaller and un-slice off the slab</a:t>
            </a:r>
          </a:p>
          <a:p>
            <a:pPr lvl="1"/>
            <a:r>
              <a:rPr lang="en-GB" sz="1600" dirty="0" smtClean="0"/>
              <a:t>Make the slab thicker</a:t>
            </a:r>
          </a:p>
          <a:p>
            <a:r>
              <a:rPr lang="en-GB" sz="2000" dirty="0" smtClean="0"/>
              <a:t>Establish more details on </a:t>
            </a:r>
            <a:r>
              <a:rPr lang="en-GB" sz="2000" dirty="0" err="1" smtClean="0"/>
              <a:t>Hilman</a:t>
            </a:r>
            <a:r>
              <a:rPr lang="en-GB" sz="2000" dirty="0" smtClean="0"/>
              <a:t> roller push-pull system and lateral slide system</a:t>
            </a:r>
          </a:p>
          <a:p>
            <a:r>
              <a:rPr lang="en-GB" sz="2000" dirty="0" smtClean="0"/>
              <a:t>Summarise risks which need further mitigation</a:t>
            </a:r>
          </a:p>
          <a:p>
            <a:pPr>
              <a:buNone/>
            </a:pPr>
            <a:endParaRPr lang="en-GB" sz="2000" dirty="0" smtClean="0"/>
          </a:p>
        </p:txBody>
      </p:sp>
      <p:sp>
        <p:nvSpPr>
          <p:cNvPr id="2" name="Title 1"/>
          <p:cNvSpPr>
            <a:spLocks noGrp="1"/>
          </p:cNvSpPr>
          <p:nvPr>
            <p:ph type="title"/>
          </p:nvPr>
        </p:nvSpPr>
        <p:spPr>
          <a:xfrm>
            <a:off x="420688" y="250825"/>
            <a:ext cx="8318500" cy="423193"/>
          </a:xfrm>
        </p:spPr>
        <p:txBody>
          <a:bodyPr/>
          <a:lstStyle/>
          <a:p>
            <a:r>
              <a:rPr lang="en-GB" dirty="0" smtClean="0"/>
              <a:t>Work to be completed</a:t>
            </a:r>
            <a:endParaRPr lang="en-GB" dirty="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64" y="158496"/>
            <a:ext cx="8229600" cy="423193"/>
          </a:xfrm>
        </p:spPr>
        <p:txBody>
          <a:bodyPr/>
          <a:lstStyle/>
          <a:p>
            <a:r>
              <a:rPr lang="en-GB" sz="2800" dirty="0" smtClean="0"/>
              <a:t>Simulated Stress History</a:t>
            </a:r>
            <a:endParaRPr lang="en-GB" sz="2800" dirty="0"/>
          </a:p>
        </p:txBody>
      </p:sp>
      <p:pic>
        <p:nvPicPr>
          <p:cNvPr id="1029" name="Picture 5"/>
          <p:cNvPicPr>
            <a:picLocks noChangeAspect="1" noChangeArrowheads="1"/>
          </p:cNvPicPr>
          <p:nvPr/>
        </p:nvPicPr>
        <p:blipFill>
          <a:blip r:embed="rId3" cstate="print"/>
          <a:srcRect l="916" t="28125" r="51250" b="8594"/>
          <a:stretch>
            <a:fillRect/>
          </a:stretch>
        </p:blipFill>
        <p:spPr bwMode="auto">
          <a:xfrm>
            <a:off x="4572000" y="3803904"/>
            <a:ext cx="4038600" cy="2450511"/>
          </a:xfrm>
          <a:prstGeom prst="rect">
            <a:avLst/>
          </a:prstGeom>
          <a:noFill/>
          <a:ln w="9525">
            <a:noFill/>
            <a:miter lim="800000"/>
            <a:headEnd/>
            <a:tailEnd/>
          </a:ln>
        </p:spPr>
      </p:pic>
      <p:pic>
        <p:nvPicPr>
          <p:cNvPr id="1030" name="Picture 6"/>
          <p:cNvPicPr>
            <a:picLocks noChangeAspect="1" noChangeArrowheads="1"/>
          </p:cNvPicPr>
          <p:nvPr/>
        </p:nvPicPr>
        <p:blipFill>
          <a:blip r:embed="rId4" cstate="print"/>
          <a:srcRect l="55313" t="28125" r="7812" b="10938"/>
          <a:stretch>
            <a:fillRect/>
          </a:stretch>
        </p:blipFill>
        <p:spPr bwMode="auto">
          <a:xfrm>
            <a:off x="4419600" y="755904"/>
            <a:ext cx="4191000" cy="2719952"/>
          </a:xfrm>
          <a:prstGeom prst="rect">
            <a:avLst/>
          </a:prstGeom>
          <a:noFill/>
          <a:ln w="9525">
            <a:noFill/>
            <a:miter lim="800000"/>
            <a:headEnd/>
            <a:tailEnd/>
          </a:ln>
        </p:spPr>
      </p:pic>
      <p:sp>
        <p:nvSpPr>
          <p:cNvPr id="12" name="Oval 11"/>
          <p:cNvSpPr/>
          <p:nvPr/>
        </p:nvSpPr>
        <p:spPr>
          <a:xfrm>
            <a:off x="5029200" y="2679192"/>
            <a:ext cx="152400" cy="1524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4953000" y="4965192"/>
            <a:ext cx="152400" cy="1524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7" name="Table 16"/>
          <p:cNvGraphicFramePr>
            <a:graphicFrameLocks noGrp="1"/>
          </p:cNvGraphicFramePr>
          <p:nvPr/>
        </p:nvGraphicFramePr>
        <p:xfrm>
          <a:off x="210459" y="792189"/>
          <a:ext cx="4114800" cy="2821305"/>
        </p:xfrm>
        <a:graphic>
          <a:graphicData uri="http://schemas.openxmlformats.org/drawingml/2006/table">
            <a:tbl>
              <a:tblPr/>
              <a:tblGrid>
                <a:gridCol w="527750"/>
                <a:gridCol w="1176442"/>
                <a:gridCol w="747646"/>
                <a:gridCol w="783379"/>
                <a:gridCol w="879583"/>
              </a:tblGrid>
              <a:tr h="190500">
                <a:tc gridSpan="3">
                  <a:txBody>
                    <a:bodyPr/>
                    <a:lstStyle/>
                    <a:p>
                      <a:pPr algn="l" fontAlgn="b"/>
                      <a:r>
                        <a:rPr lang="en-GB" sz="1400" b="0" i="0" u="none" strike="noStrike" dirty="0">
                          <a:solidFill>
                            <a:srgbClr val="000000"/>
                          </a:solidFill>
                          <a:latin typeface="Times New Roman"/>
                        </a:rPr>
                        <a:t>Assumed stress </a:t>
                      </a:r>
                      <a:r>
                        <a:rPr lang="en-GB" sz="1400" b="0" i="0" u="none" strike="noStrike" dirty="0" smtClean="0">
                          <a:solidFill>
                            <a:srgbClr val="000000"/>
                          </a:solidFill>
                          <a:latin typeface="Times New Roman"/>
                        </a:rPr>
                        <a:t>path:</a:t>
                      </a:r>
                      <a:endParaRPr lang="en-GB" sz="1400" b="0" i="0" u="none" strike="noStrike" dirty="0">
                        <a:solidFill>
                          <a:srgbClr val="000000"/>
                        </a:solidFill>
                        <a:latin typeface="Times New Roman"/>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b"/>
                      <a:endParaRPr lang="en-GB" sz="14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4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571500">
                <a:tc>
                  <a:txBody>
                    <a:bodyPr/>
                    <a:lstStyle/>
                    <a:p>
                      <a:pPr algn="ctr" fontAlgn="b"/>
                      <a:r>
                        <a:rPr lang="en-GB" sz="1400" b="0" i="0" u="none" strike="noStrike" dirty="0">
                          <a:solidFill>
                            <a:srgbClr val="000000"/>
                          </a:solidFill>
                          <a:latin typeface="Times New Roman"/>
                        </a:rPr>
                        <a:t>Stage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Name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Times New Roman"/>
                        </a:rPr>
                        <a:t>Cavern Depth (m)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Soil Effective Weight (</a:t>
                      </a:r>
                      <a:r>
                        <a:rPr lang="en-GB" sz="1400" b="0" i="0" u="none" strike="noStrike" dirty="0" err="1">
                          <a:solidFill>
                            <a:srgbClr val="000000"/>
                          </a:solidFill>
                          <a:latin typeface="Times New Roman"/>
                        </a:rPr>
                        <a:t>kN</a:t>
                      </a:r>
                      <a:r>
                        <a:rPr lang="en-GB" sz="1400" b="0" i="0" u="none" strike="noStrike" dirty="0">
                          <a:solidFill>
                            <a:srgbClr val="000000"/>
                          </a:solidFill>
                          <a:latin typeface="Times New Roman"/>
                        </a:rPr>
                        <a:t>/m^3)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Times New Roman"/>
                        </a:rPr>
                        <a:t>Vertical Effective Stress (kPa)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b"/>
                      <a:r>
                        <a:rPr lang="en-GB" sz="1400" b="0" i="0" u="none" strike="noStrike" dirty="0">
                          <a:solidFill>
                            <a:srgbClr val="000000"/>
                          </a:solidFill>
                          <a:latin typeface="Times New Roman"/>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Deposition of </a:t>
                      </a:r>
                      <a:r>
                        <a:rPr lang="en-GB" sz="1400" b="0" i="0" u="none" strike="noStrike" dirty="0" err="1" smtClean="0">
                          <a:solidFill>
                            <a:srgbClr val="000000"/>
                          </a:solidFill>
                          <a:latin typeface="Times New Roman"/>
                        </a:rPr>
                        <a:t>Molasse</a:t>
                      </a:r>
                      <a:r>
                        <a:rPr lang="en-GB" sz="1400" b="0" i="0" u="none" strike="noStrike" dirty="0" smtClean="0">
                          <a:solidFill>
                            <a:srgbClr val="000000"/>
                          </a:solidFill>
                          <a:latin typeface="Times New Roman"/>
                        </a:rPr>
                        <a:t> </a:t>
                      </a:r>
                      <a:r>
                        <a:rPr lang="en-GB" sz="1400" b="0" i="0" u="none" strike="noStrike" dirty="0">
                          <a:solidFill>
                            <a:srgbClr val="000000"/>
                          </a:solidFill>
                          <a:latin typeface="Times New Roman"/>
                        </a:rPr>
                        <a:t>Rocks (2km)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2060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Times New Roman"/>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Times New Roman"/>
                        </a:rPr>
                        <a:t>33000</a:t>
                      </a:r>
                      <a:endParaRPr lang="en-GB" sz="1400" b="0" i="0" u="none" strike="noStrike" dirty="0">
                        <a:solidFill>
                          <a:srgbClr val="000000"/>
                        </a:solidFill>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n-GB" sz="1400" b="0" i="0" u="none" strike="noStrike">
                          <a:solidFill>
                            <a:srgbClr val="000000"/>
                          </a:solidFill>
                          <a:latin typeface="Times New Roman"/>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Erosion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latin typeface="Times New Roman"/>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Times New Roman"/>
                        </a:rPr>
                        <a:t>1000</a:t>
                      </a:r>
                      <a:endParaRPr lang="en-GB" sz="1400" b="0" i="0" u="none" strike="noStrike" dirty="0">
                        <a:solidFill>
                          <a:srgbClr val="000000"/>
                        </a:solidFill>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b"/>
                      <a:r>
                        <a:rPr lang="en-GB" sz="1400" b="0" i="0" u="none" strike="noStrike">
                          <a:solidFill>
                            <a:srgbClr val="000000"/>
                          </a:solidFill>
                          <a:latin typeface="Times New Roman"/>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Assumed deposition of 20m Moraine deposits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latin typeface="Times New Roman"/>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smtClean="0">
                          <a:solidFill>
                            <a:srgbClr val="000000"/>
                          </a:solidFill>
                          <a:latin typeface="Times New Roman"/>
                        </a:rPr>
                        <a:t>1200</a:t>
                      </a:r>
                      <a:endParaRPr lang="en-GB" sz="1400" b="0" i="0" u="none" strike="noStrike" dirty="0">
                        <a:solidFill>
                          <a:srgbClr val="000000"/>
                        </a:solidFill>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9" name="TextBox 18"/>
          <p:cNvSpPr txBox="1"/>
          <p:nvPr/>
        </p:nvSpPr>
        <p:spPr>
          <a:xfrm>
            <a:off x="5791200" y="3956304"/>
            <a:ext cx="2667000" cy="923330"/>
          </a:xfrm>
          <a:prstGeom prst="rect">
            <a:avLst/>
          </a:prstGeom>
          <a:solidFill>
            <a:schemeClr val="bg1"/>
          </a:solidFill>
          <a:ln>
            <a:solidFill>
              <a:srgbClr val="FF0000"/>
            </a:solidFill>
          </a:ln>
        </p:spPr>
        <p:txBody>
          <a:bodyPr wrap="square" rtlCol="0">
            <a:spAutoFit/>
          </a:bodyPr>
          <a:lstStyle/>
          <a:p>
            <a:r>
              <a:rPr lang="en-GB" dirty="0" err="1" smtClean="0">
                <a:solidFill>
                  <a:srgbClr val="FF0000"/>
                </a:solidFill>
              </a:rPr>
              <a:t>Ko</a:t>
            </a:r>
            <a:r>
              <a:rPr lang="en-GB" dirty="0" smtClean="0">
                <a:solidFill>
                  <a:srgbClr val="FF0000"/>
                </a:solidFill>
              </a:rPr>
              <a:t> = 1.1 – 1.5 depending on Moraine deposition history</a:t>
            </a:r>
            <a:endParaRPr lang="en-GB" dirty="0">
              <a:solidFill>
                <a:srgbClr val="FF0000"/>
              </a:solidFill>
            </a:endParaRPr>
          </a:p>
        </p:txBody>
      </p:sp>
      <p:cxnSp>
        <p:nvCxnSpPr>
          <p:cNvPr id="21" name="Straight Arrow Connector 20"/>
          <p:cNvCxnSpPr>
            <a:stCxn id="19" idx="1"/>
          </p:cNvCxnSpPr>
          <p:nvPr/>
        </p:nvCxnSpPr>
        <p:spPr>
          <a:xfrm rot="10800000" flipV="1">
            <a:off x="5083082" y="4417968"/>
            <a:ext cx="708118" cy="55125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029200" y="991707"/>
            <a:ext cx="1066800" cy="1077218"/>
          </a:xfrm>
          <a:prstGeom prst="rect">
            <a:avLst/>
          </a:prstGeom>
          <a:solidFill>
            <a:schemeClr val="bg1"/>
          </a:solidFill>
          <a:ln>
            <a:solidFill>
              <a:srgbClr val="FF0000"/>
            </a:solidFill>
          </a:ln>
        </p:spPr>
        <p:txBody>
          <a:bodyPr wrap="square" rtlCol="0">
            <a:spAutoFit/>
          </a:bodyPr>
          <a:lstStyle/>
          <a:p>
            <a:r>
              <a:rPr lang="en-GB" sz="1600" dirty="0" smtClean="0">
                <a:solidFill>
                  <a:srgbClr val="FF0000"/>
                </a:solidFill>
              </a:rPr>
              <a:t>Simulated Current Stress State</a:t>
            </a:r>
            <a:endParaRPr lang="en-GB" sz="1600" dirty="0">
              <a:solidFill>
                <a:srgbClr val="FF0000"/>
              </a:solidFill>
            </a:endParaRPr>
          </a:p>
        </p:txBody>
      </p:sp>
      <p:cxnSp>
        <p:nvCxnSpPr>
          <p:cNvPr id="27" name="Straight Arrow Connector 26"/>
          <p:cNvCxnSpPr>
            <a:stCxn id="26" idx="2"/>
          </p:cNvCxnSpPr>
          <p:nvPr/>
        </p:nvCxnSpPr>
        <p:spPr>
          <a:xfrm rot="5400000">
            <a:off x="5053794" y="2174415"/>
            <a:ext cx="614297" cy="40331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p:nvSpPr>
        <p:spPr bwMode="auto">
          <a:xfrm>
            <a:off x="184728" y="4531914"/>
            <a:ext cx="3713018" cy="169277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ts val="3300"/>
              </a:lnSpc>
              <a:spcBef>
                <a:spcPct val="0"/>
              </a:spcBef>
              <a:spcAft>
                <a:spcPct val="0"/>
              </a:spcAft>
              <a:buClrTx/>
              <a:buSzTx/>
              <a:buFontTx/>
              <a:buNone/>
              <a:tabLst/>
              <a:defRPr/>
            </a:pPr>
            <a:r>
              <a:rPr lang="en-GB" sz="1400" b="1" kern="0" noProof="0" dirty="0" err="1" smtClean="0">
                <a:solidFill>
                  <a:schemeClr val="accent1"/>
                </a:solidFill>
                <a:latin typeface="+mj-lt"/>
                <a:ea typeface="ＭＳ Ｐゴシック" pitchFamily="-65" charset="-128"/>
                <a:cs typeface="ＭＳ Ｐゴシック" pitchFamily="-65" charset="-128"/>
              </a:rPr>
              <a:t>Molasse</a:t>
            </a:r>
            <a:r>
              <a:rPr lang="en-GB" sz="1400" b="1" kern="0" noProof="0" dirty="0" smtClean="0">
                <a:solidFill>
                  <a:schemeClr val="accent1"/>
                </a:solidFill>
                <a:latin typeface="+mj-lt"/>
                <a:ea typeface="ＭＳ Ｐゴシック" pitchFamily="-65" charset="-128"/>
                <a:cs typeface="ＭＳ Ｐゴシック" pitchFamily="-65" charset="-128"/>
              </a:rPr>
              <a:t> rock can be considered as a ‘Super consolidated </a:t>
            </a:r>
            <a:r>
              <a:rPr lang="en-GB" sz="1400" b="1" kern="0" noProof="0" dirty="0" err="1" smtClean="0">
                <a:solidFill>
                  <a:schemeClr val="accent1"/>
                </a:solidFill>
                <a:latin typeface="+mj-lt"/>
                <a:ea typeface="ＭＳ Ｐゴシック" pitchFamily="-65" charset="-128"/>
                <a:cs typeface="ＭＳ Ｐゴシック" pitchFamily="-65" charset="-128"/>
              </a:rPr>
              <a:t>silty</a:t>
            </a:r>
            <a:r>
              <a:rPr lang="en-GB" sz="1400" b="1" kern="0" noProof="0" dirty="0" smtClean="0">
                <a:solidFill>
                  <a:schemeClr val="accent1"/>
                </a:solidFill>
                <a:latin typeface="+mj-lt"/>
                <a:ea typeface="ＭＳ Ｐゴシック" pitchFamily="-65" charset="-128"/>
                <a:cs typeface="ＭＳ Ｐゴシック" pitchFamily="-65" charset="-128"/>
              </a:rPr>
              <a:t> clay’, not necessarily a rock, more like London Clay with 2km consolidation.</a:t>
            </a:r>
          </a:p>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1400" b="1" i="0" u="none" strike="noStrike" kern="0" cap="none" spc="0" normalizeH="0" baseline="0" dirty="0" err="1" smtClean="0">
                <a:ln>
                  <a:noFill/>
                </a:ln>
                <a:solidFill>
                  <a:schemeClr val="accent1"/>
                </a:solidFill>
                <a:effectLst/>
                <a:uLnTx/>
                <a:uFillTx/>
                <a:latin typeface="+mj-lt"/>
                <a:ea typeface="ＭＳ Ｐゴシック" pitchFamily="-65" charset="-128"/>
                <a:cs typeface="ＭＳ Ｐゴシック" pitchFamily="-65" charset="-128"/>
              </a:rPr>
              <a:t>Ko</a:t>
            </a:r>
            <a:r>
              <a:rPr kumimoji="0" lang="en-GB" sz="1400" b="1" i="0" u="none" strike="noStrike" kern="0" cap="none" spc="0" normalizeH="0" baseline="0" dirty="0" smtClean="0">
                <a:ln>
                  <a:noFill/>
                </a:ln>
                <a:solidFill>
                  <a:schemeClr val="accent1"/>
                </a:solidFill>
                <a:effectLst/>
                <a:uLnTx/>
                <a:uFillTx/>
                <a:latin typeface="+mj-lt"/>
                <a:ea typeface="ＭＳ Ｐゴシック" pitchFamily="-65" charset="-128"/>
                <a:cs typeface="ＭＳ Ｐゴシック" pitchFamily="-65" charset="-128"/>
              </a:rPr>
              <a:t> is the ratio of vertical &amp; horizontal stress.</a:t>
            </a:r>
            <a:endParaRPr kumimoji="0" lang="en-GB" sz="1400" b="1" i="0" u="none" strike="noStrike" kern="0" cap="none" spc="0" normalizeH="0" baseline="0" noProof="0" dirty="0">
              <a:ln>
                <a:noFill/>
              </a:ln>
              <a:solidFill>
                <a:schemeClr val="accent1"/>
              </a:solidFill>
              <a:effectLst/>
              <a:uLnTx/>
              <a:uFillTx/>
              <a:latin typeface="+mj-lt"/>
              <a:ea typeface="ＭＳ Ｐゴシック" pitchFamily="-65" charset="-128"/>
              <a:cs typeface="ＭＳ Ｐゴシック" pitchFamily="-65" charset="-128"/>
            </a:endParaRPr>
          </a:p>
        </p:txBody>
      </p:sp>
    </p:spTree>
  </p:cSld>
  <p:clrMapOvr>
    <a:masterClrMapping/>
  </p:clrMapOvr>
  <p:transition spd="slow">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36-small"/>
          <p:cNvPicPr>
            <a:picLocks noChangeAspect="1" noChangeArrowheads="1"/>
          </p:cNvPicPr>
          <p:nvPr/>
        </p:nvPicPr>
        <p:blipFill>
          <a:blip r:embed="rId3" cstate="print"/>
          <a:srcRect/>
          <a:stretch>
            <a:fillRect/>
          </a:stretch>
        </p:blipFill>
        <p:spPr bwMode="auto">
          <a:xfrm>
            <a:off x="0" y="865188"/>
            <a:ext cx="9144000" cy="5126037"/>
          </a:xfrm>
          <a:prstGeom prst="rect">
            <a:avLst/>
          </a:prstGeom>
          <a:noFill/>
        </p:spPr>
      </p:pic>
      <p:sp>
        <p:nvSpPr>
          <p:cNvPr id="4101" name="Text Box 5"/>
          <p:cNvSpPr txBox="1">
            <a:spLocks noChangeArrowheads="1"/>
          </p:cNvSpPr>
          <p:nvPr/>
        </p:nvSpPr>
        <p:spPr bwMode="auto">
          <a:xfrm>
            <a:off x="2366963" y="1300163"/>
            <a:ext cx="4410075" cy="549275"/>
          </a:xfrm>
          <a:prstGeom prst="rect">
            <a:avLst/>
          </a:prstGeom>
          <a:noFill/>
          <a:ln w="9525">
            <a:noFill/>
            <a:miter lim="800000"/>
            <a:headEnd/>
            <a:tailEnd/>
          </a:ln>
          <a:effectLst/>
        </p:spPr>
        <p:txBody>
          <a:bodyPr wrap="none">
            <a:spAutoFit/>
          </a:bodyPr>
          <a:lstStyle/>
          <a:p>
            <a:r>
              <a:rPr lang="fr-FR" sz="3000">
                <a:solidFill>
                  <a:schemeClr val="bg2"/>
                </a:solidFill>
                <a:latin typeface="Arial Rounded MT Bold" pitchFamily="34" charset="0"/>
              </a:rPr>
              <a:t>Slide 1 of 4 OBSOLETE</a:t>
            </a:r>
          </a:p>
        </p:txBody>
      </p:sp>
      <p:sp>
        <p:nvSpPr>
          <p:cNvPr id="4" name="TextBox 3"/>
          <p:cNvSpPr txBox="1"/>
          <p:nvPr/>
        </p:nvSpPr>
        <p:spPr>
          <a:xfrm>
            <a:off x="962107" y="182880"/>
            <a:ext cx="6758609" cy="369332"/>
          </a:xfrm>
          <a:prstGeom prst="rect">
            <a:avLst/>
          </a:prstGeom>
          <a:noFill/>
        </p:spPr>
        <p:txBody>
          <a:bodyPr wrap="square" rtlCol="0">
            <a:spAutoFit/>
          </a:bodyPr>
          <a:lstStyle/>
          <a:p>
            <a:pPr algn="ctr"/>
            <a:r>
              <a:rPr lang="en-US" dirty="0" smtClean="0"/>
              <a:t>ILC Naming Convention</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20110311-ILC-naming-convention-small"/>
          <p:cNvPicPr>
            <a:picLocks noChangeAspect="1" noChangeArrowheads="1"/>
          </p:cNvPicPr>
          <p:nvPr/>
        </p:nvPicPr>
        <p:blipFill>
          <a:blip r:embed="rId3" cstate="print"/>
          <a:srcRect/>
          <a:stretch>
            <a:fillRect/>
          </a:stretch>
        </p:blipFill>
        <p:spPr bwMode="auto">
          <a:xfrm>
            <a:off x="0" y="869950"/>
            <a:ext cx="9144000" cy="5126038"/>
          </a:xfrm>
          <a:prstGeom prst="rect">
            <a:avLst/>
          </a:prstGeom>
          <a:noFill/>
        </p:spPr>
      </p:pic>
      <p:sp>
        <p:nvSpPr>
          <p:cNvPr id="8196" name="Text Box 4"/>
          <p:cNvSpPr txBox="1">
            <a:spLocks noChangeArrowheads="1"/>
          </p:cNvSpPr>
          <p:nvPr/>
        </p:nvSpPr>
        <p:spPr bwMode="auto">
          <a:xfrm>
            <a:off x="2366963" y="1300163"/>
            <a:ext cx="4410075" cy="549275"/>
          </a:xfrm>
          <a:prstGeom prst="rect">
            <a:avLst/>
          </a:prstGeom>
          <a:noFill/>
          <a:ln w="9525">
            <a:noFill/>
            <a:miter lim="800000"/>
            <a:headEnd/>
            <a:tailEnd/>
          </a:ln>
          <a:effectLst/>
        </p:spPr>
        <p:txBody>
          <a:bodyPr wrap="none">
            <a:spAutoFit/>
          </a:bodyPr>
          <a:lstStyle/>
          <a:p>
            <a:r>
              <a:rPr lang="fr-FR" sz="3000">
                <a:solidFill>
                  <a:schemeClr val="bg2"/>
                </a:solidFill>
                <a:latin typeface="Arial Rounded MT Bold" pitchFamily="34" charset="0"/>
              </a:rPr>
              <a:t>Slide 2 of 4 OBSOLETE</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20111005-ILC-naming-convention-no-text"/>
          <p:cNvPicPr>
            <a:picLocks noChangeAspect="1" noChangeArrowheads="1"/>
          </p:cNvPicPr>
          <p:nvPr/>
        </p:nvPicPr>
        <p:blipFill>
          <a:blip r:embed="rId3" cstate="print"/>
          <a:srcRect/>
          <a:stretch>
            <a:fillRect/>
          </a:stretch>
        </p:blipFill>
        <p:spPr bwMode="auto">
          <a:xfrm>
            <a:off x="0" y="865188"/>
            <a:ext cx="9144000" cy="5127625"/>
          </a:xfrm>
          <a:prstGeom prst="rect">
            <a:avLst/>
          </a:prstGeom>
          <a:noFill/>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20111005-ILC-naming-convention-text"/>
          <p:cNvPicPr>
            <a:picLocks noChangeAspect="1" noChangeArrowheads="1"/>
          </p:cNvPicPr>
          <p:nvPr/>
        </p:nvPicPr>
        <p:blipFill>
          <a:blip r:embed="rId3" cstate="print"/>
          <a:srcRect/>
          <a:stretch>
            <a:fillRect/>
          </a:stretch>
        </p:blipFill>
        <p:spPr bwMode="auto">
          <a:xfrm>
            <a:off x="0" y="865188"/>
            <a:ext cx="9144000" cy="5127625"/>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1176" y="2027584"/>
            <a:ext cx="8364772" cy="1231106"/>
          </a:xfrm>
          <a:prstGeom prst="rect">
            <a:avLst/>
          </a:prstGeom>
        </p:spPr>
        <p:txBody>
          <a:bodyPr wrap="square">
            <a:spAutoFit/>
          </a:bodyPr>
          <a:lstStyle/>
          <a:p>
            <a:r>
              <a:rPr lang="en-US" sz="2800" dirty="0" smtClean="0"/>
              <a:t>ILC Naming convention document is on ILC EDMS</a:t>
            </a:r>
          </a:p>
          <a:p>
            <a:r>
              <a:rPr lang="en-US" sz="2800" dirty="0" smtClean="0"/>
              <a:t>Document Number : D00000000967235</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2.png"/>
          <p:cNvPicPr>
            <a:picLocks noGrp="1" noChangeAspect="1"/>
          </p:cNvPicPr>
          <p:nvPr>
            <p:ph idx="1"/>
          </p:nvPr>
        </p:nvPicPr>
        <p:blipFill>
          <a:blip r:embed="rId2" cstate="print"/>
          <a:srcRect b="12383"/>
          <a:stretch>
            <a:fillRect/>
          </a:stretch>
        </p:blipFill>
        <p:spPr>
          <a:xfrm>
            <a:off x="611560" y="774815"/>
            <a:ext cx="7920000" cy="5246473"/>
          </a:xfrm>
        </p:spPr>
      </p:pic>
      <p:sp>
        <p:nvSpPr>
          <p:cNvPr id="5" name="Title 1"/>
          <p:cNvSpPr txBox="1">
            <a:spLocks noGrp="1"/>
          </p:cNvSpPr>
          <p:nvPr>
            <p:ph type="title"/>
          </p:nvPr>
        </p:nvSpPr>
        <p:spPr>
          <a:prstGeom prst="rect">
            <a:avLst/>
          </a:prstGeom>
        </p:spPr>
        <p:txBody>
          <a:bodyPr/>
          <a:lstStyle/>
          <a:p>
            <a:pPr marL="0" marR="0" lvl="0" indent="0" algn="l" defTabSz="914400" rtl="0" eaLnBrk="1" fontAlgn="base" latinLnBrk="0" hangingPunct="1">
              <a:lnSpc>
                <a:spcPts val="3300"/>
              </a:lnSpc>
              <a:spcBef>
                <a:spcPct val="0"/>
              </a:spcBef>
              <a:spcAft>
                <a:spcPct val="0"/>
              </a:spcAft>
              <a:buClrTx/>
              <a:buSzTx/>
              <a:buFontTx/>
              <a:buNone/>
              <a:tabLst/>
              <a:defRPr/>
            </a:pPr>
            <a:r>
              <a:rPr kumimoji="0" lang="en-GB" sz="2400" b="1" i="0" u="none" strike="noStrike" kern="0" cap="none" spc="0" normalizeH="0" baseline="0" noProof="0" dirty="0" smtClean="0">
                <a:ln>
                  <a:noFill/>
                </a:ln>
                <a:effectLst/>
                <a:uLnTx/>
                <a:uFillTx/>
                <a:latin typeface="+mj-lt"/>
                <a:ea typeface="ＭＳ Ｐゴシック" pitchFamily="-65" charset="-128"/>
                <a:cs typeface="ＭＳ Ｐゴシック" pitchFamily="-65" charset="-128"/>
              </a:rPr>
              <a:t>Layout G –</a:t>
            </a:r>
            <a:r>
              <a:rPr kumimoji="0" lang="en-GB" sz="2400" b="1" i="0" u="none" strike="noStrike" kern="0" cap="none" spc="0" normalizeH="0" noProof="0" dirty="0" smtClean="0">
                <a:ln>
                  <a:noFill/>
                </a:ln>
                <a:effectLst/>
                <a:uLnTx/>
                <a:uFillTx/>
                <a:latin typeface="+mj-lt"/>
                <a:ea typeface="ＭＳ Ｐゴシック" pitchFamily="-65" charset="-128"/>
                <a:cs typeface="ＭＳ Ｐゴシック" pitchFamily="-65" charset="-128"/>
              </a:rPr>
              <a:t> Principal Stress Trajectories</a:t>
            </a:r>
            <a:endParaRPr kumimoji="0" lang="en-GB" sz="2400" b="1" i="0" u="none" strike="noStrike" kern="0" cap="none" spc="0" normalizeH="0" baseline="0" noProof="0" dirty="0">
              <a:ln>
                <a:noFill/>
              </a:ln>
              <a:effectLst/>
              <a:uLnTx/>
              <a:uFillTx/>
              <a:latin typeface="+mj-lt"/>
              <a:ea typeface="ＭＳ Ｐゴシック" pitchFamily="-65" charset="-128"/>
              <a:cs typeface="ＭＳ Ｐゴシック" pitchFamily="-65" charset="-128"/>
            </a:endParaRPr>
          </a:p>
        </p:txBody>
      </p:sp>
      <p:sp>
        <p:nvSpPr>
          <p:cNvPr id="9" name="TextBox 8"/>
          <p:cNvSpPr txBox="1"/>
          <p:nvPr/>
        </p:nvSpPr>
        <p:spPr>
          <a:xfrm>
            <a:off x="3563888" y="764704"/>
            <a:ext cx="2016224"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smtClean="0"/>
              <a:t>Arching from caverns combine to increase stress</a:t>
            </a:r>
          </a:p>
          <a:p>
            <a:pPr algn="ctr"/>
            <a:r>
              <a:rPr lang="en-GB" dirty="0" smtClean="0"/>
              <a:t>onto crown </a:t>
            </a:r>
            <a:endParaRPr lang="en-GB" dirty="0"/>
          </a:p>
        </p:txBody>
      </p:sp>
      <p:sp>
        <p:nvSpPr>
          <p:cNvPr id="8" name="Arc 7"/>
          <p:cNvSpPr/>
          <p:nvPr/>
        </p:nvSpPr>
        <p:spPr>
          <a:xfrm>
            <a:off x="3059832" y="2240868"/>
            <a:ext cx="1526468" cy="1022412"/>
          </a:xfrm>
          <a:prstGeom prst="arc">
            <a:avLst>
              <a:gd name="adj1" fmla="val 17426281"/>
              <a:gd name="adj2" fmla="val 208306"/>
            </a:avLst>
          </a:prstGeom>
          <a:ln w="41275">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Arc 9"/>
          <p:cNvSpPr/>
          <p:nvPr/>
        </p:nvSpPr>
        <p:spPr>
          <a:xfrm flipH="1">
            <a:off x="4572000" y="2286397"/>
            <a:ext cx="1368152" cy="936104"/>
          </a:xfrm>
          <a:prstGeom prst="arc">
            <a:avLst>
              <a:gd name="adj1" fmla="val 16548611"/>
              <a:gd name="adj2" fmla="val 208306"/>
            </a:avLst>
          </a:prstGeom>
          <a:ln w="41275">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50825"/>
            <a:ext cx="8318500" cy="812723"/>
          </a:xfrm>
        </p:spPr>
        <p:txBody>
          <a:bodyPr/>
          <a:lstStyle/>
          <a:p>
            <a:pPr lvl="0"/>
            <a:r>
              <a:rPr lang="en-GB" sz="2400" dirty="0" smtClean="0"/>
              <a:t>Layout G + 10m – Principal Stress Trajectories</a:t>
            </a:r>
            <a:br>
              <a:rPr lang="en-GB" sz="2400" dirty="0" smtClean="0"/>
            </a:br>
            <a:endParaRPr lang="en-GB" sz="2400" dirty="0"/>
          </a:p>
        </p:txBody>
      </p:sp>
      <p:pic>
        <p:nvPicPr>
          <p:cNvPr id="4" name="Content Placeholder 3" descr="b2.png"/>
          <p:cNvPicPr>
            <a:picLocks noGrp="1" noChangeAspect="1"/>
          </p:cNvPicPr>
          <p:nvPr>
            <p:ph idx="1"/>
          </p:nvPr>
        </p:nvPicPr>
        <p:blipFill>
          <a:blip r:embed="rId2" cstate="print"/>
          <a:srcRect b="12384"/>
          <a:stretch>
            <a:fillRect/>
          </a:stretch>
        </p:blipFill>
        <p:spPr>
          <a:xfrm>
            <a:off x="612440" y="774815"/>
            <a:ext cx="7920000" cy="5246473"/>
          </a:xfrm>
        </p:spPr>
      </p:pic>
      <p:sp>
        <p:nvSpPr>
          <p:cNvPr id="8" name="TextBox 7"/>
          <p:cNvSpPr txBox="1"/>
          <p:nvPr/>
        </p:nvSpPr>
        <p:spPr>
          <a:xfrm>
            <a:off x="3023828" y="1088740"/>
            <a:ext cx="3096344"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smtClean="0"/>
              <a:t>Decreased stress on crown as less stress combination</a:t>
            </a:r>
            <a:endParaRPr lang="en-GB" dirty="0"/>
          </a:p>
        </p:txBody>
      </p:sp>
      <p:sp>
        <p:nvSpPr>
          <p:cNvPr id="7" name="Arc 6"/>
          <p:cNvSpPr/>
          <p:nvPr/>
        </p:nvSpPr>
        <p:spPr>
          <a:xfrm>
            <a:off x="2375756" y="2190564"/>
            <a:ext cx="1526468" cy="1022412"/>
          </a:xfrm>
          <a:prstGeom prst="arc">
            <a:avLst>
              <a:gd name="adj1" fmla="val 17426281"/>
              <a:gd name="adj2" fmla="val 21104007"/>
            </a:avLst>
          </a:prstGeom>
          <a:ln w="41275">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Arc 9"/>
          <p:cNvSpPr/>
          <p:nvPr/>
        </p:nvSpPr>
        <p:spPr>
          <a:xfrm flipH="1">
            <a:off x="5112060" y="2286397"/>
            <a:ext cx="1368152" cy="936104"/>
          </a:xfrm>
          <a:prstGeom prst="arc">
            <a:avLst>
              <a:gd name="adj1" fmla="val 16548611"/>
              <a:gd name="adj2" fmla="val 20895563"/>
            </a:avLst>
          </a:prstGeom>
          <a:ln w="41275">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9" name="TextBox 8"/>
          <p:cNvSpPr txBox="1"/>
          <p:nvPr/>
        </p:nvSpPr>
        <p:spPr>
          <a:xfrm>
            <a:off x="548634" y="6432600"/>
            <a:ext cx="7442419" cy="338554"/>
          </a:xfrm>
          <a:prstGeom prst="rect">
            <a:avLst/>
          </a:prstGeom>
          <a:noFill/>
        </p:spPr>
        <p:txBody>
          <a:bodyPr wrap="square" rtlCol="0">
            <a:spAutoFit/>
          </a:bodyPr>
          <a:lstStyle/>
          <a:p>
            <a:r>
              <a:rPr lang="en-US" sz="1600" dirty="0" smtClean="0"/>
              <a:t>Decreased Stress means simpler lining/rock support and less risk of Rock Yield</a:t>
            </a:r>
            <a:endParaRPr lang="en-US" sz="1600"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Layout G</a:t>
            </a:r>
            <a:endParaRPr lang="en-GB" dirty="0"/>
          </a:p>
        </p:txBody>
      </p:sp>
      <p:pic>
        <p:nvPicPr>
          <p:cNvPr id="4" name="Content Placeholder 3" descr="sf_plan_option_a.gif"/>
          <p:cNvPicPr>
            <a:picLocks noGrp="1" noChangeAspect="1"/>
          </p:cNvPicPr>
          <p:nvPr>
            <p:ph idx="1"/>
          </p:nvPr>
        </p:nvPicPr>
        <p:blipFill>
          <a:blip r:embed="rId3" cstate="print"/>
          <a:srcRect l="3615" t="3814" r="15921" b="11863"/>
          <a:stretch>
            <a:fillRect/>
          </a:stretch>
        </p:blipFill>
        <p:spPr>
          <a:xfrm>
            <a:off x="1044408" y="955812"/>
            <a:ext cx="7200000" cy="4489412"/>
          </a:xfrm>
        </p:spPr>
      </p:pic>
      <p:pic>
        <p:nvPicPr>
          <p:cNvPr id="1027" name="Picture 3"/>
          <p:cNvPicPr>
            <a:picLocks noChangeAspect="1" noChangeArrowheads="1"/>
          </p:cNvPicPr>
          <p:nvPr/>
        </p:nvPicPr>
        <p:blipFill>
          <a:blip r:embed="rId4" cstate="print"/>
          <a:srcRect l="25892" t="44239" r="68359" b="39355"/>
          <a:stretch>
            <a:fillRect/>
          </a:stretch>
        </p:blipFill>
        <p:spPr bwMode="auto">
          <a:xfrm>
            <a:off x="72573" y="3837620"/>
            <a:ext cx="2061029" cy="2353176"/>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Copy of ArupTheme">
  <a:themeElements>
    <a:clrScheme name="ArupColourTheme_19June2010">
      <a:dk1>
        <a:srgbClr val="000000"/>
      </a:dk1>
      <a:lt1>
        <a:srgbClr val="FFFFFF"/>
      </a:lt1>
      <a:dk2>
        <a:srgbClr val="D2D2D2"/>
      </a:dk2>
      <a:lt2>
        <a:srgbClr val="828282"/>
      </a:lt2>
      <a:accent1>
        <a:srgbClr val="D22D7D"/>
      </a:accent1>
      <a:accent2>
        <a:srgbClr val="28AAE1"/>
      </a:accent2>
      <a:accent3>
        <a:srgbClr val="F05023"/>
      </a:accent3>
      <a:accent4>
        <a:srgbClr val="696EB4"/>
      </a:accent4>
      <a:accent5>
        <a:srgbClr val="FA9B1E"/>
      </a:accent5>
      <a:accent6>
        <a:srgbClr val="28AF73"/>
      </a:accent6>
      <a:hlink>
        <a:srgbClr val="7F7F7F"/>
      </a:hlink>
      <a:folHlink>
        <a:srgbClr val="7F7F7F"/>
      </a:folHlink>
    </a:clrScheme>
    <a:fontScheme name="ArupThemeFonts_19June2010">
      <a:majorFont>
        <a:latin typeface="Times New Roman"/>
        <a:ea typeface=""/>
        <a:cs typeface=""/>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AGAM09_Template_Final_Fi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GAM09_Template_Final_Fi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GAM09_Template_Final_Fi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GAM09_Template_Final_Fi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GAM09_Template_Final_Fi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GAM09_Template_Final_Fi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GAM09_Template_Final_Fin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GAM09_Template_Final_Fi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GAM09_Template_Final_Fi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GAM09_Template_Final_Fi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GAM09_Template_Final_Fi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GAM09_Template_Final_Fi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GAM09_Template_Final_Final 13">
        <a:dk1>
          <a:srgbClr val="000000"/>
        </a:dk1>
        <a:lt1>
          <a:srgbClr val="FFFFFF"/>
        </a:lt1>
        <a:dk2>
          <a:srgbClr val="000000"/>
        </a:dk2>
        <a:lt2>
          <a:srgbClr val="B1B3B6"/>
        </a:lt2>
        <a:accent1>
          <a:srgbClr val="FFB60F"/>
        </a:accent1>
        <a:accent2>
          <a:srgbClr val="D1005D"/>
        </a:accent2>
        <a:accent3>
          <a:srgbClr val="FFFFFF"/>
        </a:accent3>
        <a:accent4>
          <a:srgbClr val="000000"/>
        </a:accent4>
        <a:accent5>
          <a:srgbClr val="FFD7AA"/>
        </a:accent5>
        <a:accent6>
          <a:srgbClr val="BD0053"/>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AGAM09_Template_Final_Final 14">
        <a:dk1>
          <a:srgbClr val="000000"/>
        </a:dk1>
        <a:lt1>
          <a:srgbClr val="FFFFFF"/>
        </a:lt1>
        <a:dk2>
          <a:srgbClr val="000000"/>
        </a:dk2>
        <a:lt2>
          <a:srgbClr val="B1B3B6"/>
        </a:lt2>
        <a:accent1>
          <a:srgbClr val="FF3399"/>
        </a:accent1>
        <a:accent2>
          <a:srgbClr val="FF7DBE"/>
        </a:accent2>
        <a:accent3>
          <a:srgbClr val="FFFFFF"/>
        </a:accent3>
        <a:accent4>
          <a:srgbClr val="000000"/>
        </a:accent4>
        <a:accent5>
          <a:srgbClr val="FFADCA"/>
        </a:accent5>
        <a:accent6>
          <a:srgbClr val="E771AC"/>
        </a:accent6>
        <a:hlink>
          <a:srgbClr val="FF97CB"/>
        </a:hlink>
        <a:folHlink>
          <a:srgbClr val="FFCD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ArupTheme</Template>
  <TotalTime>7550</TotalTime>
  <Words>2661</Words>
  <Application>Microsoft Office PowerPoint</Application>
  <PresentationFormat>On-screen Show (4:3)</PresentationFormat>
  <Paragraphs>416</Paragraphs>
  <Slides>64</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66" baseType="lpstr">
      <vt:lpstr>Copy of ArupTheme</vt:lpstr>
      <vt:lpstr>Slide</vt:lpstr>
      <vt:lpstr>Slide 1</vt:lpstr>
      <vt:lpstr>Cavern Design</vt:lpstr>
      <vt:lpstr>CLIC  Geometry  (Version G) </vt:lpstr>
      <vt:lpstr>Slide 4</vt:lpstr>
      <vt:lpstr>Slide 5</vt:lpstr>
      <vt:lpstr>Simulated Stress History</vt:lpstr>
      <vt:lpstr>Layout G – Principal Stress Trajectories</vt:lpstr>
      <vt:lpstr>Layout G + 10m – Principal Stress Trajectories </vt:lpstr>
      <vt:lpstr>Layout G</vt:lpstr>
      <vt:lpstr>Layout G +10m Interaction Cavern Enlargement</vt:lpstr>
      <vt:lpstr>Extrapolated Invert Deformations</vt:lpstr>
      <vt:lpstr>Slide 12</vt:lpstr>
      <vt:lpstr>Slide 13</vt:lpstr>
      <vt:lpstr>Slide 14</vt:lpstr>
      <vt:lpstr>Task 2 – Study Summary</vt:lpstr>
      <vt:lpstr>Detector Movement System</vt:lpstr>
      <vt:lpstr>Summary of Requirements</vt:lpstr>
      <vt:lpstr>Summary of Requirements</vt:lpstr>
      <vt:lpstr>Summary of Requirements</vt:lpstr>
      <vt:lpstr>Top Loads on the Slab</vt:lpstr>
      <vt:lpstr>ILD top loads when detector slices all closed</vt:lpstr>
      <vt:lpstr>ILD top loads when un-slicing</vt:lpstr>
      <vt:lpstr>Slab Flex with ILD</vt:lpstr>
      <vt:lpstr>SiD top loads when detector closed</vt:lpstr>
      <vt:lpstr>SiD top loads when un-slicing</vt:lpstr>
      <vt:lpstr>Slab Flex with SiD</vt:lpstr>
      <vt:lpstr>Slab flex limits are critical</vt:lpstr>
      <vt:lpstr>Slab flexure critical – but what is its definition?</vt:lpstr>
      <vt:lpstr>Slab Flex Analysis</vt:lpstr>
      <vt:lpstr>Slab flex limits are critical</vt:lpstr>
      <vt:lpstr>Initial supports positioned to balance mid slab Moment</vt:lpstr>
      <vt:lpstr>Effect of moving the detector onto the slab</vt:lpstr>
      <vt:lpstr>Conclusion on support locations</vt:lpstr>
      <vt:lpstr>A refined support system for ILD</vt:lpstr>
      <vt:lpstr>Step 1: ILD Slab on permanent supports (without Detector)</vt:lpstr>
      <vt:lpstr>Step 2: Put ILD(closed) loads on top of slab</vt:lpstr>
      <vt:lpstr>Step 3: Jack onto transportation system</vt:lpstr>
      <vt:lpstr>Step 3 (continued)</vt:lpstr>
      <vt:lpstr>Sid Work ongoing</vt:lpstr>
      <vt:lpstr>Un-slicing</vt:lpstr>
      <vt:lpstr>Conclusion on ILD movement</vt:lpstr>
      <vt:lpstr>Support System During Movement</vt:lpstr>
      <vt:lpstr>Pads and Rollers</vt:lpstr>
      <vt:lpstr>The movement support system</vt:lpstr>
      <vt:lpstr>Meeting with Hilman Rollers 15 Sept 2011 </vt:lpstr>
      <vt:lpstr>Comparison ot the two </vt:lpstr>
      <vt:lpstr>The movement support system – ILD, Airpads</vt:lpstr>
      <vt:lpstr>The movement support system – ILD, Rollers</vt:lpstr>
      <vt:lpstr>Slab Construction</vt:lpstr>
      <vt:lpstr>Slide 50</vt:lpstr>
      <vt:lpstr>The Drive System</vt:lpstr>
      <vt:lpstr>The movement drive system for pads</vt:lpstr>
      <vt:lpstr>The movement drive systems for rollers</vt:lpstr>
      <vt:lpstr>Movement Drive System</vt:lpstr>
      <vt:lpstr>Movement Drive System</vt:lpstr>
      <vt:lpstr>The final positioning system</vt:lpstr>
      <vt:lpstr>The final positioning system</vt:lpstr>
      <vt:lpstr>Conclusions</vt:lpstr>
      <vt:lpstr>Work to be completed</vt:lpstr>
      <vt:lpstr>Slide 60</vt:lpstr>
      <vt:lpstr>Slide 61</vt:lpstr>
      <vt:lpstr>Slide 62</vt:lpstr>
      <vt:lpstr>Slide 63</vt:lpstr>
      <vt:lpstr>Slide 64</vt:lpstr>
    </vt:vector>
  </TitlesOfParts>
  <Company>Arup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Vibration</dc:title>
  <dc:creator>david hiller</dc:creator>
  <cp:lastModifiedBy>John</cp:lastModifiedBy>
  <cp:revision>210</cp:revision>
  <dcterms:created xsi:type="dcterms:W3CDTF">2011-02-02T18:08:39Z</dcterms:created>
  <dcterms:modified xsi:type="dcterms:W3CDTF">2011-10-13T02:05:45Z</dcterms:modified>
</cp:coreProperties>
</file>