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11" r:id="rId2"/>
  </p:sldMasterIdLst>
  <p:notesMasterIdLst>
    <p:notesMasterId r:id="rId20"/>
  </p:notesMasterIdLst>
  <p:handoutMasterIdLst>
    <p:handoutMasterId r:id="rId21"/>
  </p:handoutMasterIdLst>
  <p:sldIdLst>
    <p:sldId id="355" r:id="rId3"/>
    <p:sldId id="459" r:id="rId4"/>
    <p:sldId id="296" r:id="rId5"/>
    <p:sldId id="460" r:id="rId6"/>
    <p:sldId id="357" r:id="rId7"/>
    <p:sldId id="458" r:id="rId8"/>
    <p:sldId id="360" r:id="rId9"/>
    <p:sldId id="362" r:id="rId10"/>
    <p:sldId id="411" r:id="rId11"/>
    <p:sldId id="414" r:id="rId12"/>
    <p:sldId id="419" r:id="rId13"/>
    <p:sldId id="420" r:id="rId14"/>
    <p:sldId id="456" r:id="rId15"/>
    <p:sldId id="451" r:id="rId16"/>
    <p:sldId id="454" r:id="rId17"/>
    <p:sldId id="423" r:id="rId18"/>
    <p:sldId id="45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FB1"/>
    <a:srgbClr val="99CCFF"/>
    <a:srgbClr val="006600"/>
    <a:srgbClr val="00FF00"/>
    <a:srgbClr val="66FF99"/>
    <a:srgbClr val="A50021"/>
    <a:srgbClr val="FF00FF"/>
    <a:srgbClr val="00FF99"/>
    <a:srgbClr val="E7917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8387" autoAdjust="0"/>
  </p:normalViewPr>
  <p:slideViewPr>
    <p:cSldViewPr>
      <p:cViewPr>
        <p:scale>
          <a:sx n="70" d="100"/>
          <a:sy n="70" d="100"/>
        </p:scale>
        <p:origin x="-131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C07F3-0630-4CF8-AEBD-95B5A23E52B6}" type="datetimeFigureOut">
              <a:rPr lang="el-GR" smtClean="0"/>
              <a:pPr/>
              <a:t>13/10/2011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BA9DA-38E8-44AC-AAD1-67AB57958425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5049628-D729-4D80-BDA2-0EC9EBD72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0E956-8569-41FD-BC25-4C017F5B6DF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962400"/>
            <a:ext cx="693420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9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05800" y="6553200"/>
            <a:ext cx="838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04350-822E-47D7-B767-8CFBA35EB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E699B-B3A9-4596-A5DC-A2EFAD58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0002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8483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B5588-A139-4336-857A-8BF9C1FF4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658E-0E2F-4106-BCCE-258A95282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57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91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AC512-2014-4F66-A3D3-21A884A02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0"/>
            <a:ext cx="7543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057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57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91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91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1EC7F-EB49-496C-892E-E8CD514BC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57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91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E0F0B-8658-4D33-983A-357BA552F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0A04350-822E-47D7-B767-8CFBA35EB8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4CA43F4-A22D-4660-8D14-CCF26A9B25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927E6D-87D8-4506-8447-0DF3FE0FEC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46242-6E1E-4265-94ED-58AD3FDDEB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A43F4-A22D-4660-8D14-CCF26A9B2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99B6A82-463B-4E04-AD50-009C607FDC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4471DF-B226-4B40-91D4-DC21A395CE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742BF-748A-4875-A857-BF44B34255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C6E38-BBA4-45F1-8091-E686CA048F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3FAF35-E424-42E3-A5EC-8AF9297A68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E699B-B3A9-4596-A5DC-A2EFAD581C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B5588-A139-4336-857A-8BF9C1FF49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27E6D-87D8-4506-8447-0DF3FE0FE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242-6E1E-4265-94ED-58AD3FDDE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6A82-463B-4E04-AD50-009C607FD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471DF-B226-4B40-91D4-DC21A395C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742BF-748A-4875-A857-BF44B3425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C6E38-BBA4-45F1-8091-E686CA048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FAF35-E424-42E3-A5EC-8AF9297A6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fld id="{52C0B83F-78C0-4C97-94B0-07696917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524000" y="990600"/>
            <a:ext cx="693420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2" descr="04-0784-06D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1066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2C0B83F-78C0-4C97-94B0-076969171A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/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074"/>
          <p:cNvSpPr>
            <a:spLocks noGrp="1" noChangeArrowheads="1"/>
          </p:cNvSpPr>
          <p:nvPr>
            <p:ph type="ctrTitle"/>
          </p:nvPr>
        </p:nvSpPr>
        <p:spPr>
          <a:xfrm>
            <a:off x="0" y="1600200"/>
            <a:ext cx="9144000" cy="2133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Preliminary Studies</a:t>
            </a:r>
            <a:br>
              <a:rPr lang="en-US" dirty="0" smtClean="0"/>
            </a:br>
            <a:r>
              <a:rPr lang="en-US" dirty="0" smtClean="0"/>
              <a:t> for future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hanronic</a:t>
            </a:r>
            <a:r>
              <a:rPr lang="en-US" dirty="0" smtClean="0"/>
              <a:t> calorimeter</a:t>
            </a:r>
            <a:endParaRPr lang="en-US" dirty="0" smtClean="0">
              <a:latin typeface="Lucida Sans Typewriter" pitchFamily="49" charset="0"/>
            </a:endParaRPr>
          </a:p>
        </p:txBody>
      </p:sp>
      <p:sp>
        <p:nvSpPr>
          <p:cNvPr id="4100" name="Rectangle 3075"/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9144000" cy="1295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I. Vasilas</a:t>
            </a:r>
            <a:r>
              <a:rPr lang="el-GR" dirty="0" smtClean="0">
                <a:solidFill>
                  <a:schemeClr val="tx1"/>
                </a:solidFill>
                <a:latin typeface="Comic Sans MS" pitchFamily="66" charset="0"/>
              </a:rPr>
              <a:t> ,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A.Para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, P.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Rubinov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H.Wenzel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, F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Ptochos</a:t>
            </a:r>
            <a:endParaRPr lang="el-GR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University of Cyprus ,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Fermilab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832279-F58A-474E-96E6-AAB76131F11A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6324600"/>
            <a:ext cx="567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IEEE Valencia, 20</a:t>
            </a:r>
            <a:r>
              <a:rPr lang="el-GR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35226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Test - Beam Data Analysis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sz="1100" b="1" smtClean="0">
                <a:solidFill>
                  <a:schemeClr val="tx1"/>
                </a:solidFill>
              </a:rPr>
              <a:pPr/>
              <a:t>10</a:t>
            </a:fld>
            <a:endParaRPr 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127629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800000"/>
              </a:buClr>
            </a:pPr>
            <a:r>
              <a:rPr lang="en-US" sz="2000" dirty="0" smtClean="0">
                <a:solidFill>
                  <a:srgbClr val="220FB1"/>
                </a:solidFill>
                <a:latin typeface="Comic Sans MS" pitchFamily="66" charset="0"/>
              </a:rPr>
              <a:t>average number of photons</a:t>
            </a:r>
            <a:endParaRPr lang="el-GR" sz="2000" dirty="0">
              <a:solidFill>
                <a:srgbClr val="220FB1"/>
              </a:solidFill>
              <a:latin typeface="Comic Sans MS" pitchFamily="66" charset="0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152400" y="3115270"/>
            <a:ext cx="495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divide total charge with the value corresponds to 1 </a:t>
            </a:r>
            <a:r>
              <a:rPr lang="en-US" sz="18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charge to find the </a:t>
            </a: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average number of photons detected</a:t>
            </a: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.   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7920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 each channel we found the average waveforms with and without beam conditions</a:t>
            </a:r>
            <a:r>
              <a:rPr lang="el-GR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864513"/>
            <a:ext cx="358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800000"/>
              </a:buClr>
            </a:pPr>
            <a:r>
              <a:rPr lang="en-US" sz="2200" dirty="0" smtClean="0">
                <a:solidFill>
                  <a:srgbClr val="006600"/>
                </a:solidFill>
                <a:latin typeface="Comic Sans MS" pitchFamily="66" charset="0"/>
              </a:rPr>
              <a:t>Setup 2 ( small crystals) </a:t>
            </a:r>
            <a:endParaRPr lang="el-GR" sz="22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52400" y="2450068"/>
            <a:ext cx="883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subtract them and integrate to find total charge.   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1910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5113" algn="just">
              <a:buClr>
                <a:srgbClr val="800000"/>
              </a:buClr>
            </a:pPr>
            <a:r>
              <a:rPr lang="en-US" sz="1800" dirty="0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alibri" pitchFamily="34" charset="0"/>
                <a:cs typeface="Times New Roman" pitchFamily="18" charset="0"/>
              </a:rPr>
              <a:t>An example of Cherenkov light detected  (67,4 photons) from PbF2 crystal.</a:t>
            </a:r>
            <a:r>
              <a:rPr lang="el-GR" sz="1800" dirty="0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alibri" pitchFamily="34" charset="0"/>
                <a:cs typeface="Times New Roman" pitchFamily="18" charset="0"/>
              </a:rPr>
              <a:t>This is the first Cherenkov photons reported measurement with </a:t>
            </a:r>
            <a:r>
              <a:rPr lang="en-US" sz="1800" dirty="0" err="1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alibri" pitchFamily="34" charset="0"/>
                <a:cs typeface="Times New Roman" pitchFamily="18" charset="0"/>
              </a:rPr>
              <a:t>SiPM’s</a:t>
            </a:r>
            <a:r>
              <a:rPr lang="en-US" sz="1800" dirty="0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alibri" pitchFamily="34" charset="0"/>
                <a:cs typeface="Times New Roman" pitchFamily="18" charset="0"/>
              </a:rPr>
              <a:t> .</a:t>
            </a: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819400"/>
            <a:ext cx="39243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Oval 16"/>
          <p:cNvSpPr/>
          <p:nvPr/>
        </p:nvSpPr>
        <p:spPr>
          <a:xfrm>
            <a:off x="7981950" y="3086100"/>
            <a:ext cx="914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5410200" y="2895600"/>
            <a:ext cx="3200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Average Number of Photons Detected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Test - Beam Results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986135"/>
            <a:ext cx="388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tabLst/>
            </a:pPr>
            <a:r>
              <a:rPr lang="en-US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Geometry Dependence</a:t>
            </a:r>
            <a:endParaRPr kumimoji="0" lang="el-GR" b="0" i="0" u="none" strike="noStrike" cap="none" normalizeH="0" baseline="0" dirty="0" smtClean="0">
              <a:ln>
                <a:noFill/>
              </a:ln>
              <a:solidFill>
                <a:srgbClr val="220FB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676400"/>
          <a:ext cx="4495800" cy="3271707"/>
        </p:xfrm>
        <a:graphic>
          <a:graphicData uri="http://schemas.openxmlformats.org/drawingml/2006/table">
            <a:tbl>
              <a:tblPr/>
              <a:tblGrid>
                <a:gridCol w="1826419"/>
                <a:gridCol w="2669381"/>
              </a:tblGrid>
              <a:tr h="381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BGO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Geometry (cm)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Numbers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of Photons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4x4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650,58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3x3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1121,35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1503,88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1595,22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PbF2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4x4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52,74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3x3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61,36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68,36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67,38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76200" y="5334000"/>
            <a:ext cx="502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tabLst/>
            </a:pP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From our results, on average, we detect more photons by using smaller crystal.</a:t>
            </a:r>
            <a:endParaRPr kumimoji="0" lang="el-GR" sz="1800" b="1" i="0" u="none" strike="noStrike" cap="none" normalizeH="0" baseline="0" dirty="0" smtClean="0">
              <a:ln>
                <a:noFill/>
              </a:ln>
              <a:solidFill>
                <a:srgbClr val="220FB1"/>
              </a:solidFill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343043" name="Object 3"/>
          <p:cNvGraphicFramePr>
            <a:graphicFrameLocks noChangeAspect="1"/>
          </p:cNvGraphicFramePr>
          <p:nvPr/>
        </p:nvGraphicFramePr>
        <p:xfrm>
          <a:off x="5257800" y="4066715"/>
          <a:ext cx="3733800" cy="2638885"/>
        </p:xfrm>
        <a:graphic>
          <a:graphicData uri="http://schemas.openxmlformats.org/presentationml/2006/ole">
            <p:oleObj spid="_x0000_s343043" name="Graph" r:id="rId3" imgW="4276800" imgH="3022560" progId="Origin50.Graph">
              <p:embed/>
            </p:oleObj>
          </a:graphicData>
        </a:graphic>
      </p:graphicFrame>
      <p:graphicFrame>
        <p:nvGraphicFramePr>
          <p:cNvPr id="343045" name="Object 5"/>
          <p:cNvGraphicFramePr>
            <a:graphicFrameLocks noChangeAspect="1"/>
          </p:cNvGraphicFramePr>
          <p:nvPr/>
        </p:nvGraphicFramePr>
        <p:xfrm>
          <a:off x="5257800" y="1371600"/>
          <a:ext cx="3723314" cy="2631474"/>
        </p:xfrm>
        <a:graphic>
          <a:graphicData uri="http://schemas.openxmlformats.org/presentationml/2006/ole">
            <p:oleObj spid="_x0000_s343045" name="Graph" r:id="rId4" imgW="4276800" imgH="3022560" progId="Origin50.Graph">
              <p:embed/>
            </p:oleObj>
          </a:graphicData>
        </a:graphic>
      </p:graphicFrame>
      <p:sp>
        <p:nvSpPr>
          <p:cNvPr id="3430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Test - Beam Results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940713"/>
            <a:ext cx="4648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tabLst/>
            </a:pPr>
            <a:r>
              <a:rPr lang="en-US" sz="2200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Surface Finish Dependence</a:t>
            </a:r>
            <a:endParaRPr kumimoji="0" lang="el-GR" sz="2200" b="0" i="0" u="none" strike="noStrike" cap="none" normalizeH="0" baseline="0" dirty="0" smtClean="0">
              <a:ln>
                <a:noFill/>
              </a:ln>
              <a:solidFill>
                <a:srgbClr val="220FB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676400" y="2764536"/>
          <a:ext cx="6324600" cy="1121664"/>
        </p:xfrm>
        <a:graphic>
          <a:graphicData uri="http://schemas.openxmlformats.org/drawingml/2006/table">
            <a:tbl>
              <a:tblPr/>
              <a:tblGrid>
                <a:gridCol w="2074258"/>
                <a:gridCol w="2115558"/>
                <a:gridCol w="2134784"/>
              </a:tblGrid>
              <a:tr h="20726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BGO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Surface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Geometry (cm)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Numbers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of Photons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no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 polish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1503,88</a:t>
                      </a:r>
                      <a:endParaRPr lang="el-GR" sz="160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polish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2x2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1595,22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6200" y="160020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 typeface="Wingdings" pitchFamily="2" charset="2"/>
              <a:buChar char="q"/>
              <a:tabLst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use 2x2x5 cm BGO crystals, with polished and no polished surface </a:t>
            </a:r>
            <a:r>
              <a:rPr lang="el-GR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4343400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220F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 detected small difference ~6 % in the average number of photons detected between polished crystals and crystals without surface finish</a:t>
            </a:r>
            <a:endParaRPr lang="el-GR" sz="2000" dirty="0">
              <a:solidFill>
                <a:srgbClr val="220F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Test - Beam Results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1016913"/>
            <a:ext cx="4191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tabLst/>
            </a:pPr>
            <a:r>
              <a:rPr lang="en-US" sz="2200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Wrapping Dependence</a:t>
            </a:r>
            <a:endParaRPr kumimoji="0" lang="el-GR" sz="2200" b="0" i="0" u="none" strike="noStrike" cap="none" normalizeH="0" baseline="0" dirty="0" smtClean="0">
              <a:ln>
                <a:noFill/>
              </a:ln>
              <a:solidFill>
                <a:srgbClr val="220FB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362200" y="2338424"/>
          <a:ext cx="4876800" cy="1852576"/>
        </p:xfrm>
        <a:graphic>
          <a:graphicData uri="http://schemas.openxmlformats.org/drawingml/2006/table">
            <a:tbl>
              <a:tblPr/>
              <a:tblGrid>
                <a:gridCol w="1125415"/>
                <a:gridCol w="1575582"/>
                <a:gridCol w="2175803"/>
              </a:tblGrid>
              <a:tr h="386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material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BGO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99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Geometry (cm)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Numbers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of Photons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6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Black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4x4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650,58</a:t>
                      </a:r>
                      <a:endParaRPr lang="el-GR" sz="160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69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3x3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1121,35</a:t>
                      </a:r>
                      <a:endParaRPr lang="el-GR" sz="160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6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White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4x4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793,37</a:t>
                      </a:r>
                      <a:endParaRPr lang="el-GR" sz="160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169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3x3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1453,59</a:t>
                      </a:r>
                      <a:endParaRPr lang="el-GR" sz="1600" dirty="0">
                        <a:solidFill>
                          <a:schemeClr val="tx1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52400" y="1600200"/>
            <a:ext cx="777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5250" lvl="0" indent="43656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BGO crystals wrapped with white and black </a:t>
            </a:r>
            <a:r>
              <a:rPr lang="en-US" sz="1800" b="1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Tyvec</a:t>
            </a:r>
            <a:endParaRPr lang="en-US" sz="1800" b="1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1450" y="5257800"/>
            <a:ext cx="6610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0" indent="43656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l-GR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22 % </a:t>
            </a: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</a:t>
            </a:r>
            <a:r>
              <a:rPr lang="el-GR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4x4</a:t>
            </a:r>
            <a:r>
              <a:rPr lang="el-GR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and</a:t>
            </a:r>
            <a:r>
              <a:rPr lang="el-GR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30 %</a:t>
            </a: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for</a:t>
            </a:r>
            <a:r>
              <a:rPr lang="el-GR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3x3 crystals)</a:t>
            </a:r>
            <a:endParaRPr lang="el-GR" sz="1800" b="1" dirty="0" smtClean="0">
              <a:solidFill>
                <a:srgbClr val="220FB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4611469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0" indent="43656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average number of photons detected are consistently bigger in crystals wrapped in white paper, than in black </a:t>
            </a:r>
            <a:r>
              <a:rPr lang="en-US" sz="1800" b="1" dirty="0" err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Tyvec</a:t>
            </a:r>
            <a:endParaRPr lang="el-GR" sz="18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</a:rPr>
              <a:pPr/>
              <a:t>14</a:t>
            </a:fld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c/s Separation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914400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88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tabLst/>
            </a:pPr>
            <a:r>
              <a:rPr lang="en-US" sz="2000" dirty="0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Setup 1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cs typeface="Times New Roman" pitchFamily="18" charset="0"/>
              </a:rPr>
              <a:t>5x5x5 cm BGO crystal </a:t>
            </a:r>
            <a:endParaRPr kumimoji="0" lang="el-GR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321475"/>
            <a:ext cx="3352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kern="0" dirty="0" smtClean="0">
                <a:latin typeface="Comic Sans MS" pitchFamily="66" charset="0"/>
              </a:rPr>
              <a:t> we compare the average signal light waveform coming from PbF2 crystal (only Cherenkov) and the average signal light waveform coming from the BGO crystal thru UV filter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5867400"/>
            <a:ext cx="6324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tabLst/>
            </a:pPr>
            <a:r>
              <a:rPr lang="en-US" sz="1800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presence of a filter is not enough to collect pure Cherenkov light so we have to find a way separate Cherenkov from scintillation light </a:t>
            </a:r>
            <a:endParaRPr lang="en-US" sz="1800" dirty="0" smtClean="0">
              <a:solidFill>
                <a:srgbClr val="0066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4724400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kern="0" dirty="0" smtClean="0">
                <a:solidFill>
                  <a:prstClr val="black"/>
                </a:solidFill>
                <a:latin typeface="Comic Sans MS" pitchFamily="66" charset="0"/>
              </a:rPr>
              <a:t>From the average signal light waveform coming form BGO crystal thru visible filter we see that scintillation light is passing through UV filters and we collect it as Cherenkov light</a:t>
            </a:r>
            <a:endParaRPr lang="el-GR" sz="1800" kern="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4114800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kern="0" dirty="0" smtClean="0">
                <a:solidFill>
                  <a:prstClr val="black"/>
                </a:solidFill>
                <a:latin typeface="Comic Sans MS" pitchFamily="66" charset="0"/>
              </a:rPr>
              <a:t> we can see an extended tail not consisted with Cherenkov light signal </a:t>
            </a:r>
            <a:endParaRPr lang="el-GR" sz="1800" kern="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4853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7386" y="1294846"/>
            <a:ext cx="2750413" cy="274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1148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7162800" y="16002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BGO UV filter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44196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BGO visible filter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1295400"/>
            <a:ext cx="2743200" cy="273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4495800" y="1642646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PbF2 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9000" y="1295401"/>
            <a:ext cx="2667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24600" y="1295400"/>
            <a:ext cx="2667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24600" y="4114800"/>
            <a:ext cx="2667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C/S Separation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1524000"/>
            <a:ext cx="563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cs typeface="Times New Roman" pitchFamily="18" charset="0"/>
              </a:rPr>
              <a:t>We integrate the waveforms using a window (150 ns) free from Cherenkov light and we divide them to find a scale factor.</a:t>
            </a:r>
            <a:endParaRPr lang="el-GR" sz="1800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0" y="2971800"/>
            <a:ext cx="891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 typeface="Wingdings" pitchFamily="2" charset="2"/>
              <a:buChar char="q"/>
              <a:tabLst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integrate the new waveforms, we subtract them and divide by the UV signal waveforms integral .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0" y="953869"/>
            <a:ext cx="556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 typeface="Wingdings" pitchFamily="2" charset="2"/>
              <a:buChar char="q"/>
              <a:tabLst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choose symmetrically placed detectors (behind visible and UV filter)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2401669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cs typeface="Times New Roman" pitchFamily="18" charset="0"/>
              </a:rPr>
              <a:t>We multiply the Scintillation shape with the scale factor.</a:t>
            </a:r>
            <a:endParaRPr lang="el-GR" sz="1800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3352800" y="5581471"/>
            <a:ext cx="5715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Clr>
                <a:srgbClr val="800000"/>
              </a:buClr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With this curve we can determine the fraction of pure Cherenkov light </a:t>
            </a:r>
            <a:r>
              <a:rPr lang="en-US" sz="180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detected from </a:t>
            </a: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BGO crystal with this </a:t>
            </a:r>
            <a:r>
              <a:rPr lang="en-US" sz="180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particular filter (UV-11</a:t>
            </a: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) with this particular detectors(</a:t>
            </a:r>
            <a:r>
              <a:rPr lang="en-US" sz="1800" dirty="0" err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SiPM</a:t>
            </a: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3 mm</a:t>
            </a:r>
            <a:r>
              <a:rPr lang="en-US" sz="1800" baseline="300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50 microns)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657968"/>
            <a:ext cx="3131397" cy="312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rot="10800000" flipV="1">
            <a:off x="762000" y="4495800"/>
            <a:ext cx="31242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04800" y="3657600"/>
            <a:ext cx="2667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C/S Separation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143000"/>
            <a:ext cx="34385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Straight Arrow Connector 23"/>
          <p:cNvCxnSpPr/>
          <p:nvPr/>
        </p:nvCxnSpPr>
        <p:spPr>
          <a:xfrm rot="5400000">
            <a:off x="8038306" y="2057400"/>
            <a:ext cx="8382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7430294" y="2056606"/>
            <a:ext cx="8382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436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14775" y="3657600"/>
            <a:ext cx="356925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3" name="Straight Arrow Connector 32"/>
          <p:cNvCxnSpPr/>
          <p:nvPr/>
        </p:nvCxnSpPr>
        <p:spPr>
          <a:xfrm rot="5400000">
            <a:off x="4839494" y="4533106"/>
            <a:ext cx="8382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5066506" y="4533106"/>
            <a:ext cx="8382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4361" name="Object 9"/>
          <p:cNvGraphicFramePr>
            <a:graphicFrameLocks noChangeAspect="1"/>
          </p:cNvGraphicFramePr>
          <p:nvPr/>
        </p:nvGraphicFramePr>
        <p:xfrm>
          <a:off x="609600" y="4038600"/>
          <a:ext cx="2089150" cy="590550"/>
        </p:xfrm>
        <a:graphic>
          <a:graphicData uri="http://schemas.openxmlformats.org/presentationml/2006/ole">
            <p:oleObj spid="_x0000_s484361" name="Equation" r:id="rId6" imgW="2108160" imgH="55872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FUTURE PLANS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82927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hangingPunct="0"/>
            <a:r>
              <a:rPr lang="en-US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Much to be done </a:t>
            </a:r>
            <a:r>
              <a:rPr lang="el-GR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lang="el-GR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" y="1466671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Data analysis is still in progress</a:t>
            </a:r>
          </a:p>
          <a:p>
            <a:pPr indent="531813" algn="just">
              <a:buClr>
                <a:srgbClr val="800000"/>
              </a:buClr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need to polish our results</a:t>
            </a:r>
          </a:p>
          <a:p>
            <a:pPr indent="531813" algn="just">
              <a:buClr>
                <a:srgbClr val="800000"/>
              </a:buClr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will continue with data not analyzed yet, for example we need to analyze data taken by scanning, with the beam, the 5x5x5 BGO crystal in various places</a:t>
            </a:r>
            <a:r>
              <a:rPr lang="el-GR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8600" y="29350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18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Simulations are on the way, we are going to simulate crystals light yield and compare with our results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38100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hangingPunct="0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Once we finish analysis and understand the results, we are planning to proceed to a second test beam experiment using several other kind of crystals, and </a:t>
            </a:r>
            <a:r>
              <a:rPr lang="en-US" sz="1800" dirty="0" err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SiPM’s</a:t>
            </a: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endParaRPr lang="el-GR" sz="1800" dirty="0" smtClean="0">
              <a:solidFill>
                <a:srgbClr val="0066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494407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18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a new setup (telescope) is almost ready to take data by exposure BGO and PbF2 crystals of various shapes, Geometries and surface into Cosmic Rays beam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cs typeface="Arial" pitchFamily="34" charset="0"/>
              </a:rPr>
              <a:t>Back 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A43F4-A22D-4660-8D14-CCF26A9B25C6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</a:t>
            </a:fld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Introduction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0" y="5486400"/>
            <a:ext cx="8229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future </a:t>
            </a:r>
            <a:r>
              <a:rPr lang="en-US" sz="1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hadronic</a:t>
            </a:r>
            <a:r>
              <a:rPr lang="en-US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calorimeters require energy resolution below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0%/</a:t>
            </a:r>
            <a:r>
              <a:rPr lang="en-GB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√E</a:t>
            </a:r>
            <a:r>
              <a:rPr lang="el-GR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(ΔΕ/Ε)</a:t>
            </a:r>
            <a:endParaRPr lang="en-US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76400"/>
            <a:ext cx="4200024" cy="266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ouper 84"/>
          <p:cNvGrpSpPr>
            <a:grpSpLocks/>
          </p:cNvGrpSpPr>
          <p:nvPr/>
        </p:nvGrpSpPr>
        <p:grpSpPr bwMode="auto">
          <a:xfrm>
            <a:off x="3810000" y="2057399"/>
            <a:ext cx="5257800" cy="3048001"/>
            <a:chOff x="3505200" y="2133600"/>
            <a:chExt cx="4495800" cy="2286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grpSpPr>
        <p:sp>
          <p:nvSpPr>
            <p:cNvPr id="22" name="Rectangle 21"/>
            <p:cNvSpPr/>
            <p:nvPr/>
          </p:nvSpPr>
          <p:spPr bwMode="auto">
            <a:xfrm>
              <a:off x="3505200" y="2133600"/>
              <a:ext cx="4495800" cy="762000"/>
            </a:xfrm>
            <a:prstGeom prst="rect">
              <a:avLst/>
            </a:prstGeom>
            <a:grpFill/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700">
                <a:latin typeface="Arial" pitchFamily="-65" charset="0"/>
                <a:ea typeface="+mn-ea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505200" y="2895600"/>
              <a:ext cx="4495800" cy="762000"/>
            </a:xfrm>
            <a:prstGeom prst="rect">
              <a:avLst/>
            </a:prstGeom>
            <a:grpFill/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700" dirty="0">
                <a:latin typeface="Arial" pitchFamily="-65" charset="0"/>
                <a:ea typeface="+mn-ea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505200" y="3657600"/>
              <a:ext cx="4495800" cy="762000"/>
            </a:xfrm>
            <a:prstGeom prst="rect">
              <a:avLst/>
            </a:prstGeom>
            <a:grpFill/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700">
                <a:latin typeface="Arial" pitchFamily="-65" charset="0"/>
                <a:ea typeface="+mn-ea"/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2667000" y="1910080"/>
            <a:ext cx="1219200" cy="1473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24"/>
          <p:cNvSpPr txBox="1">
            <a:spLocks noChangeArrowheads="1"/>
          </p:cNvSpPr>
          <p:nvPr/>
        </p:nvSpPr>
        <p:spPr bwMode="auto">
          <a:xfrm>
            <a:off x="7633410" y="2752632"/>
            <a:ext cx="596190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baseline="30000" dirty="0" smtClean="0">
                <a:latin typeface="Times"/>
              </a:rPr>
              <a:t>e</a:t>
            </a:r>
            <a:r>
              <a:rPr lang="en-US" sz="2800" b="1" baseline="30000" dirty="0" smtClean="0">
                <a:latin typeface="Times"/>
              </a:rPr>
              <a:t>-</a:t>
            </a:r>
          </a:p>
        </p:txBody>
      </p:sp>
      <p:sp>
        <p:nvSpPr>
          <p:cNvPr id="27" name="Text Box 124"/>
          <p:cNvSpPr txBox="1">
            <a:spLocks noChangeArrowheads="1"/>
          </p:cNvSpPr>
          <p:nvPr/>
        </p:nvSpPr>
        <p:spPr bwMode="auto">
          <a:xfrm>
            <a:off x="4433010" y="3810000"/>
            <a:ext cx="5961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sz="1800" b="1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π</a:t>
            </a:r>
            <a:r>
              <a:rPr lang="el-GR" sz="1800" b="1" baseline="30000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+</a:t>
            </a:r>
            <a:endParaRPr lang="en-US" sz="1800" b="1" baseline="30000" dirty="0">
              <a:solidFill>
                <a:schemeClr val="bg2">
                  <a:lumMod val="90000"/>
                </a:schemeClr>
              </a:solidFill>
              <a:latin typeface="Times"/>
            </a:endParaRPr>
          </a:p>
        </p:txBody>
      </p:sp>
      <p:sp>
        <p:nvSpPr>
          <p:cNvPr id="28" name="Text Box 124"/>
          <p:cNvSpPr txBox="1">
            <a:spLocks noChangeArrowheads="1"/>
          </p:cNvSpPr>
          <p:nvPr/>
        </p:nvSpPr>
        <p:spPr bwMode="auto">
          <a:xfrm>
            <a:off x="4814010" y="3276600"/>
            <a:ext cx="59619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sz="1700" b="1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π</a:t>
            </a:r>
            <a:r>
              <a:rPr lang="el-GR" sz="1700" b="1" baseline="30000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-</a:t>
            </a:r>
            <a:endParaRPr lang="en-US" sz="1700" b="1" baseline="30000" dirty="0">
              <a:solidFill>
                <a:schemeClr val="bg2">
                  <a:lumMod val="90000"/>
                </a:schemeClr>
              </a:solidFill>
              <a:latin typeface="Times"/>
            </a:endParaRPr>
          </a:p>
        </p:txBody>
      </p:sp>
      <p:grpSp>
        <p:nvGrpSpPr>
          <p:cNvPr id="29" name="Grouper 85"/>
          <p:cNvGrpSpPr>
            <a:grpSpLocks/>
          </p:cNvGrpSpPr>
          <p:nvPr/>
        </p:nvGrpSpPr>
        <p:grpSpPr bwMode="auto">
          <a:xfrm>
            <a:off x="4924091" y="3581400"/>
            <a:ext cx="1476709" cy="1219203"/>
            <a:chOff x="2813206" y="2807972"/>
            <a:chExt cx="2397111" cy="2271479"/>
          </a:xfrm>
        </p:grpSpPr>
        <p:cxnSp>
          <p:nvCxnSpPr>
            <p:cNvPr id="30" name="Connecteur droit 77"/>
            <p:cNvCxnSpPr>
              <a:cxnSpLocks noChangeShapeType="1"/>
              <a:stCxn id="33" idx="3"/>
              <a:endCxn id="32" idx="2"/>
            </p:cNvCxnSpPr>
            <p:nvPr/>
          </p:nvCxnSpPr>
          <p:spPr bwMode="auto">
            <a:xfrm rot="16200000" flipH="1">
              <a:off x="2384616" y="3537232"/>
              <a:ext cx="1597580" cy="740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1" name="Connecteur droit 78"/>
            <p:cNvCxnSpPr>
              <a:cxnSpLocks noChangeShapeType="1"/>
            </p:cNvCxnSpPr>
            <p:nvPr/>
          </p:nvCxnSpPr>
          <p:spPr bwMode="auto">
            <a:xfrm>
              <a:off x="3133765" y="2807972"/>
              <a:ext cx="1829165" cy="1561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2" name="Ellipse 15"/>
            <p:cNvSpPr>
              <a:spLocks noChangeArrowheads="1"/>
            </p:cNvSpPr>
            <p:nvPr/>
          </p:nvSpPr>
          <p:spPr bwMode="auto">
            <a:xfrm>
              <a:off x="3553605" y="4332992"/>
              <a:ext cx="1656712" cy="74645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800" dirty="0" smtClean="0"/>
                <a:t>p+n</a:t>
              </a:r>
              <a:endParaRPr lang="fr-FR" sz="1800" dirty="0"/>
            </a:p>
          </p:txBody>
        </p:sp>
      </p:grpSp>
      <p:sp>
        <p:nvSpPr>
          <p:cNvPr id="33" name="Ellipse 14"/>
          <p:cNvSpPr>
            <a:spLocks noChangeArrowheads="1"/>
          </p:cNvSpPr>
          <p:nvPr/>
        </p:nvSpPr>
        <p:spPr bwMode="auto">
          <a:xfrm>
            <a:off x="4890209" y="3560669"/>
            <a:ext cx="231357" cy="21336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700"/>
          </a:p>
        </p:txBody>
      </p:sp>
      <p:sp>
        <p:nvSpPr>
          <p:cNvPr id="34" name="Ellipse 14"/>
          <p:cNvSpPr>
            <a:spLocks noChangeArrowheads="1"/>
          </p:cNvSpPr>
          <p:nvPr/>
        </p:nvSpPr>
        <p:spPr bwMode="auto">
          <a:xfrm>
            <a:off x="4585409" y="4094069"/>
            <a:ext cx="231357" cy="21336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700"/>
          </a:p>
        </p:txBody>
      </p:sp>
      <p:cxnSp>
        <p:nvCxnSpPr>
          <p:cNvPr id="35" name="AutoShape 57"/>
          <p:cNvCxnSpPr>
            <a:cxnSpLocks noChangeShapeType="1"/>
          </p:cNvCxnSpPr>
          <p:nvPr/>
        </p:nvCxnSpPr>
        <p:spPr bwMode="auto">
          <a:xfrm flipV="1">
            <a:off x="7938207" y="2514600"/>
            <a:ext cx="672393" cy="214759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3399"/>
            </a:solidFill>
            <a:prstDash val="sysDot"/>
            <a:round/>
            <a:headEnd/>
            <a:tailEnd type="stealth" w="lg" len="lg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8534400" y="2209800"/>
            <a:ext cx="38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800" b="1" dirty="0" smtClean="0">
                <a:solidFill>
                  <a:srgbClr val="FF3399"/>
                </a:solidFill>
                <a:latin typeface="Times"/>
              </a:rPr>
              <a:t>γ</a:t>
            </a:r>
            <a:endParaRPr lang="el-GR" sz="1800" dirty="0"/>
          </a:p>
        </p:txBody>
      </p:sp>
      <p:sp>
        <p:nvSpPr>
          <p:cNvPr id="37" name="Text Box 124"/>
          <p:cNvSpPr txBox="1">
            <a:spLocks noChangeArrowheads="1"/>
          </p:cNvSpPr>
          <p:nvPr/>
        </p:nvSpPr>
        <p:spPr bwMode="auto">
          <a:xfrm>
            <a:off x="8547810" y="3133632"/>
            <a:ext cx="596190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baseline="30000" dirty="0" smtClean="0">
                <a:latin typeface="Times"/>
              </a:rPr>
              <a:t>e</a:t>
            </a:r>
            <a:r>
              <a:rPr lang="el-GR" sz="2800" b="1" baseline="30000" dirty="0" smtClean="0">
                <a:latin typeface="Times"/>
              </a:rPr>
              <a:t>-</a:t>
            </a:r>
            <a:endParaRPr lang="en-US" sz="2800" b="1" baseline="30000" dirty="0">
              <a:latin typeface="Times"/>
            </a:endParaRPr>
          </a:p>
        </p:txBody>
      </p:sp>
      <p:sp>
        <p:nvSpPr>
          <p:cNvPr id="38" name="Ellipse 14"/>
          <p:cNvSpPr>
            <a:spLocks noChangeArrowheads="1"/>
          </p:cNvSpPr>
          <p:nvPr/>
        </p:nvSpPr>
        <p:spPr bwMode="auto">
          <a:xfrm>
            <a:off x="6261809" y="3408269"/>
            <a:ext cx="427121" cy="355600"/>
          </a:xfrm>
          <a:prstGeom prst="ellipse">
            <a:avLst/>
          </a:prstGeom>
          <a:solidFill>
            <a:srgbClr val="220FB1"/>
          </a:solidFill>
          <a:ln w="9525">
            <a:solidFill>
              <a:srgbClr val="220FB1"/>
            </a:solidFill>
            <a:round/>
            <a:headEnd/>
            <a:tailEnd/>
          </a:ln>
        </p:spPr>
        <p:txBody>
          <a:bodyPr/>
          <a:lstStyle/>
          <a:p>
            <a:r>
              <a:rPr lang="fr-FR" sz="1800" dirty="0" smtClean="0">
                <a:solidFill>
                  <a:schemeClr val="bg1"/>
                </a:solidFill>
              </a:rPr>
              <a:t>p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39" name="Ellipse 14"/>
          <p:cNvSpPr>
            <a:spLocks noChangeArrowheads="1"/>
          </p:cNvSpPr>
          <p:nvPr/>
        </p:nvSpPr>
        <p:spPr bwMode="auto">
          <a:xfrm>
            <a:off x="6490409" y="3865469"/>
            <a:ext cx="427121" cy="42672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r>
              <a:rPr lang="fr-FR" sz="1800" dirty="0" smtClean="0"/>
              <a:t>n</a:t>
            </a:r>
            <a:endParaRPr lang="fr-FR" sz="1800" dirty="0"/>
          </a:p>
        </p:txBody>
      </p:sp>
      <p:sp>
        <p:nvSpPr>
          <p:cNvPr id="40" name="TextBox 39"/>
          <p:cNvSpPr txBox="1"/>
          <p:nvPr/>
        </p:nvSpPr>
        <p:spPr>
          <a:xfrm>
            <a:off x="6296526" y="4419600"/>
            <a:ext cx="2847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800" dirty="0" smtClean="0">
                <a:latin typeface="Comic Sans MS" pitchFamily="66" charset="0"/>
              </a:rPr>
              <a:t>- </a:t>
            </a:r>
            <a:r>
              <a:rPr lang="en-US" sz="1800" dirty="0" smtClean="0">
                <a:latin typeface="Comic Sans MS" pitchFamily="66" charset="0"/>
              </a:rPr>
              <a:t>nuclei binding energy</a:t>
            </a:r>
            <a:endParaRPr lang="el-GR" sz="1800" dirty="0">
              <a:latin typeface="Comic Sans MS" pitchFamily="66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>
            <a:off x="3823409" y="3255869"/>
            <a:ext cx="996616" cy="355600"/>
          </a:xfrm>
          <a:prstGeom prst="line">
            <a:avLst/>
          </a:prstGeom>
          <a:noFill/>
          <a:ln w="28575">
            <a:solidFill>
              <a:srgbClr val="220FB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800"/>
          </a:p>
        </p:txBody>
      </p:sp>
      <p:sp>
        <p:nvSpPr>
          <p:cNvPr id="42" name="Line 29"/>
          <p:cNvSpPr>
            <a:spLocks noChangeShapeType="1"/>
          </p:cNvSpPr>
          <p:nvPr/>
        </p:nvSpPr>
        <p:spPr bwMode="auto">
          <a:xfrm rot="81821">
            <a:off x="5883679" y="2690152"/>
            <a:ext cx="806784" cy="45719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 rot="81821" flipV="1">
            <a:off x="5963387" y="2572961"/>
            <a:ext cx="658478" cy="109643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44" name="Line 100"/>
          <p:cNvSpPr>
            <a:spLocks noChangeShapeType="1"/>
          </p:cNvSpPr>
          <p:nvPr/>
        </p:nvSpPr>
        <p:spPr bwMode="auto">
          <a:xfrm rot="21105311">
            <a:off x="6667463" y="2557614"/>
            <a:ext cx="891319" cy="29929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45" name="Line 101"/>
          <p:cNvSpPr>
            <a:spLocks noChangeShapeType="1"/>
          </p:cNvSpPr>
          <p:nvPr/>
        </p:nvSpPr>
        <p:spPr bwMode="auto">
          <a:xfrm rot="21105311" flipV="1">
            <a:off x="6659646" y="2457873"/>
            <a:ext cx="848310" cy="4571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46" name="Text Box 112"/>
          <p:cNvSpPr txBox="1">
            <a:spLocks noChangeArrowheads="1"/>
          </p:cNvSpPr>
          <p:nvPr/>
        </p:nvSpPr>
        <p:spPr bwMode="auto">
          <a:xfrm>
            <a:off x="2454984" y="2630394"/>
            <a:ext cx="133178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700" b="1" dirty="0" err="1">
                <a:solidFill>
                  <a:srgbClr val="009900"/>
                </a:solidFill>
                <a:latin typeface="Arial Rounded MT Bold" pitchFamily="34" charset="0"/>
              </a:rPr>
              <a:t>hadron</a:t>
            </a:r>
            <a:endParaRPr lang="en-US" sz="1700" b="1" dirty="0">
              <a:solidFill>
                <a:srgbClr val="009900"/>
              </a:solidFill>
              <a:latin typeface="Arial Rounded MT Bold" pitchFamily="34" charset="0"/>
            </a:endParaRPr>
          </a:p>
        </p:txBody>
      </p:sp>
      <p:sp>
        <p:nvSpPr>
          <p:cNvPr id="47" name="Text Box 113"/>
          <p:cNvSpPr txBox="1">
            <a:spLocks noChangeArrowheads="1"/>
          </p:cNvSpPr>
          <p:nvPr/>
        </p:nvSpPr>
        <p:spPr bwMode="auto">
          <a:xfrm>
            <a:off x="5118809" y="2341469"/>
            <a:ext cx="7192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b="1" dirty="0" err="1" smtClean="0">
                <a:solidFill>
                  <a:srgbClr val="FF3399"/>
                </a:solidFill>
                <a:latin typeface="Times"/>
              </a:rPr>
              <a:t>γ+γ</a:t>
            </a:r>
            <a:endParaRPr lang="en-US" sz="1800" b="1" dirty="0">
              <a:solidFill>
                <a:srgbClr val="FF3399"/>
              </a:solidFill>
              <a:latin typeface="Times"/>
            </a:endParaRPr>
          </a:p>
        </p:txBody>
      </p:sp>
      <p:sp>
        <p:nvSpPr>
          <p:cNvPr id="48" name="Text Box 124"/>
          <p:cNvSpPr txBox="1">
            <a:spLocks noChangeArrowheads="1"/>
          </p:cNvSpPr>
          <p:nvPr/>
        </p:nvSpPr>
        <p:spPr bwMode="auto">
          <a:xfrm>
            <a:off x="4204410" y="2678668"/>
            <a:ext cx="5961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sz="1800" b="1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π</a:t>
            </a:r>
            <a:r>
              <a:rPr lang="en-US" sz="1800" b="1" baseline="30000" dirty="0" smtClean="0">
                <a:solidFill>
                  <a:schemeClr val="bg2">
                    <a:lumMod val="90000"/>
                  </a:schemeClr>
                </a:solidFill>
                <a:latin typeface="Times"/>
              </a:rPr>
              <a:t>o</a:t>
            </a:r>
            <a:endParaRPr lang="en-US" sz="1800" b="1" baseline="30000" dirty="0">
              <a:solidFill>
                <a:schemeClr val="bg2">
                  <a:lumMod val="90000"/>
                </a:schemeClr>
              </a:solidFill>
              <a:latin typeface="Times"/>
            </a:endParaRPr>
          </a:p>
        </p:txBody>
      </p:sp>
      <p:sp>
        <p:nvSpPr>
          <p:cNvPr id="49" name="Line 127"/>
          <p:cNvSpPr>
            <a:spLocks noChangeShapeType="1"/>
          </p:cNvSpPr>
          <p:nvPr/>
        </p:nvSpPr>
        <p:spPr bwMode="auto">
          <a:xfrm flipV="1">
            <a:off x="4495801" y="2701830"/>
            <a:ext cx="662822" cy="19376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50" name="Text Box 124"/>
          <p:cNvSpPr txBox="1">
            <a:spLocks noChangeArrowheads="1"/>
          </p:cNvSpPr>
          <p:nvPr/>
        </p:nvSpPr>
        <p:spPr bwMode="auto">
          <a:xfrm>
            <a:off x="7467600" y="2133601"/>
            <a:ext cx="990600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baseline="30000" dirty="0" smtClean="0">
                <a:latin typeface="Times"/>
              </a:rPr>
              <a:t>e</a:t>
            </a:r>
            <a:r>
              <a:rPr lang="en-US" sz="2800" b="1" baseline="30000" dirty="0" smtClean="0">
                <a:latin typeface="Times"/>
              </a:rPr>
              <a:t>+</a:t>
            </a:r>
            <a:endParaRPr lang="en-US" sz="2800" b="1" baseline="30000" dirty="0">
              <a:latin typeface="Times"/>
            </a:endParaRPr>
          </a:p>
        </p:txBody>
      </p:sp>
      <p:cxnSp>
        <p:nvCxnSpPr>
          <p:cNvPr id="51" name="AutoShape 57"/>
          <p:cNvCxnSpPr>
            <a:cxnSpLocks noChangeShapeType="1"/>
          </p:cNvCxnSpPr>
          <p:nvPr/>
        </p:nvCxnSpPr>
        <p:spPr bwMode="auto">
          <a:xfrm flipV="1">
            <a:off x="6947609" y="3352800"/>
            <a:ext cx="748591" cy="184596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6600"/>
            </a:solidFill>
            <a:prstDash val="sysDot"/>
            <a:round/>
            <a:headEnd/>
            <a:tailEnd type="stealth" w="lg" len="lg"/>
          </a:ln>
          <a:effectLst/>
        </p:spPr>
      </p:cxnSp>
      <p:cxnSp>
        <p:nvCxnSpPr>
          <p:cNvPr id="52" name="AutoShape 57"/>
          <p:cNvCxnSpPr>
            <a:cxnSpLocks noChangeShapeType="1"/>
          </p:cNvCxnSpPr>
          <p:nvPr/>
        </p:nvCxnSpPr>
        <p:spPr bwMode="auto">
          <a:xfrm>
            <a:off x="6947609" y="3689795"/>
            <a:ext cx="854242" cy="235082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6600"/>
            </a:solidFill>
            <a:prstDash val="sysDot"/>
            <a:round/>
            <a:headEnd/>
            <a:tailEnd type="stealth" w="lg" len="lg"/>
          </a:ln>
          <a:effectLst/>
        </p:spPr>
      </p:cxnSp>
      <p:cxnSp>
        <p:nvCxnSpPr>
          <p:cNvPr id="53" name="AutoShape 57"/>
          <p:cNvCxnSpPr>
            <a:cxnSpLocks noChangeShapeType="1"/>
          </p:cNvCxnSpPr>
          <p:nvPr/>
        </p:nvCxnSpPr>
        <p:spPr bwMode="auto">
          <a:xfrm flipV="1">
            <a:off x="7010400" y="3610067"/>
            <a:ext cx="854242" cy="3528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6600"/>
            </a:solidFill>
            <a:prstDash val="sysDot"/>
            <a:round/>
            <a:headEnd/>
            <a:tailEnd type="stealth" w="lg" len="lg"/>
          </a:ln>
          <a:effectLst/>
        </p:spPr>
      </p:cxnSp>
      <p:sp>
        <p:nvSpPr>
          <p:cNvPr id="54" name="Rectangle 53"/>
          <p:cNvSpPr/>
          <p:nvPr/>
        </p:nvSpPr>
        <p:spPr>
          <a:xfrm>
            <a:off x="7620000" y="3075057"/>
            <a:ext cx="569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700" b="1" dirty="0" smtClean="0">
                <a:solidFill>
                  <a:srgbClr val="006600"/>
                </a:solidFill>
                <a:latin typeface="Times"/>
              </a:rPr>
              <a:t>γ</a:t>
            </a:r>
            <a:endParaRPr lang="el-GR" sz="1700" dirty="0">
              <a:solidFill>
                <a:srgbClr val="0066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736305" y="3760857"/>
            <a:ext cx="569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700" b="1" dirty="0" smtClean="0">
                <a:solidFill>
                  <a:srgbClr val="006600"/>
                </a:solidFill>
                <a:latin typeface="Times"/>
              </a:rPr>
              <a:t>γ</a:t>
            </a:r>
            <a:endParaRPr lang="el-GR" sz="1700" dirty="0">
              <a:solidFill>
                <a:srgbClr val="0066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848600" y="3379857"/>
            <a:ext cx="569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700" b="1" dirty="0" smtClean="0">
                <a:solidFill>
                  <a:srgbClr val="006600"/>
                </a:solidFill>
                <a:latin typeface="Times"/>
              </a:rPr>
              <a:t>γ</a:t>
            </a:r>
            <a:endParaRPr lang="el-GR" sz="1700" dirty="0">
              <a:solidFill>
                <a:srgbClr val="0066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0" y="51170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ctr">
              <a:buClr>
                <a:schemeClr val="tx2"/>
              </a:buClr>
            </a:pPr>
            <a:r>
              <a:rPr lang="en-US" sz="1800" dirty="0" smtClean="0">
                <a:solidFill>
                  <a:srgbClr val="220FB1"/>
                </a:solidFill>
                <a:latin typeface="Comic Sans MS" pitchFamily="66" charset="0"/>
              </a:rPr>
              <a:t>Nuclei binding energy lost  =  bad energy resolution in hadrons calorimeters</a:t>
            </a:r>
            <a:endParaRPr lang="el-GR" sz="1800" dirty="0" smtClean="0">
              <a:solidFill>
                <a:srgbClr val="220FB1"/>
              </a:solidFill>
              <a:latin typeface="Comic Sans MS" pitchFamily="66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1676400" y="1905000"/>
            <a:ext cx="1493293" cy="220979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700"/>
          </a:p>
        </p:txBody>
      </p:sp>
      <p:grpSp>
        <p:nvGrpSpPr>
          <p:cNvPr id="60" name="Group 77"/>
          <p:cNvGrpSpPr>
            <a:grpSpLocks/>
          </p:cNvGrpSpPr>
          <p:nvPr/>
        </p:nvGrpSpPr>
        <p:grpSpPr bwMode="auto">
          <a:xfrm rot="999171">
            <a:off x="5181290" y="2586347"/>
            <a:ext cx="806784" cy="404495"/>
            <a:chOff x="2245" y="2387"/>
            <a:chExt cx="544" cy="182"/>
          </a:xfrm>
        </p:grpSpPr>
        <p:cxnSp>
          <p:nvCxnSpPr>
            <p:cNvPr id="61" name="AutoShape 56"/>
            <p:cNvCxnSpPr>
              <a:cxnSpLocks noChangeShapeType="1"/>
            </p:cNvCxnSpPr>
            <p:nvPr/>
          </p:nvCxnSpPr>
          <p:spPr bwMode="auto">
            <a:xfrm flipV="1">
              <a:off x="2245" y="2387"/>
              <a:ext cx="499" cy="182"/>
            </a:xfrm>
            <a:prstGeom prst="curvedConnector3">
              <a:avLst>
                <a:gd name="adj1" fmla="val 49898"/>
              </a:avLst>
            </a:prstGeom>
            <a:noFill/>
            <a:ln w="38100">
              <a:solidFill>
                <a:srgbClr val="FF3399"/>
              </a:solidFill>
              <a:prstDash val="sysDot"/>
              <a:round/>
              <a:headEnd/>
              <a:tailEnd type="stealth" w="lg" len="lg"/>
            </a:ln>
            <a:effectLst/>
          </p:spPr>
        </p:cxnSp>
        <p:cxnSp>
          <p:nvCxnSpPr>
            <p:cNvPr id="62" name="AutoShape 57"/>
            <p:cNvCxnSpPr>
              <a:cxnSpLocks noChangeShapeType="1"/>
            </p:cNvCxnSpPr>
            <p:nvPr/>
          </p:nvCxnSpPr>
          <p:spPr bwMode="auto">
            <a:xfrm flipV="1">
              <a:off x="2245" y="2478"/>
              <a:ext cx="544" cy="90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99"/>
              </a:solidFill>
              <a:prstDash val="sysDot"/>
              <a:round/>
              <a:headEnd/>
              <a:tailEnd type="stealth" w="lg" len="lg"/>
            </a:ln>
            <a:effectLst/>
          </p:spPr>
        </p:cxnSp>
      </p:grpSp>
      <p:sp>
        <p:nvSpPr>
          <p:cNvPr id="63" name="Line 6"/>
          <p:cNvSpPr>
            <a:spLocks noChangeShapeType="1"/>
          </p:cNvSpPr>
          <p:nvPr/>
        </p:nvSpPr>
        <p:spPr bwMode="auto">
          <a:xfrm flipV="1">
            <a:off x="3824997" y="2922494"/>
            <a:ext cx="1273948" cy="308187"/>
          </a:xfrm>
          <a:prstGeom prst="line">
            <a:avLst/>
          </a:prstGeom>
          <a:noFill/>
          <a:ln w="38100">
            <a:solidFill>
              <a:srgbClr val="FFC000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64" name="Line 27"/>
          <p:cNvSpPr>
            <a:spLocks noChangeShapeType="1"/>
          </p:cNvSpPr>
          <p:nvPr/>
        </p:nvSpPr>
        <p:spPr bwMode="auto">
          <a:xfrm rot="1412467" flipV="1">
            <a:off x="5954489" y="2864809"/>
            <a:ext cx="673309" cy="201507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sp>
        <p:nvSpPr>
          <p:cNvPr id="65" name="Line 28"/>
          <p:cNvSpPr>
            <a:spLocks noChangeShapeType="1"/>
          </p:cNvSpPr>
          <p:nvPr/>
        </p:nvSpPr>
        <p:spPr bwMode="auto">
          <a:xfrm rot="1412467" flipV="1">
            <a:off x="5868442" y="3013873"/>
            <a:ext cx="806784" cy="6667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70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438400" y="4191000"/>
            <a:ext cx="14478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Line 101"/>
          <p:cNvSpPr>
            <a:spLocks noChangeShapeType="1"/>
          </p:cNvSpPr>
          <p:nvPr/>
        </p:nvSpPr>
        <p:spPr bwMode="auto">
          <a:xfrm rot="21105311">
            <a:off x="7939608" y="2918727"/>
            <a:ext cx="656182" cy="2538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81" name="Line 10"/>
          <p:cNvSpPr>
            <a:spLocks noChangeShapeType="1"/>
          </p:cNvSpPr>
          <p:nvPr/>
        </p:nvSpPr>
        <p:spPr bwMode="auto">
          <a:xfrm>
            <a:off x="3886200" y="3302000"/>
            <a:ext cx="685800" cy="812800"/>
          </a:xfrm>
          <a:prstGeom prst="line">
            <a:avLst/>
          </a:prstGeom>
          <a:noFill/>
          <a:ln w="28575">
            <a:solidFill>
              <a:srgbClr val="220FB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l-GR" sz="1800"/>
          </a:p>
        </p:txBody>
      </p:sp>
      <p:sp>
        <p:nvSpPr>
          <p:cNvPr id="84" name="Rectangle 83"/>
          <p:cNvSpPr/>
          <p:nvPr/>
        </p:nvSpPr>
        <p:spPr>
          <a:xfrm>
            <a:off x="0" y="6218954"/>
            <a:ext cx="8458200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lvl="1" indent="457200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</a:pPr>
            <a:r>
              <a:rPr lang="en-US" sz="1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Dual Readout 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techniques are plausible to achieve this kind of resolution.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52400" y="923092"/>
            <a:ext cx="8229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main disadvantage for presents </a:t>
            </a:r>
            <a:r>
              <a:rPr lang="en-US" sz="1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hadronic</a:t>
            </a:r>
            <a:r>
              <a:rPr lang="en-US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calorimeter is the bad energy resolution  ~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  <a:r>
              <a:rPr lang="en-GB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0%/</a:t>
            </a:r>
            <a:r>
              <a:rPr lang="en-GB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√E</a:t>
            </a:r>
            <a:r>
              <a:rPr lang="el-GR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(ΔΕ/Ε)</a:t>
            </a:r>
            <a:endParaRPr lang="en-US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Motivation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A43F4-A22D-4660-8D14-CCF26A9B25C6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276600"/>
            <a:ext cx="8839200" cy="56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using data from </a:t>
            </a:r>
            <a:r>
              <a:rPr lang="en-US" sz="1900" dirty="0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120 </a:t>
            </a:r>
            <a:r>
              <a:rPr lang="en-US" sz="1900" dirty="0" err="1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GeV</a:t>
            </a:r>
            <a:r>
              <a:rPr lang="en-US" sz="1900" dirty="0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 proton beam 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we evaluate the performance of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3993633"/>
            <a:ext cx="8610600" cy="780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0463" lvl="1" indent="188913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80000"/>
              <a:buFont typeface="Arial" pitchFamily="34" charset="0"/>
              <a:buChar char="•"/>
              <a:tabLst>
                <a:tab pos="1262063" algn="l"/>
              </a:tabLst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different size </a:t>
            </a:r>
            <a:r>
              <a:rPr lang="en-US" sz="1900" dirty="0" err="1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SiPM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 ‘s </a:t>
            </a:r>
          </a:p>
          <a:p>
            <a:pPr marL="1160463" lvl="1" indent="188913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80000"/>
              <a:buFont typeface="Arial" pitchFamily="34" charset="0"/>
              <a:buChar char="•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different Geometries of BGO and </a:t>
            </a:r>
            <a:r>
              <a:rPr lang="en-US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PbF2 crystal samples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5993047"/>
            <a:ext cx="8686800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lvl="1" indent="347663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compare the results with light production in crystals simulations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2400" y="5051894"/>
            <a:ext cx="8839200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to optimize the collection of Cherenkov and Scintillation light components  for application of the Dual Readout technique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3400" y="2721757"/>
            <a:ext cx="8610600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Ø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 require an excellent Cherenkov light collection,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" y="1207294"/>
            <a:ext cx="8915400" cy="12311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en-US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Dual Readout techniques </a:t>
            </a:r>
            <a:r>
              <a:rPr lang="en-US" sz="2000" dirty="0" smtClean="0">
                <a:latin typeface="Comic Sans MS" pitchFamily="66" charset="0"/>
              </a:rPr>
              <a:t>: </a:t>
            </a:r>
            <a:r>
              <a:rPr lang="en-US" sz="1800" dirty="0" smtClean="0">
                <a:latin typeface="Comic Sans MS" pitchFamily="66" charset="0"/>
              </a:rPr>
              <a:t>are based on the connected relationship of EM showers created by charged and neutral </a:t>
            </a:r>
            <a:r>
              <a:rPr lang="en-US" sz="1800" dirty="0" err="1" smtClean="0">
                <a:latin typeface="Comic Sans MS" pitchFamily="66" charset="0"/>
              </a:rPr>
              <a:t>pions</a:t>
            </a:r>
            <a:r>
              <a:rPr lang="en-US" sz="1800" dirty="0" smtClean="0">
                <a:latin typeface="Comic Sans MS" pitchFamily="66" charset="0"/>
              </a:rPr>
              <a:t> ~ 1. Measuring Cherenkov and Scintillation radiation light (</a:t>
            </a:r>
            <a:r>
              <a:rPr lang="en-US" sz="1800" dirty="0" err="1" smtClean="0">
                <a:latin typeface="Comic Sans MS" pitchFamily="66" charset="0"/>
              </a:rPr>
              <a:t>depocit</a:t>
            </a:r>
            <a:r>
              <a:rPr lang="en-US" sz="1800" dirty="0" smtClean="0">
                <a:latin typeface="Comic Sans MS" pitchFamily="66" charset="0"/>
              </a:rPr>
              <a:t> by neutral </a:t>
            </a:r>
            <a:r>
              <a:rPr lang="en-US" sz="1800" dirty="0" err="1" smtClean="0">
                <a:latin typeface="Comic Sans MS" pitchFamily="66" charset="0"/>
              </a:rPr>
              <a:t>pions</a:t>
            </a:r>
            <a:r>
              <a:rPr lang="en-US" sz="1800" dirty="0" smtClean="0">
                <a:latin typeface="Comic Sans MS" pitchFamily="66" charset="0"/>
              </a:rPr>
              <a:t>) , an event by event precise energy correction is possible. </a:t>
            </a:r>
            <a:endParaRPr lang="el-GR" sz="1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A43F4-A22D-4660-8D14-CCF26A9B25C6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</a:t>
            </a:fld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motivation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228600" y="3429000"/>
            <a:ext cx="8839200" cy="56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using data from </a:t>
            </a:r>
            <a:r>
              <a:rPr lang="en-US" sz="1900" dirty="0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120 </a:t>
            </a:r>
            <a:r>
              <a:rPr lang="en-US" sz="1900" dirty="0" err="1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GeV</a:t>
            </a:r>
            <a:r>
              <a:rPr lang="en-US" sz="1900" dirty="0" smtClean="0">
                <a:solidFill>
                  <a:srgbClr val="220FB1"/>
                </a:solidFill>
                <a:latin typeface="Comic Sans MS" pitchFamily="66" charset="0"/>
                <a:cs typeface="Calibri" pitchFamily="34" charset="0"/>
              </a:rPr>
              <a:t> proton beam 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we evaluate the performance of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2400" y="4114800"/>
            <a:ext cx="8610600" cy="780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0463" lvl="1" indent="188913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80000"/>
              <a:buFont typeface="Arial" pitchFamily="34" charset="0"/>
              <a:buChar char="•"/>
              <a:tabLst>
                <a:tab pos="1262063" algn="l"/>
              </a:tabLst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different size </a:t>
            </a:r>
            <a:r>
              <a:rPr lang="en-US" sz="1900" dirty="0" err="1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SiPM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 ‘s </a:t>
            </a:r>
          </a:p>
          <a:p>
            <a:pPr marL="1160463" lvl="1" indent="188913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80000"/>
              <a:buFont typeface="Arial" pitchFamily="34" charset="0"/>
              <a:buChar char="•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different Geometries of BGO and </a:t>
            </a:r>
            <a:r>
              <a:rPr lang="en-US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PbF2 crystal samples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1954447"/>
            <a:ext cx="8686800" cy="56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lvl="1" indent="457200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</a:pPr>
            <a:r>
              <a:rPr lang="en-US" sz="1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Dual Readout 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techniques are plausible to achieve this kind of resolution.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000" y="1143000"/>
            <a:ext cx="8229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future </a:t>
            </a:r>
            <a:r>
              <a:rPr lang="en-US" sz="19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hadronic</a:t>
            </a:r>
            <a:r>
              <a:rPr lang="en-US" sz="19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calorimeter requires energy resolution below </a:t>
            </a:r>
            <a:r>
              <a:rPr lang="el-GR" sz="1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GB" sz="1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0%/</a:t>
            </a:r>
            <a:r>
              <a:rPr lang="en-GB" sz="1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√E</a:t>
            </a:r>
            <a:r>
              <a:rPr lang="el-GR" sz="1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(ΔΕ/Ε)</a:t>
            </a:r>
            <a:endParaRPr lang="en-US" sz="19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867400"/>
            <a:ext cx="8686800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lvl="1" indent="347663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q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compare the results with GEANT 4 light production simulations in crystals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2400" y="5105400"/>
            <a:ext cx="8839200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to optimize the collection of Cherenkov and Scintillation light components  for application of the Dual Readout technique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2640247"/>
            <a:ext cx="8610600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358775" algn="just" fontAlgn="auto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800000"/>
              </a:buClr>
              <a:buSzPct val="70000"/>
              <a:buFont typeface="Wingdings" pitchFamily="2" charset="2"/>
              <a:buChar char="Ø"/>
            </a:pP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require an excellent Cherenkov light collection, so you can be able to correct the nuclei energy lost in </a:t>
            </a:r>
            <a:r>
              <a:rPr lang="en-US" sz="1900" dirty="0" err="1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hadronic</a:t>
            </a:r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  <a:cs typeface="Calibri" pitchFamily="34" charset="0"/>
              </a:rPr>
              <a:t> calorimeter volume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0"/>
            <a:ext cx="9144000" cy="6858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Test beam setup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A43F4-A22D-4660-8D14-CCF26A9B25C6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412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FFCC66"/>
              </a:buClr>
            </a:pPr>
            <a:r>
              <a:rPr lang="en-US" sz="1800" b="1" kern="0" dirty="0" smtClean="0">
                <a:solidFill>
                  <a:srgbClr val="220FB1"/>
                </a:solidFill>
                <a:latin typeface="Comic Sans MS" pitchFamily="66" charset="0"/>
              </a:rPr>
              <a:t>all exposure to a 120GeV proton beam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143000"/>
            <a:ext cx="426720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lvl="0" indent="366713" algn="just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1800" b="1" kern="0" dirty="0" smtClean="0">
                <a:latin typeface="Comic Sans MS" pitchFamily="66" charset="0"/>
              </a:rPr>
              <a:t>BGO crystal 5x5x5 cm </a:t>
            </a: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en-US" sz="1800" kern="0" dirty="0" smtClean="0">
                <a:latin typeface="Comic Sans MS" pitchFamily="66" charset="0"/>
              </a:rPr>
              <a:t>all sides equipped with visible or UV filters</a:t>
            </a: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en-US" sz="1800" kern="0" dirty="0" smtClean="0">
                <a:latin typeface="Comic Sans MS" pitchFamily="66" charset="0"/>
              </a:rPr>
              <a:t>two opposite sides, one with UV and one with visible filter viewed by conventional PMT’s  </a:t>
            </a: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  <a:tabLst>
                <a:tab pos="261938" algn="l"/>
              </a:tabLst>
            </a:pPr>
            <a:r>
              <a:rPr lang="en-US" sz="1800" kern="0" dirty="0" smtClean="0">
                <a:latin typeface="Comic Sans MS" pitchFamily="66" charset="0"/>
              </a:rPr>
              <a:t>4 sides viewed by 9 </a:t>
            </a:r>
            <a:r>
              <a:rPr lang="en-US" sz="1800" kern="0" dirty="0" err="1" smtClean="0">
                <a:latin typeface="Comic Sans MS" pitchFamily="66" charset="0"/>
              </a:rPr>
              <a:t>SiPM’s</a:t>
            </a:r>
            <a:r>
              <a:rPr lang="en-US" sz="1800" kern="0" dirty="0" smtClean="0">
                <a:latin typeface="Comic Sans MS" pitchFamily="66" charset="0"/>
              </a:rPr>
              <a:t>  1mm</a:t>
            </a:r>
            <a:r>
              <a:rPr lang="en-US" sz="1800" baseline="30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800" kern="0" dirty="0" smtClean="0">
                <a:latin typeface="Comic Sans MS" pitchFamily="66" charset="0"/>
              </a:rPr>
              <a:t> Hamamatsu 25, 50 and 100 microns size pixels   </a:t>
            </a:r>
            <a:r>
              <a:rPr lang="el-GR" sz="1800" kern="0" dirty="0" smtClean="0">
                <a:latin typeface="Comic Sans MS" pitchFamily="66" charset="0"/>
              </a:rPr>
              <a:t> </a:t>
            </a:r>
            <a:endParaRPr lang="en-US" sz="1800" kern="0" dirty="0" smtClean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200" y="4191000"/>
            <a:ext cx="5410200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lvl="0" indent="366713" algn="just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1800" b="1" kern="0" dirty="0" smtClean="0">
                <a:latin typeface="Comic Sans MS" pitchFamily="66" charset="0"/>
              </a:rPr>
              <a:t>BGO and PbF2</a:t>
            </a:r>
            <a:r>
              <a:rPr lang="en-US" sz="1800" kern="0" dirty="0" smtClean="0">
                <a:latin typeface="Comic Sans MS" pitchFamily="66" charset="0"/>
              </a:rPr>
              <a:t> </a:t>
            </a:r>
            <a:r>
              <a:rPr lang="en-US" sz="1800" b="1" kern="0" dirty="0" smtClean="0">
                <a:latin typeface="Comic Sans MS" pitchFamily="66" charset="0"/>
              </a:rPr>
              <a:t>crystals 4x4x5, 3x3x5, and 2x2x5 cm </a:t>
            </a: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en-US" sz="1800" kern="0" dirty="0" smtClean="0">
                <a:latin typeface="Comic Sans MS" pitchFamily="66" charset="0"/>
              </a:rPr>
              <a:t>all equipped with a 3 mm</a:t>
            </a:r>
            <a:r>
              <a:rPr lang="en-US" sz="1800" baseline="30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800" kern="0" dirty="0" smtClean="0">
                <a:latin typeface="Comic Sans MS" pitchFamily="66" charset="0"/>
              </a:rPr>
              <a:t> Hamamatsu </a:t>
            </a:r>
            <a:r>
              <a:rPr lang="en-US" sz="1800" kern="0" dirty="0" err="1" smtClean="0">
                <a:latin typeface="Comic Sans MS" pitchFamily="66" charset="0"/>
              </a:rPr>
              <a:t>SiPM</a:t>
            </a:r>
            <a:r>
              <a:rPr lang="en-US" sz="1800" kern="0" dirty="0" smtClean="0">
                <a:latin typeface="Comic Sans MS" pitchFamily="66" charset="0"/>
              </a:rPr>
              <a:t> (on the side of the beam) </a:t>
            </a: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en-US" sz="1800" kern="0" dirty="0" smtClean="0">
                <a:latin typeface="Comic Sans MS" pitchFamily="66" charset="0"/>
              </a:rPr>
              <a:t>crystals wrapped using  black and white </a:t>
            </a:r>
            <a:r>
              <a:rPr lang="en-US" sz="1800" kern="0" dirty="0" err="1" smtClean="0">
                <a:latin typeface="Comic Sans MS" pitchFamily="66" charset="0"/>
              </a:rPr>
              <a:t>Tyvek</a:t>
            </a:r>
            <a:endParaRPr lang="en-US" sz="1800" kern="0" dirty="0" smtClean="0">
              <a:latin typeface="Comic Sans MS" pitchFamily="66" charset="0"/>
            </a:endParaRPr>
          </a:p>
          <a:p>
            <a:pPr marL="365125" lvl="0" indent="268288" algn="just" eaLnBrk="0" hangingPunct="0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  <a:tabLst>
                <a:tab pos="261938" algn="l"/>
              </a:tabLst>
            </a:pPr>
            <a:r>
              <a:rPr lang="en-US" sz="1800" kern="0" dirty="0" smtClean="0">
                <a:latin typeface="Comic Sans MS" pitchFamily="66" charset="0"/>
              </a:rPr>
              <a:t>crystals with different surface finish    </a:t>
            </a:r>
            <a:r>
              <a:rPr lang="el-GR" sz="1800" kern="0" dirty="0" smtClean="0">
                <a:latin typeface="Comic Sans MS" pitchFamily="66" charset="0"/>
              </a:rPr>
              <a:t> </a:t>
            </a:r>
            <a:endParaRPr lang="en-US" sz="1800" kern="0" dirty="0" smtClean="0">
              <a:latin typeface="Comic Sans MS" pitchFamily="66" charset="0"/>
            </a:endParaRPr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298228"/>
            <a:ext cx="4800600" cy="235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8" descr="C:\Users\vasilas\Desktop\my_thesis - Copy\fermilab autumn 2011\photos\DSC01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400" y="3733800"/>
            <a:ext cx="3454400" cy="25908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0" y="3810000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4138" lvl="0" indent="280988" algn="just" eaLnBrk="0" hangingPunct="0">
              <a:spcBef>
                <a:spcPct val="20000"/>
              </a:spcBef>
              <a:buClr>
                <a:srgbClr val="A50021"/>
              </a:buClr>
            </a:pPr>
            <a:r>
              <a:rPr lang="en-US" sz="1800" b="1" kern="0" dirty="0" smtClean="0">
                <a:solidFill>
                  <a:srgbClr val="006600"/>
                </a:solidFill>
                <a:latin typeface="Comic Sans MS" pitchFamily="66" charset="0"/>
              </a:rPr>
              <a:t>Setup 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838200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4138" lvl="0" indent="280988" algn="ctr" eaLnBrk="0" hangingPunct="0">
              <a:spcBef>
                <a:spcPct val="20000"/>
              </a:spcBef>
              <a:buClr>
                <a:srgbClr val="A50021"/>
              </a:buClr>
            </a:pPr>
            <a:r>
              <a:rPr lang="en-US" sz="1800" b="1" kern="0" dirty="0" smtClean="0">
                <a:solidFill>
                  <a:srgbClr val="006600"/>
                </a:solidFill>
                <a:latin typeface="Comic Sans MS" pitchFamily="66" charset="0"/>
              </a:rPr>
              <a:t>Setup 1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5944394" y="3276600"/>
            <a:ext cx="7612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00800" y="3181290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Beam</a:t>
            </a:r>
            <a:endParaRPr lang="el-GR" sz="20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15000" y="4953000"/>
            <a:ext cx="914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98479" y="5105400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Beam</a:t>
            </a:r>
            <a:endParaRPr lang="el-GR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A43F4-A22D-4660-8D14-CCF26A9B25C6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Data readout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914400"/>
            <a:ext cx="8001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0" lvl="0" indent="-536575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For data readout we use TB4 readout boards build at </a:t>
            </a:r>
            <a:r>
              <a:rPr lang="en-US" sz="1900" kern="0" dirty="0" err="1" smtClean="0">
                <a:solidFill>
                  <a:prstClr val="black"/>
                </a:solidFill>
                <a:latin typeface="Comic Sans MS" pitchFamily="66" charset="0"/>
              </a:rPr>
              <a:t>Fermilab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 (Paul </a:t>
            </a:r>
            <a:r>
              <a:rPr lang="en-US" sz="1900" kern="0" dirty="0" err="1" smtClean="0">
                <a:solidFill>
                  <a:prstClr val="black"/>
                </a:solidFill>
                <a:latin typeface="Comic Sans MS" pitchFamily="66" charset="0"/>
              </a:rPr>
              <a:t>Rubinov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).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524000"/>
            <a:ext cx="594360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0" lvl="0" indent="-536575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Each board has </a:t>
            </a:r>
            <a:r>
              <a:rPr lang="en-US" sz="1900" dirty="0" smtClean="0">
                <a:latin typeface="Comic Sans MS" pitchFamily="66" charset="0"/>
              </a:rPr>
              <a:t>4 individual readout channels</a:t>
            </a: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dirty="0" smtClean="0">
                <a:latin typeface="Comic Sans MS" pitchFamily="66" charset="0"/>
              </a:rPr>
              <a:t> gain 40db</a:t>
            </a: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dirty="0" smtClean="0">
                <a:latin typeface="Comic Sans MS" pitchFamily="66" charset="0"/>
              </a:rPr>
              <a:t>bandwidth 100Mhz</a:t>
            </a: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dirty="0" smtClean="0">
                <a:latin typeface="Comic Sans MS" pitchFamily="66" charset="0"/>
              </a:rPr>
              <a:t> 50ohm input</a:t>
            </a: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dirty="0" smtClean="0">
                <a:latin typeface="Comic Sans MS" pitchFamily="66" charset="0"/>
              </a:rPr>
              <a:t> pedestal is around 8200 counts</a:t>
            </a: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dirty="0" smtClean="0">
                <a:latin typeface="Comic Sans MS" pitchFamily="66" charset="0"/>
              </a:rPr>
              <a:t>Support with USB 100 </a:t>
            </a:r>
            <a:r>
              <a:rPr lang="en-US" sz="1900" dirty="0" err="1" smtClean="0">
                <a:latin typeface="Comic Sans MS" pitchFamily="66" charset="0"/>
              </a:rPr>
              <a:t>mbit</a:t>
            </a:r>
            <a:r>
              <a:rPr lang="en-US" sz="1900" dirty="0" smtClean="0">
                <a:latin typeface="Comic Sans MS" pitchFamily="66" charset="0"/>
              </a:rPr>
              <a:t> Ethernet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343400"/>
            <a:ext cx="5486400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0" lvl="0" indent="-536575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Each channel can provide bias voltage to </a:t>
            </a:r>
            <a:r>
              <a:rPr lang="en-US" sz="1900" kern="0" dirty="0" err="1" smtClean="0">
                <a:solidFill>
                  <a:prstClr val="black"/>
                </a:solidFill>
                <a:latin typeface="Comic Sans MS" pitchFamily="66" charset="0"/>
              </a:rPr>
              <a:t>SiPM’s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 (until 100 Volts)</a:t>
            </a:r>
          </a:p>
          <a:p>
            <a:pPr marL="711200" lvl="0" indent="11113" algn="just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we took data for 11 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different operating 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bias 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voltage 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(+/-) 1 volt from nominal bias voltage with step of 25 </a:t>
            </a:r>
            <a:r>
              <a:rPr lang="en-US" sz="1900" kern="0" dirty="0" err="1" smtClean="0">
                <a:solidFill>
                  <a:prstClr val="black"/>
                </a:solidFill>
                <a:latin typeface="Comic Sans MS" pitchFamily="66" charset="0"/>
              </a:rPr>
              <a:t>mvolts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) </a:t>
            </a:r>
          </a:p>
          <a:p>
            <a:pPr marL="711200" lvl="0" indent="11113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 the gate window for each waveform was 2 </a:t>
            </a:r>
            <a:r>
              <a:rPr lang="el-GR" sz="1900" kern="0" dirty="0" smtClean="0">
                <a:solidFill>
                  <a:prstClr val="black"/>
                </a:solidFill>
                <a:latin typeface="Comic Sans MS" pitchFamily="66" charset="0"/>
              </a:rPr>
              <a:t>μ</a:t>
            </a: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sec =  400 time slots *5 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3657600"/>
            <a:ext cx="6019800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Works on Win(XP,Vista,2000) using Ms </a:t>
            </a:r>
            <a:r>
              <a:rPr lang="en-US" sz="1900" kern="0" dirty="0" err="1" smtClean="0">
                <a:solidFill>
                  <a:prstClr val="black"/>
                </a:solidFill>
                <a:latin typeface="Comic Sans MS" pitchFamily="66" charset="0"/>
              </a:rPr>
              <a:t>.net</a:t>
            </a:r>
            <a:endParaRPr lang="en-US" sz="1900" kern="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11200" lvl="0" indent="-77788" eaLnBrk="0" hangingPunct="0">
              <a:spcBef>
                <a:spcPct val="20000"/>
              </a:spcBef>
              <a:buClr>
                <a:srgbClr val="A50021"/>
              </a:buClr>
            </a:pPr>
            <a:r>
              <a:rPr lang="en-US" sz="1900" kern="0" dirty="0" smtClean="0">
                <a:solidFill>
                  <a:prstClr val="black"/>
                </a:solidFill>
                <a:latin typeface="Comic Sans MS" pitchFamily="66" charset="0"/>
              </a:rPr>
              <a:t> with C# express edition (free software)</a:t>
            </a:r>
            <a:endParaRPr lang="en-US" sz="19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3481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2934" y="4419600"/>
            <a:ext cx="3554866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5100" y="1371600"/>
            <a:ext cx="319264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>
                <a:cs typeface="Arial" pitchFamily="34" charset="0"/>
              </a:rPr>
              <a:t>SiPM’s</a:t>
            </a:r>
            <a:r>
              <a:rPr lang="en-US" dirty="0" smtClean="0">
                <a:cs typeface="Arial" pitchFamily="34" charset="0"/>
              </a:rPr>
              <a:t> calibration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B8ABFF-71D8-465C-A322-37847A149F10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78179" name="Rectangle 3"/>
          <p:cNvSpPr>
            <a:spLocks noChangeArrowheads="1"/>
          </p:cNvSpPr>
          <p:nvPr/>
        </p:nvSpPr>
        <p:spPr bwMode="auto">
          <a:xfrm>
            <a:off x="0" y="3800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1334869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 eaLnBrk="0" hangingPunct="0">
              <a:buClr>
                <a:srgbClr val="8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From data without beam </a:t>
            </a:r>
          </a:p>
          <a:p>
            <a:pPr lvl="0" indent="273050" algn="just" eaLnBrk="0" hangingPunct="0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 all detectors, we observe events waveforms for all operating bias voltages steps </a:t>
            </a:r>
            <a:endParaRPr lang="el-GR" sz="18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72200" y="5867400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220FB1"/>
              </a:buClr>
              <a:buFont typeface="Wingdings" pitchFamily="2" charset="2"/>
              <a:buChar char="ü"/>
            </a:pPr>
            <a:r>
              <a:rPr lang="en-US" sz="1800" dirty="0" smtClean="0">
                <a:solidFill>
                  <a:srgbClr val="220FB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Optimal Bias Voltage</a:t>
            </a:r>
            <a:endParaRPr lang="el-GR" dirty="0">
              <a:solidFill>
                <a:srgbClr val="220FB1"/>
              </a:solidFill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29000" y="5650468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800000"/>
              </a:buClr>
              <a:buSzPct val="100000"/>
              <a:buFont typeface="Comic Sans MS" pitchFamily="66" charset="0"/>
              <a:buChar char="×"/>
            </a:pPr>
            <a:r>
              <a:rPr lang="en-US" sz="1800" dirty="0" smtClean="0">
                <a:solidFill>
                  <a:srgbClr val="A5002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Low Bias Voltage</a:t>
            </a:r>
            <a:endParaRPr lang="el-GR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24840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220FB1"/>
              </a:buClr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Clean single pulse shapes indicates the optimal bias voltage </a:t>
            </a:r>
            <a:endParaRPr lang="el-GR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97149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b="1" dirty="0" smtClean="0">
                <a:solidFill>
                  <a:srgbClr val="220FB1"/>
                </a:solidFill>
                <a:latin typeface="Comic Sans MS" pitchFamily="66" charset="0"/>
              </a:rPr>
              <a:t>Determination of optimal operating bias voltage </a:t>
            </a:r>
            <a:endParaRPr lang="el-GR" sz="2000" b="1" dirty="0">
              <a:solidFill>
                <a:srgbClr val="220FB1"/>
              </a:solidFill>
              <a:latin typeface="Comic Sans MS" pitchFamily="66" charset="0"/>
            </a:endParaRPr>
          </a:p>
        </p:txBody>
      </p:sp>
      <p:pic>
        <p:nvPicPr>
          <p:cNvPr id="3471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60" y="2285816"/>
            <a:ext cx="2960840" cy="295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76200" y="548640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800000"/>
              </a:buClr>
              <a:buFont typeface="Comic Sans MS" pitchFamily="66" charset="0"/>
              <a:buChar char="×"/>
            </a:pPr>
            <a:r>
              <a:rPr lang="en-US" sz="1800" dirty="0" smtClean="0">
                <a:solidFill>
                  <a:srgbClr val="A5002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High Bias Voltage</a:t>
            </a:r>
            <a:endParaRPr lang="el-GR" dirty="0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3471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528922"/>
            <a:ext cx="2971800" cy="295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71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2819400"/>
            <a:ext cx="290262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457200" y="2286000"/>
            <a:ext cx="1981200" cy="304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800000"/>
              </a:buClr>
            </a:pPr>
            <a:r>
              <a:rPr lang="en-US" sz="1400" dirty="0" smtClean="0">
                <a:latin typeface="Comic Sans MS" pitchFamily="66" charset="0"/>
                <a:cs typeface="Times New Roman" pitchFamily="18" charset="0"/>
              </a:rPr>
              <a:t>Event Waveform</a:t>
            </a:r>
            <a:endParaRPr lang="el-GR" sz="1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81400" y="2514600"/>
            <a:ext cx="1981200" cy="304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800000"/>
              </a:buClr>
            </a:pPr>
            <a:r>
              <a:rPr lang="en-US" sz="1400" dirty="0" smtClean="0">
                <a:latin typeface="Comic Sans MS" pitchFamily="66" charset="0"/>
                <a:cs typeface="Times New Roman" pitchFamily="18" charset="0"/>
              </a:rPr>
              <a:t>Event Waveform</a:t>
            </a:r>
            <a:endParaRPr lang="el-GR" sz="1400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53200" y="2819400"/>
            <a:ext cx="1981200" cy="304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>
              <a:buClr>
                <a:srgbClr val="800000"/>
              </a:buClr>
            </a:pPr>
            <a:r>
              <a:rPr lang="en-US" sz="1400" dirty="0" smtClean="0">
                <a:latin typeface="Comic Sans MS" pitchFamily="66" charset="0"/>
                <a:cs typeface="Times New Roman" pitchFamily="18" charset="0"/>
              </a:rPr>
              <a:t>Event Waveform</a:t>
            </a:r>
            <a:endParaRPr lang="el-GR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cs typeface="Arial" pitchFamily="34" charset="0"/>
              </a:rPr>
              <a:t>SiPM’s calibration</a:t>
            </a:r>
            <a:endParaRPr lang="en-US" dirty="0" smtClean="0">
              <a:cs typeface="Arial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B8ABFF-71D8-465C-A322-37847A149F10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97149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b="1" dirty="0" smtClean="0">
                <a:solidFill>
                  <a:srgbClr val="220FB1"/>
                </a:solidFill>
                <a:latin typeface="Comic Sans MS" pitchFamily="66" charset="0"/>
              </a:rPr>
              <a:t>Determination of Electronic Noise And Threshold </a:t>
            </a:r>
            <a:endParaRPr lang="el-GR" sz="2000" b="1" dirty="0">
              <a:solidFill>
                <a:srgbClr val="220FB1"/>
              </a:solidFill>
              <a:latin typeface="Comic Sans MS" pitchFamily="66" charset="0"/>
            </a:endParaRP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79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792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7" name="Rectangle 16"/>
          <p:cNvSpPr/>
          <p:nvPr/>
        </p:nvSpPr>
        <p:spPr>
          <a:xfrm>
            <a:off x="0" y="609600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kern="0" dirty="0" smtClean="0">
                <a:solidFill>
                  <a:srgbClr val="006600"/>
                </a:solidFill>
                <a:latin typeface="Comic Sans MS"/>
              </a:rPr>
              <a:t>Any value between first peak and first step</a:t>
            </a:r>
            <a:r>
              <a:rPr lang="el-GR" sz="1800" kern="0" dirty="0" smtClean="0">
                <a:solidFill>
                  <a:srgbClr val="006600"/>
                </a:solidFill>
                <a:latin typeface="Comic Sans MS"/>
              </a:rPr>
              <a:t> </a:t>
            </a:r>
            <a:r>
              <a:rPr lang="en-US" sz="1800" kern="0" dirty="0" smtClean="0">
                <a:solidFill>
                  <a:srgbClr val="006600"/>
                </a:solidFill>
                <a:latin typeface="Comic Sans MS"/>
              </a:rPr>
              <a:t>is a suitable for threshold </a:t>
            </a:r>
            <a:endParaRPr lang="el-GR" sz="1800" dirty="0">
              <a:solidFill>
                <a:srgbClr val="006600"/>
              </a:solidFill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76200" y="544966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first peak corresponds to noise, second step to </a:t>
            </a:r>
            <a:r>
              <a:rPr lang="el-GR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en-US" sz="18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, third step to 2 </a:t>
            </a:r>
            <a:r>
              <a:rPr lang="en-US" sz="18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etc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76200" y="423046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 every channel we subtract the electronic noise from every events time slot   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76200" y="484006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constructed the distribution of events  waveforms values   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6600" y="229766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800000"/>
              </a:buClr>
            </a:pPr>
            <a:r>
              <a:rPr lang="en-US" sz="1800" kern="0" dirty="0" smtClean="0">
                <a:solidFill>
                  <a:srgbClr val="220FB1"/>
                </a:solidFill>
                <a:latin typeface="Comic Sans MS" pitchFamily="66" charset="0"/>
              </a:rPr>
              <a:t>mean value of the fit correspond to electronic noise </a:t>
            </a:r>
            <a:endParaRPr lang="el-GR" sz="1800" dirty="0">
              <a:solidFill>
                <a:srgbClr val="220FB1"/>
              </a:solidFill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48000" y="1314271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 eaLnBrk="0" hangingPunct="0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Waveforms are assembled from 400 time slots. For each channel, we construct the Gaussian distribution from for each time slots value using all the events.</a:t>
            </a:r>
            <a:endParaRPr lang="el-GR" sz="1800" dirty="0" smtClean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667000"/>
            <a:ext cx="396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à coins arrondis 21"/>
          <p:cNvSpPr/>
          <p:nvPr/>
        </p:nvSpPr>
        <p:spPr bwMode="auto">
          <a:xfrm>
            <a:off x="6705600" y="2895600"/>
            <a:ext cx="838200" cy="304800"/>
          </a:xfrm>
          <a:prstGeom prst="round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600" b="1" dirty="0" smtClean="0">
                <a:latin typeface="+mn-lt"/>
              </a:rPr>
              <a:t>noise</a:t>
            </a:r>
            <a:endParaRPr lang="fr-FR" sz="1600" b="1" dirty="0">
              <a:latin typeface="+mn-lt"/>
              <a:ea typeface="+mn-ea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6324602" y="3429000"/>
            <a:ext cx="761998" cy="762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à coins arrondis 21"/>
          <p:cNvSpPr/>
          <p:nvPr/>
        </p:nvSpPr>
        <p:spPr bwMode="auto">
          <a:xfrm>
            <a:off x="7162800" y="3200400"/>
            <a:ext cx="838200" cy="304800"/>
          </a:xfrm>
          <a:prstGeom prst="round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600" b="1" dirty="0" smtClean="0">
                <a:latin typeface="+mn-lt"/>
                <a:ea typeface="+mn-ea"/>
              </a:rPr>
              <a:t>1pe</a:t>
            </a:r>
            <a:endParaRPr lang="fr-FR" sz="1600" b="1" dirty="0">
              <a:latin typeface="+mn-lt"/>
              <a:ea typeface="+mn-ea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0800000" flipV="1">
            <a:off x="6629400" y="3657600"/>
            <a:ext cx="8382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à coins arrondis 21"/>
          <p:cNvSpPr/>
          <p:nvPr/>
        </p:nvSpPr>
        <p:spPr bwMode="auto">
          <a:xfrm>
            <a:off x="7467600" y="3581400"/>
            <a:ext cx="838200" cy="304800"/>
          </a:xfrm>
          <a:prstGeom prst="round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600" b="1" dirty="0" smtClean="0">
                <a:latin typeface="+mn-lt"/>
              </a:rPr>
              <a:t>2</a:t>
            </a:r>
            <a:r>
              <a:rPr lang="en-US" sz="1600" b="1" dirty="0" smtClean="0">
                <a:latin typeface="+mn-lt"/>
                <a:ea typeface="+mn-ea"/>
              </a:rPr>
              <a:t>pe</a:t>
            </a:r>
            <a:endParaRPr lang="fr-FR" sz="1600" b="1" dirty="0">
              <a:latin typeface="+mn-lt"/>
              <a:ea typeface="+mn-ea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10800000" flipV="1">
            <a:off x="6096000" y="3048000"/>
            <a:ext cx="6096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54" y="1295400"/>
            <a:ext cx="29797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724400"/>
            <a:ext cx="400824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ectangle 28"/>
          <p:cNvSpPr/>
          <p:nvPr/>
        </p:nvSpPr>
        <p:spPr>
          <a:xfrm>
            <a:off x="76200" y="1295400"/>
            <a:ext cx="3048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Slot Values Distribution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715000" y="4343400"/>
            <a:ext cx="3048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Values Distribution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91200" y="6477000"/>
            <a:ext cx="3048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Values Distribution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err="1" smtClean="0">
                <a:cs typeface="Arial" pitchFamily="34" charset="0"/>
              </a:rPr>
              <a:t>Sipm’s</a:t>
            </a:r>
            <a:r>
              <a:rPr lang="en-US" dirty="0" smtClean="0">
                <a:cs typeface="Arial" pitchFamily="34" charset="0"/>
              </a:rPr>
              <a:t> Calibration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673AE-E708-4CBC-A23B-8E3B87F5A5F9}" type="slidenum"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12192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lvl="0" indent="-355600" algn="just">
              <a:buClr>
                <a:srgbClr val="800000"/>
              </a:buClr>
              <a:tabLst>
                <a:tab pos="355600" algn="l"/>
              </a:tabLst>
            </a:pPr>
            <a:r>
              <a:rPr lang="en-US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want to calculate the charge corresponds to a single avalanche</a:t>
            </a:r>
            <a:r>
              <a:rPr lang="el-GR" sz="1800" dirty="0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3276600" y="2200870"/>
            <a:ext cx="5867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isolate the pulse shape using a 100 ns window (25ns before and 75 ns after maximum peak) and we integrate to find single </a:t>
            </a:r>
            <a:r>
              <a:rPr lang="en-US" sz="18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charge.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276600" y="1563469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 every event, we found the maximum value of the waveform above threshold.</a:t>
            </a:r>
            <a:endParaRPr lang="el-GR" sz="18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4625876"/>
            <a:ext cx="5867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we compare the values of the sidebands</a:t>
            </a:r>
          </a:p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if were significantly different we rejected the  event from further analysis.</a:t>
            </a:r>
          </a:p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if were not different we subtract their average value from single </a:t>
            </a:r>
            <a:r>
              <a:rPr lang="en-US" sz="1800" dirty="0" err="1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charge</a:t>
            </a:r>
          </a:p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for each channel we constructed the distribution of single </a:t>
            </a:r>
            <a:r>
              <a:rPr lang="en-US" sz="1800" dirty="0" err="1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pe</a:t>
            </a: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charge for all the events and fit a Gaussian function.</a:t>
            </a:r>
            <a:endParaRPr lang="el-GR" sz="1800" dirty="0" smtClean="0">
              <a:solidFill>
                <a:prstClr val="black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895290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b="1" dirty="0" smtClean="0">
                <a:solidFill>
                  <a:srgbClr val="220FB1"/>
                </a:solidFill>
                <a:latin typeface="+mn-lt"/>
              </a:rPr>
              <a:t>Determination of a  Single Avalanche Charge  </a:t>
            </a:r>
            <a:endParaRPr lang="el-GR" sz="2000" b="1" dirty="0">
              <a:solidFill>
                <a:srgbClr val="220FB1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76600" y="3087469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5113" algn="just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with the same time window we isolate sidebands  regions to find charge causes from noise</a:t>
            </a:r>
            <a:r>
              <a:rPr lang="el-GR" sz="1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733800"/>
            <a:ext cx="313176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Oval 20"/>
          <p:cNvSpPr/>
          <p:nvPr/>
        </p:nvSpPr>
        <p:spPr bwMode="auto">
          <a:xfrm>
            <a:off x="8420100" y="4038600"/>
            <a:ext cx="3429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>
            <a:off x="8115299" y="4381500"/>
            <a:ext cx="381000" cy="304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Rectangle à coins arrondis 21"/>
          <p:cNvSpPr/>
          <p:nvPr/>
        </p:nvSpPr>
        <p:spPr bwMode="auto">
          <a:xfrm>
            <a:off x="7010400" y="4800600"/>
            <a:ext cx="1676400" cy="381000"/>
          </a:xfrm>
          <a:prstGeom prst="round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600" b="1" dirty="0" smtClean="0">
                <a:latin typeface="+mn-lt"/>
              </a:rPr>
              <a:t>charge =</a:t>
            </a:r>
            <a:r>
              <a:rPr lang="en-US" sz="1600" b="1" dirty="0" smtClean="0">
                <a:latin typeface="+mn-lt"/>
                <a:ea typeface="+mn-ea"/>
              </a:rPr>
              <a:t> </a:t>
            </a:r>
            <a:r>
              <a:rPr lang="en-US" sz="1600" b="1" dirty="0" smtClean="0">
                <a:latin typeface="+mn-lt"/>
              </a:rPr>
              <a:t>617.5</a:t>
            </a:r>
            <a:endParaRPr lang="fr-FR" sz="1600" b="1" dirty="0">
              <a:latin typeface="+mn-lt"/>
              <a:ea typeface="+mn-ea"/>
            </a:endParaRPr>
          </a:p>
        </p:txBody>
      </p:sp>
      <p:pic>
        <p:nvPicPr>
          <p:cNvPr id="3450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524000"/>
            <a:ext cx="3124200" cy="310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52400" y="1524000"/>
            <a:ext cx="3048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Signal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Wfm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19800" y="3733800"/>
            <a:ext cx="29718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Charge Distribution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">
      <a:majorFont>
        <a:latin typeface="Time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37768</TotalTime>
  <Words>1461</Words>
  <Application>Microsoft PowerPoint</Application>
  <PresentationFormat>On-screen Show (4:3)</PresentationFormat>
  <Paragraphs>216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Fireball</vt:lpstr>
      <vt:lpstr>Trek</vt:lpstr>
      <vt:lpstr>Graph</vt:lpstr>
      <vt:lpstr>Equation</vt:lpstr>
      <vt:lpstr>Preliminary Studies  for future  hanronic calorimeter</vt:lpstr>
      <vt:lpstr>Introduction </vt:lpstr>
      <vt:lpstr>Motivation</vt:lpstr>
      <vt:lpstr>motivation </vt:lpstr>
      <vt:lpstr>Test beam setup</vt:lpstr>
      <vt:lpstr>Data readout </vt:lpstr>
      <vt:lpstr>SiPM’s calibration</vt:lpstr>
      <vt:lpstr>SiPM’s calibration</vt:lpstr>
      <vt:lpstr>Sipm’s Calibration</vt:lpstr>
      <vt:lpstr>Test - Beam Data Analysis</vt:lpstr>
      <vt:lpstr>Test - Beam Results</vt:lpstr>
      <vt:lpstr>Test - Beam Results</vt:lpstr>
      <vt:lpstr>Test - Beam Results</vt:lpstr>
      <vt:lpstr>c/s Separation</vt:lpstr>
      <vt:lpstr>C/S Separation</vt:lpstr>
      <vt:lpstr>FUTURE PLANS</vt:lpstr>
      <vt:lpstr>Back up</vt:lpstr>
    </vt:vector>
  </TitlesOfParts>
  <Company>FNAL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 User</dc:creator>
  <cp:lastModifiedBy>vasilas</cp:lastModifiedBy>
  <cp:revision>1111</cp:revision>
  <dcterms:created xsi:type="dcterms:W3CDTF">2003-10-30T13:59:47Z</dcterms:created>
  <dcterms:modified xsi:type="dcterms:W3CDTF">2011-10-13T13:55:30Z</dcterms:modified>
</cp:coreProperties>
</file>