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2" r:id="rId3"/>
    <p:sldId id="281" r:id="rId4"/>
    <p:sldId id="283" r:id="rId5"/>
    <p:sldId id="28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9" r:id="rId16"/>
    <p:sldId id="272" r:id="rId17"/>
    <p:sldId id="273" r:id="rId18"/>
    <p:sldId id="274" r:id="rId19"/>
    <p:sldId id="275" r:id="rId20"/>
    <p:sldId id="277" r:id="rId21"/>
    <p:sldId id="278" r:id="rId22"/>
    <p:sldId id="280" r:id="rId2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0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8FDF35-1C2F-3448-92FC-546421C36F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669644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115A2-A305-9E4D-BA82-7F6478B0962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811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B7F5BD-AED2-0247-ABE7-CC3A8E9E456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404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178B4B-987A-6B4A-B0FD-63780984CB9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0275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5869E1-0CC4-834A-9C92-2EAC951DDB8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5039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1BF8DA-2806-BA47-977E-3D49F9C1F12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2914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0D6180-EDFD-564B-8BC4-54D4381B5CD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2608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CCE6EA-329A-D944-A0BA-389FFF031E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8637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D7195-D443-9C41-B1F9-CBD185BC4DF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4861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1BEBF8-3E47-314A-94A2-71B58FBB739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2062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16DB-8019-B04E-BD26-A3C1FFBE7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612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4EF4B-EC98-E248-90B6-E4E97754844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74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D4C25E-7656-3342-9185-34E0C074609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cdev.kek.jp/~kirk/SRF11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cdev.kek.jp/~kirk/SRF11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8F0D93F-8661-3441-B503-631E42A01AF9}" type="slidenum">
              <a:rPr lang="en-US" altLang="ja-JP"/>
              <a:pPr eaLnBrk="1" hangingPunct="1"/>
              <a:t>1</a:t>
            </a:fld>
            <a:endParaRPr lang="en-US" altLang="ja-JP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44675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ja-JP" dirty="0">
                <a:latin typeface="Arial" charset="0"/>
                <a:ea typeface="ＭＳ Ｐゴシック" charset="0"/>
              </a:rPr>
              <a:t>S1Global </a:t>
            </a:r>
            <a:r>
              <a:rPr lang="en-US" altLang="ja-JP" dirty="0" smtClean="0">
                <a:latin typeface="Arial" charset="0"/>
                <a:ea typeface="ＭＳ Ｐゴシック" charset="0"/>
              </a:rPr>
              <a:t>report</a:t>
            </a:r>
            <a:br>
              <a:rPr lang="en-US" altLang="ja-JP" dirty="0" smtClean="0">
                <a:latin typeface="Arial" charset="0"/>
                <a:ea typeface="ＭＳ Ｐゴシック" charset="0"/>
              </a:rPr>
            </a:br>
            <a:r>
              <a:rPr lang="en-US" altLang="ja-JP" dirty="0" smtClean="0">
                <a:latin typeface="Arial" charset="0"/>
                <a:ea typeface="ＭＳ Ｐゴシック" charset="0"/>
              </a:rPr>
              <a:t> Write-up status</a:t>
            </a:r>
            <a:endParaRPr lang="en-US" altLang="ja-JP" dirty="0">
              <a:latin typeface="Arial" charset="0"/>
              <a:ea typeface="ＭＳ Ｐゴシック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886200"/>
            <a:ext cx="7488238" cy="1559024"/>
          </a:xfrm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Arial" charset="0"/>
                <a:ea typeface="ＭＳ Ｐゴシック" charset="0"/>
              </a:rPr>
              <a:t>20111208</a:t>
            </a:r>
          </a:p>
          <a:p>
            <a:pPr eaLnBrk="1" hangingPunct="1"/>
            <a:r>
              <a:rPr lang="en-US" altLang="ja-JP" sz="2400" dirty="0" smtClean="0">
                <a:latin typeface="Arial" charset="0"/>
                <a:ea typeface="ＭＳ Ｐゴシック" charset="0"/>
              </a:rPr>
              <a:t>H. Hayano for</a:t>
            </a:r>
            <a:endParaRPr lang="en-US" altLang="ja-JP" sz="2400" dirty="0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altLang="ja-JP" sz="2400" dirty="0">
                <a:latin typeface="Arial" charset="0"/>
                <a:ea typeface="ＭＳ Ｐゴシック" charset="0"/>
              </a:rPr>
              <a:t>J. Kirby, R. </a:t>
            </a:r>
            <a:r>
              <a:rPr lang="en-US" altLang="ja-JP" sz="2400" dirty="0" err="1">
                <a:latin typeface="Arial" charset="0"/>
                <a:ea typeface="ＭＳ Ｐゴシック" charset="0"/>
              </a:rPr>
              <a:t>Paparella</a:t>
            </a:r>
            <a:r>
              <a:rPr lang="en-US" altLang="ja-JP" sz="2400" dirty="0">
                <a:latin typeface="Arial" charset="0"/>
                <a:ea typeface="ＭＳ Ｐゴシック" charset="0"/>
              </a:rPr>
              <a:t>, W.-D. Moller, </a:t>
            </a:r>
            <a:r>
              <a:rPr lang="en-US" altLang="ja-JP" sz="2400" dirty="0" err="1">
                <a:latin typeface="Arial" charset="0"/>
                <a:ea typeface="ＭＳ Ｐゴシック" charset="0"/>
              </a:rPr>
              <a:t>N.Toge</a:t>
            </a:r>
            <a:r>
              <a:rPr lang="en-US" altLang="ja-JP" sz="2400" dirty="0">
                <a:latin typeface="Arial" charset="0"/>
                <a:ea typeface="ＭＳ Ｐゴシック" charset="0"/>
              </a:rPr>
              <a:t> +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5. Tuner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8195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u="sng">
                <a:latin typeface="Arial" charset="0"/>
                <a:ea typeface="ＭＳ Ｐゴシック" charset="0"/>
              </a:rPr>
              <a:t>Contributors: Rocco, Yuriy, Kako</a:t>
            </a:r>
          </a:p>
          <a:p>
            <a:r>
              <a:rPr lang="en-US" altLang="ja-JP" sz="2000" u="sng">
                <a:latin typeface="Arial" charset="0"/>
                <a:ea typeface="ＭＳ Ｐゴシック" charset="0"/>
              </a:rPr>
              <a:t>Editor: Rocco</a:t>
            </a:r>
          </a:p>
          <a:p>
            <a:endParaRPr lang="en-US" altLang="ja-JP" sz="2000" u="sng">
              <a:latin typeface="Arial" charset="0"/>
              <a:ea typeface="ＭＳ Ｐゴシック" charset="0"/>
            </a:endParaRPr>
          </a:p>
          <a:p>
            <a:pPr>
              <a:buFont typeface="Wingdings" charset="0"/>
              <a:buChar char="à"/>
            </a:pPr>
            <a:r>
              <a:rPr lang="en-US" altLang="ja-JP" sz="2000" b="1">
                <a:solidFill>
                  <a:srgbClr val="0000CC"/>
                </a:solidFill>
                <a:latin typeface="Arial" charset="0"/>
                <a:ea typeface="ＭＳ Ｐゴシック" charset="0"/>
                <a:sym typeface="Wingdings" charset="0"/>
              </a:rPr>
              <a:t>Tuner chapter draft outline by Rocco</a:t>
            </a:r>
          </a:p>
          <a:p>
            <a:pPr>
              <a:buFont typeface="Wingdings" charset="0"/>
              <a:buChar char="à"/>
            </a:pPr>
            <a:endParaRPr lang="en-US" altLang="ja-JP" sz="2000"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r>
              <a:rPr lang="en-US" altLang="ja-JP" sz="2000">
                <a:latin typeface="Arial" charset="0"/>
                <a:ea typeface="ＭＳ Ｐゴシック" charset="0"/>
              </a:rPr>
              <a:t>Attention: Linkage with 11.</a:t>
            </a:r>
            <a:endParaRPr lang="ja-JP" altLang="en-US" sz="2000">
              <a:latin typeface="Arial" charset="0"/>
              <a:ea typeface="ＭＳ Ｐゴシック" charset="0"/>
            </a:endParaRPr>
          </a:p>
        </p:txBody>
      </p:sp>
      <p:sp>
        <p:nvSpPr>
          <p:cNvPr id="8196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1E048AC-2243-E343-850F-0B5DFE6617B7}" type="slidenum">
              <a:rPr lang="en-US" altLang="ja-JP"/>
              <a:pPr eaLnBrk="1" hangingPunct="1"/>
              <a:t>10</a:t>
            </a:fld>
            <a:endParaRPr lang="en-US" altLang="ja-JP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6. Cryomodule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9219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u="sng">
                <a:latin typeface="Arial" charset="0"/>
                <a:ea typeface="ＭＳ Ｐゴシック" charset="0"/>
              </a:rPr>
              <a:t>Contributors: Paolo, Serena, Ohuchi</a:t>
            </a:r>
          </a:p>
          <a:p>
            <a:r>
              <a:rPr lang="en-US" altLang="ja-JP" sz="2000" u="sng">
                <a:latin typeface="Arial" charset="0"/>
                <a:ea typeface="ＭＳ Ｐゴシック" charset="0"/>
              </a:rPr>
              <a:t>Editor: Rocco</a:t>
            </a:r>
          </a:p>
          <a:p>
            <a:endParaRPr lang="en-US" altLang="ja-JP" sz="2000" u="sng"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r>
              <a:rPr lang="en-US" altLang="ja-JP" sz="2000" b="1">
                <a:solidFill>
                  <a:srgbClr val="0000CC"/>
                </a:solidFill>
                <a:latin typeface="Arial" charset="0"/>
                <a:ea typeface="ＭＳ Ｐゴシック" charset="0"/>
                <a:sym typeface="Wingdings" charset="0"/>
              </a:rPr>
              <a:t> Cryomodule chapter draft outline by Rocco</a:t>
            </a:r>
          </a:p>
          <a:p>
            <a:endParaRPr lang="ja-JP" altLang="en-US" sz="2000">
              <a:latin typeface="Arial" charset="0"/>
              <a:ea typeface="ＭＳ Ｐゴシック" charset="0"/>
            </a:endParaRPr>
          </a:p>
        </p:txBody>
      </p:sp>
      <p:sp>
        <p:nvSpPr>
          <p:cNvPr id="9220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77C5696-DB72-7A44-AAD7-892262FA086B}" type="slidenum">
              <a:rPr lang="en-US" altLang="ja-JP"/>
              <a:pPr eaLnBrk="1" hangingPunct="1"/>
              <a:t>11</a:t>
            </a:fld>
            <a:endParaRPr lang="en-US" altLang="ja-JP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7. Cold mass assembly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399087"/>
          </a:xfrm>
        </p:spPr>
        <p:txBody>
          <a:bodyPr/>
          <a:lstStyle/>
          <a:p>
            <a:r>
              <a:rPr lang="en-US" altLang="ja-JP" sz="1600" u="sng">
                <a:latin typeface="Arial" charset="0"/>
                <a:ea typeface="ＭＳ Ｐゴシック" charset="0"/>
              </a:rPr>
              <a:t>Contributors: Tug, Eiji, Norihito</a:t>
            </a:r>
          </a:p>
          <a:p>
            <a:r>
              <a:rPr lang="en-US" altLang="ja-JP" sz="1600" u="sng">
                <a:latin typeface="Arial" charset="0"/>
                <a:ea typeface="ＭＳ Ｐゴシック" charset="0"/>
              </a:rPr>
              <a:t>Editor: Jim</a:t>
            </a:r>
          </a:p>
          <a:p>
            <a:pPr>
              <a:buFontTx/>
              <a:buAutoNum type="arabicPeriod"/>
            </a:pPr>
            <a:r>
              <a:rPr lang="en-US" altLang="ja-JP" sz="1200">
                <a:latin typeface="Arial" charset="0"/>
                <a:ea typeface="ＭＳ Ｐゴシック" charset="0"/>
              </a:rPr>
              <a:t>Cryomodule C Cavity String Assembly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Incoming Inspection / Placement in Clean Room at KEK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KEK Clean Room / Tooling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Parts, particularly those different from ‘std’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Rough Alignment 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Cavity String Layout and Assembly Order, Intermediate Steps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String completion and tests / leak checks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Roll out from Cleanroom ready for cryomodule </a:t>
            </a:r>
          </a:p>
          <a:p>
            <a:pPr>
              <a:buFontTx/>
              <a:buAutoNum type="arabicPeriod"/>
            </a:pPr>
            <a:r>
              <a:rPr lang="en-US" altLang="ja-JP" sz="1200">
                <a:latin typeface="Arial" charset="0"/>
                <a:ea typeface="ＭＳ Ｐゴシック" charset="0"/>
              </a:rPr>
              <a:t>Cryomodule C Cold Mass Assembly (to be confirmed by KEK, S1G could have different order)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Two phase Helium Pipe Assembly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Tuner / Magnetic Shield Assembly / Piezos loaded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Hanging Cavity String from HGRP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Cavity String Alignment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Completion of Cold Mass Assembly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Insertion into Vacuum vessel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100">
                <a:latin typeface="Arial" charset="0"/>
                <a:ea typeface="ＭＳ Ｐゴシック" charset="0"/>
              </a:rPr>
              <a:t>Final Assembly Checkout</a:t>
            </a:r>
          </a:p>
          <a:p>
            <a:pPr>
              <a:buFontTx/>
              <a:buAutoNum type="arabicPeriod"/>
            </a:pPr>
            <a:r>
              <a:rPr lang="en-US" altLang="ja-JP" sz="1200">
                <a:latin typeface="Arial" charset="0"/>
                <a:ea typeface="ＭＳ Ｐゴシック" charset="0"/>
              </a:rPr>
              <a:t>Cryomodule A Cold Mass String Assembly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000">
                <a:latin typeface="Arial" charset="0"/>
                <a:ea typeface="ＭＳ Ｐゴシック" charset="0"/>
              </a:rPr>
              <a:t>(same as #1 above A-G)</a:t>
            </a:r>
          </a:p>
          <a:p>
            <a:pPr>
              <a:buFontTx/>
              <a:buAutoNum type="arabicPeriod"/>
            </a:pPr>
            <a:r>
              <a:rPr lang="en-US" altLang="ja-JP" sz="1200">
                <a:latin typeface="Arial" charset="0"/>
                <a:ea typeface="ＭＳ Ｐゴシック" charset="0"/>
              </a:rPr>
              <a:t>Cryomodule A Cold Mass Assembly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000">
                <a:latin typeface="Arial" charset="0"/>
                <a:ea typeface="ＭＳ Ｐゴシック" charset="0"/>
              </a:rPr>
              <a:t>(same as #2 above A-F)</a:t>
            </a:r>
          </a:p>
          <a:p>
            <a:pPr>
              <a:buFontTx/>
              <a:buAutoNum type="arabicPeriod"/>
            </a:pPr>
            <a:r>
              <a:rPr lang="en-US" altLang="ja-JP" sz="1200">
                <a:latin typeface="Arial" charset="0"/>
                <a:ea typeface="ＭＳ Ｐゴシック" charset="0"/>
              </a:rPr>
              <a:t>Lowering and installation in the Tunnel</a:t>
            </a:r>
          </a:p>
          <a:p>
            <a:pPr marL="857250" lvl="1" indent="-457200">
              <a:buFontTx/>
              <a:buAutoNum type="alphaUcPeriod"/>
            </a:pPr>
            <a:r>
              <a:rPr lang="en-US" altLang="ja-JP" sz="1000">
                <a:latin typeface="Arial" charset="0"/>
                <a:ea typeface="ＭＳ Ｐゴシック" charset="0"/>
              </a:rPr>
              <a:t>Lowering ; Alignment; Final Assembly; Commissioning tests</a:t>
            </a:r>
            <a:endParaRPr lang="en-US" altLang="ja-JP" sz="1600">
              <a:latin typeface="Arial" charset="0"/>
              <a:ea typeface="ＭＳ Ｐゴシック" charset="0"/>
            </a:endParaRPr>
          </a:p>
          <a:p>
            <a:pPr marL="857250" lvl="1" indent="-457200">
              <a:buFontTx/>
              <a:buAutoNum type="alphaUcPeriod"/>
            </a:pPr>
            <a:endParaRPr lang="ja-JP" altLang="en-US" sz="1600">
              <a:latin typeface="Arial" charset="0"/>
              <a:ea typeface="ＭＳ Ｐゴシック" charset="0"/>
            </a:endParaRPr>
          </a:p>
        </p:txBody>
      </p:sp>
      <p:sp>
        <p:nvSpPr>
          <p:cNvPr id="10244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199CCC3-35AF-7F4E-9484-09BBBB990872}" type="slidenum">
              <a:rPr lang="en-US" altLang="ja-JP"/>
              <a:pPr eaLnBrk="1" hangingPunct="1"/>
              <a:t>12</a:t>
            </a:fld>
            <a:endParaRPr lang="en-US" altLang="ja-JP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8. Cryogenics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11267" name="コンテンツ プレースホルダ 2"/>
          <p:cNvSpPr>
            <a:spLocks noGrp="1"/>
          </p:cNvSpPr>
          <p:nvPr>
            <p:ph idx="1"/>
          </p:nvPr>
        </p:nvSpPr>
        <p:spPr>
          <a:xfrm>
            <a:off x="539750" y="1052513"/>
            <a:ext cx="8229600" cy="4525962"/>
          </a:xfrm>
        </p:spPr>
        <p:txBody>
          <a:bodyPr/>
          <a:lstStyle/>
          <a:p>
            <a:r>
              <a:rPr lang="en-US" altLang="ja-JP" sz="1800" u="sng">
                <a:latin typeface="Arial" charset="0"/>
                <a:ea typeface="ＭＳ Ｐゴシック" charset="0"/>
              </a:rPr>
              <a:t>Contributor: Nakai</a:t>
            </a:r>
          </a:p>
          <a:p>
            <a:r>
              <a:rPr lang="en-US" altLang="ja-JP" sz="1800" u="sng">
                <a:latin typeface="Arial" charset="0"/>
                <a:ea typeface="ＭＳ Ｐゴシック" charset="0"/>
              </a:rPr>
              <a:t>Editor: Toge</a:t>
            </a:r>
          </a:p>
          <a:p>
            <a:endParaRPr lang="en-US" altLang="ja-JP" sz="1800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r>
              <a:rPr lang="en-US" altLang="ja-JP" sz="1800">
                <a:latin typeface="Arial" charset="0"/>
                <a:ea typeface="ＭＳ Ｐゴシック" charset="0"/>
              </a:rPr>
              <a:t>2K cryogenics system at STF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Generation of 2K superfluid helium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Schematic diagram of 2K cryogenic system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STF plan</a:t>
            </a:r>
          </a:p>
          <a:p>
            <a:pPr>
              <a:buFontTx/>
              <a:buAutoNum type="arabicPeriod"/>
            </a:pPr>
            <a:r>
              <a:rPr lang="en-US" altLang="ja-JP" sz="1800">
                <a:latin typeface="Arial" charset="0"/>
                <a:ea typeface="ＭＳ Ｐゴシック" charset="0"/>
              </a:rPr>
              <a:t>Upgrade of cryogenic system for S1-G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Additional vac pumps for increasing the cooling cap at 2K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PC-aided control and data acq system for long-term operation</a:t>
            </a:r>
          </a:p>
          <a:p>
            <a:pPr>
              <a:buFontTx/>
              <a:buAutoNum type="arabicPeriod"/>
            </a:pPr>
            <a:r>
              <a:rPr lang="en-US" altLang="ja-JP" sz="1800">
                <a:latin typeface="Arial" charset="0"/>
                <a:ea typeface="ＭＳ Ｐゴシック" charset="0"/>
              </a:rPr>
              <a:t>Operation of cryogenic system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Cool-down curves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Warm-up curves</a:t>
            </a:r>
          </a:p>
          <a:p>
            <a:pPr>
              <a:buFontTx/>
              <a:buAutoNum type="arabicPeriod"/>
            </a:pPr>
            <a:r>
              <a:rPr lang="en-US" altLang="ja-JP" sz="1800">
                <a:latin typeface="Arial" charset="0"/>
                <a:ea typeface="ＭＳ Ｐゴシック" charset="0"/>
              </a:rPr>
              <a:t>Summary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2 wks for cool-down of S1-G CMs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Stable operation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Sufficient cooling cap for keeping cavities at 2K</a:t>
            </a:r>
            <a:endParaRPr lang="ja-JP" alt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11268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2084699-61D6-B84E-BA04-49CDC1060B7A}" type="slidenum">
              <a:rPr lang="en-US" altLang="ja-JP"/>
              <a:pPr eaLnBrk="1" hangingPunct="1"/>
              <a:t>13</a:t>
            </a:fld>
            <a:endParaRPr lang="en-US" altLang="ja-JP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>
          <a:xfrm>
            <a:off x="457200" y="-100013"/>
            <a:ext cx="8229600" cy="1143001"/>
          </a:xfrm>
        </p:spPr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9. HLRF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12291" name="コンテンツ プレースホルダ 2"/>
          <p:cNvSpPr>
            <a:spLocks noGrp="1"/>
          </p:cNvSpPr>
          <p:nvPr>
            <p:ph idx="1"/>
          </p:nvPr>
        </p:nvSpPr>
        <p:spPr>
          <a:xfrm>
            <a:off x="539750" y="765175"/>
            <a:ext cx="8229600" cy="5661025"/>
          </a:xfrm>
        </p:spPr>
        <p:txBody>
          <a:bodyPr/>
          <a:lstStyle/>
          <a:p>
            <a:r>
              <a:rPr lang="en-US" altLang="ja-JP" sz="1800" u="sng">
                <a:latin typeface="Arial" charset="0"/>
                <a:ea typeface="ＭＳ Ｐゴシック" charset="0"/>
              </a:rPr>
              <a:t>Contributors: Fukuda, Nantista</a:t>
            </a:r>
          </a:p>
          <a:p>
            <a:r>
              <a:rPr lang="en-US" altLang="ja-JP" sz="1800" u="sng">
                <a:latin typeface="Arial" charset="0"/>
                <a:ea typeface="ＭＳ Ｐゴシック" charset="0"/>
              </a:rPr>
              <a:t>Editor: Toge</a:t>
            </a:r>
          </a:p>
          <a:p>
            <a:endParaRPr lang="en-US" altLang="ja-JP" sz="1800" u="sng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r>
              <a:rPr lang="en-US" altLang="ja-JP" sz="1800">
                <a:latin typeface="Arial" charset="0"/>
                <a:ea typeface="ＭＳ Ｐゴシック" charset="0"/>
              </a:rPr>
              <a:t>General description of HLRF at S1G</a:t>
            </a:r>
          </a:p>
          <a:p>
            <a:pPr>
              <a:buFontTx/>
              <a:buAutoNum type="arabicPeriod"/>
            </a:pPr>
            <a:r>
              <a:rPr lang="en-US" altLang="ja-JP" sz="1800">
                <a:latin typeface="Arial" charset="0"/>
                <a:ea typeface="ＭＳ Ｐゴシック" charset="0"/>
              </a:rPr>
              <a:t>RDR-type configuration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Overview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Specs for modulators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Specs for klystrons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Specs for power distr. System</a:t>
            </a:r>
          </a:p>
          <a:p>
            <a:pPr marL="1257300" lvl="2" indent="-457200"/>
            <a:r>
              <a:rPr lang="en-US" altLang="ja-JP" sz="1800">
                <a:latin typeface="Arial" charset="0"/>
                <a:ea typeface="ＭＳ Ｐゴシック" charset="0"/>
              </a:rPr>
              <a:t>Tree-type PDS</a:t>
            </a:r>
          </a:p>
          <a:p>
            <a:pPr marL="1257300" lvl="2" indent="-457200"/>
            <a:r>
              <a:rPr lang="en-US" altLang="ja-JP" sz="1800">
                <a:latin typeface="Arial" charset="0"/>
                <a:ea typeface="ＭＳ Ｐゴシック" charset="0"/>
              </a:rPr>
              <a:t>Linear-type PDS</a:t>
            </a:r>
          </a:p>
          <a:p>
            <a:pPr marL="1257300" lvl="2" indent="-457200"/>
            <a:r>
              <a:rPr lang="en-US" altLang="ja-JP" sz="1800">
                <a:latin typeface="Arial" charset="0"/>
                <a:ea typeface="ＭＳ Ｐゴシック" charset="0"/>
              </a:rPr>
              <a:t>Waveguide components</a:t>
            </a:r>
          </a:p>
          <a:p>
            <a:pPr marL="1714500" lvl="3" indent="-457200"/>
            <a:r>
              <a:rPr lang="en-US" altLang="ja-JP" sz="1800">
                <a:latin typeface="Arial" charset="0"/>
                <a:ea typeface="ＭＳ Ｐゴシック" charset="0"/>
              </a:rPr>
              <a:t>Variable tap-off (SLAC-type)</a:t>
            </a:r>
          </a:p>
          <a:p>
            <a:pPr marL="1714500" lvl="3" indent="-457200"/>
            <a:r>
              <a:rPr lang="en-US" altLang="ja-JP" sz="1800">
                <a:latin typeface="Arial" charset="0"/>
                <a:ea typeface="ＭＳ Ｐゴシック" charset="0"/>
              </a:rPr>
              <a:t>Variable power divider</a:t>
            </a:r>
          </a:p>
          <a:p>
            <a:pPr marL="1714500" lvl="3" indent="-457200"/>
            <a:r>
              <a:rPr lang="en-US" altLang="ja-JP" sz="1800">
                <a:latin typeface="Arial" charset="0"/>
                <a:ea typeface="ＭＳ Ｐゴシック" charset="0"/>
              </a:rPr>
              <a:t>Phase-shifter and reflector</a:t>
            </a:r>
          </a:p>
          <a:p>
            <a:pPr marL="1714500" lvl="3" indent="-457200"/>
            <a:r>
              <a:rPr lang="en-US" altLang="ja-JP" sz="1800">
                <a:latin typeface="Arial" charset="0"/>
                <a:ea typeface="ＭＳ Ｐゴシック" charset="0"/>
              </a:rPr>
              <a:t>Q-variation and power variation in PDS</a:t>
            </a:r>
          </a:p>
          <a:p>
            <a:pPr marL="1714500" lvl="3" indent="-457200"/>
            <a:r>
              <a:rPr lang="en-US" altLang="ja-JP" sz="1800">
                <a:latin typeface="Arial" charset="0"/>
                <a:ea typeface="ＭＳ Ｐゴシック" charset="0"/>
              </a:rPr>
              <a:t>Circulator</a:t>
            </a:r>
          </a:p>
          <a:p>
            <a:pPr marL="1257300" lvl="2" indent="-457200"/>
            <a:r>
              <a:rPr lang="en-US" altLang="ja-JP" sz="1800">
                <a:latin typeface="Arial" charset="0"/>
                <a:ea typeface="ＭＳ Ｐゴシック" charset="0"/>
              </a:rPr>
              <a:t>HLRF studies at S1Global</a:t>
            </a:r>
          </a:p>
        </p:txBody>
      </p:sp>
      <p:sp>
        <p:nvSpPr>
          <p:cNvPr id="12292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F5B7A36-CCC6-7A45-A04F-A3620F9D9983}" type="slidenum">
              <a:rPr lang="en-US" altLang="ja-JP"/>
              <a:pPr eaLnBrk="1" hangingPunct="1"/>
              <a:t>14</a:t>
            </a:fld>
            <a:endParaRPr lang="en-US" altLang="ja-JP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>
          <a:xfrm>
            <a:off x="457200" y="-100013"/>
            <a:ext cx="8229600" cy="1143001"/>
          </a:xfrm>
        </p:spPr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9. HLRF (cont)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13315" name="コンテンツ プレースホルダ 2"/>
          <p:cNvSpPr>
            <a:spLocks noGrp="1"/>
          </p:cNvSpPr>
          <p:nvPr>
            <p:ph idx="1"/>
          </p:nvPr>
        </p:nvSpPr>
        <p:spPr>
          <a:xfrm>
            <a:off x="539750" y="1268413"/>
            <a:ext cx="8229600" cy="2447925"/>
          </a:xfrm>
        </p:spPr>
        <p:txBody>
          <a:bodyPr/>
          <a:lstStyle/>
          <a:p>
            <a:pPr marL="457200" indent="-457200">
              <a:buFontTx/>
              <a:buAutoNum type="arabicPeriod" startAt="3"/>
            </a:pPr>
            <a:r>
              <a:rPr lang="en-US" altLang="ja-JP" sz="1800">
                <a:latin typeface="Arial" charset="0"/>
                <a:ea typeface="ＭＳ Ｐゴシック" charset="0"/>
              </a:rPr>
              <a:t>DRFS-type configuration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DRFS configuration and the purpose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Specs for modulators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Specs for DRFS klystrons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Specs PDS</a:t>
            </a:r>
          </a:p>
          <a:p>
            <a:pPr marL="857250" lvl="1" indent="-457200"/>
            <a:r>
              <a:rPr lang="en-US" altLang="ja-JP" sz="1800">
                <a:latin typeface="Arial" charset="0"/>
                <a:ea typeface="ＭＳ Ｐゴシック" charset="0"/>
              </a:rPr>
              <a:t>Performance of DRFS HLRF at S1G</a:t>
            </a:r>
          </a:p>
        </p:txBody>
      </p:sp>
      <p:sp>
        <p:nvSpPr>
          <p:cNvPr id="13316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79B5920-D48D-4741-859F-395852D7D296}" type="slidenum">
              <a:rPr lang="en-US" altLang="ja-JP"/>
              <a:pPr eaLnBrk="1" hangingPunct="1"/>
              <a:t>15</a:t>
            </a:fld>
            <a:endParaRPr lang="en-US" altLang="ja-JP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10. LLRF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14339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u="sng">
                <a:latin typeface="Arial" charset="0"/>
                <a:ea typeface="ＭＳ Ｐゴシック" charset="0"/>
              </a:rPr>
              <a:t>Contributor: Michizono</a:t>
            </a:r>
          </a:p>
          <a:p>
            <a:r>
              <a:rPr lang="en-US" altLang="ja-JP" sz="2000" u="sng">
                <a:latin typeface="Arial" charset="0"/>
                <a:ea typeface="ＭＳ Ｐゴシック" charset="0"/>
              </a:rPr>
              <a:t>Editor: Toge</a:t>
            </a:r>
          </a:p>
          <a:p>
            <a:pPr>
              <a:buFontTx/>
              <a:buNone/>
            </a:pPr>
            <a:endParaRPr lang="en-US" altLang="ja-JP" sz="2000" u="sng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r>
              <a:rPr lang="en-US" altLang="ja-JP" sz="2000">
                <a:latin typeface="Arial" charset="0"/>
                <a:ea typeface="ＭＳ Ｐゴシック" charset="0"/>
              </a:rPr>
              <a:t>System overview (Stage 1 + Stage 2 + DRFS ) … </a:t>
            </a:r>
          </a:p>
          <a:p>
            <a:pPr marL="914400" lvl="1" indent="-514350"/>
            <a:r>
              <a:rPr lang="en-US" altLang="ja-JP" sz="2000">
                <a:latin typeface="Arial" charset="0"/>
                <a:ea typeface="ＭＳ Ｐゴシック" charset="0"/>
              </a:rPr>
              <a:t>use Katagiri’s paper at J.Acc Phys Soc Mtg 2011/8</a:t>
            </a:r>
          </a:p>
          <a:p>
            <a:pPr>
              <a:buFontTx/>
              <a:buAutoNum type="arabicPeriod"/>
            </a:pPr>
            <a:r>
              <a:rPr lang="en-US" altLang="ja-JP" sz="2000">
                <a:latin typeface="Arial" charset="0"/>
                <a:ea typeface="ＭＳ Ｐゴシック" charset="0"/>
              </a:rPr>
              <a:t>Interlock system … </a:t>
            </a:r>
          </a:p>
          <a:p>
            <a:pPr marL="914400" lvl="1" indent="-514350"/>
            <a:r>
              <a:rPr lang="en-US" altLang="ja-JP" sz="2000">
                <a:latin typeface="Arial" charset="0"/>
                <a:ea typeface="ＭＳ Ｐゴシック" charset="0"/>
              </a:rPr>
              <a:t>use Michizono’s IPAC paper</a:t>
            </a:r>
          </a:p>
          <a:p>
            <a:pPr>
              <a:buFontTx/>
              <a:buAutoNum type="arabicPeriod"/>
            </a:pPr>
            <a:r>
              <a:rPr lang="en-US" altLang="ja-JP" sz="2000">
                <a:latin typeface="Arial" charset="0"/>
                <a:ea typeface="ＭＳ Ｐゴシック" charset="0"/>
              </a:rPr>
              <a:t>Detuning and QL measurements … </a:t>
            </a:r>
          </a:p>
          <a:p>
            <a:pPr marL="914400" lvl="1" indent="-514350"/>
            <a:r>
              <a:rPr lang="en-US" altLang="ja-JP" sz="2000">
                <a:latin typeface="Arial" charset="0"/>
                <a:ea typeface="ＭＳ Ｐゴシック" charset="0"/>
              </a:rPr>
              <a:t>use Michizono’s IPAC paper</a:t>
            </a:r>
            <a:endParaRPr lang="ja-JP" altLang="en-US" sz="2000">
              <a:latin typeface="Arial" charset="0"/>
              <a:ea typeface="ＭＳ Ｐゴシック" charset="0"/>
            </a:endParaRPr>
          </a:p>
        </p:txBody>
      </p:sp>
      <p:sp>
        <p:nvSpPr>
          <p:cNvPr id="14340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A6ABEB7-6025-744D-B9C9-73591395E446}" type="slidenum">
              <a:rPr lang="en-US" altLang="ja-JP"/>
              <a:pPr eaLnBrk="1" hangingPunct="1"/>
              <a:t>16</a:t>
            </a:fld>
            <a:endParaRPr lang="en-US" altLang="ja-JP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11. 1-cavity operation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15363" name="コンテンツ プレースホルダ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r>
              <a:rPr lang="en-US" altLang="ja-JP" sz="2000" u="sng" dirty="0">
                <a:latin typeface="Arial" charset="0"/>
                <a:ea typeface="ＭＳ Ｐゴシック" charset="0"/>
              </a:rPr>
              <a:t>Contributors: Kirk Yamamoto, </a:t>
            </a:r>
            <a:r>
              <a:rPr lang="en-US" altLang="ja-JP" sz="2000" u="sng" dirty="0" err="1">
                <a:latin typeface="Arial" charset="0"/>
                <a:ea typeface="ＭＳ Ｐゴシック" charset="0"/>
              </a:rPr>
              <a:t>Yuriy</a:t>
            </a:r>
            <a:r>
              <a:rPr lang="en-US" altLang="ja-JP" sz="2000" u="sng" dirty="0">
                <a:latin typeface="Arial" charset="0"/>
                <a:ea typeface="ＭＳ Ｐゴシック" charset="0"/>
              </a:rPr>
              <a:t>, Dennis, Rocco</a:t>
            </a:r>
          </a:p>
          <a:p>
            <a:r>
              <a:rPr lang="en-US" altLang="ja-JP" sz="2000" u="sng" dirty="0">
                <a:latin typeface="Arial" charset="0"/>
                <a:ea typeface="ＭＳ Ｐゴシック" charset="0"/>
              </a:rPr>
              <a:t>Editor: ALL</a:t>
            </a:r>
          </a:p>
          <a:p>
            <a:endParaRPr lang="en-US" altLang="ja-JP" sz="2000" dirty="0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Mostly from SRF11 paper by </a:t>
            </a:r>
            <a:r>
              <a:rPr lang="en-US" altLang="ja-JP" sz="2000" dirty="0" err="1">
                <a:latin typeface="Arial" charset="0"/>
                <a:ea typeface="ＭＳ Ｐゴシック" charset="0"/>
              </a:rPr>
              <a:t>K.Yamamoto</a:t>
            </a:r>
            <a:r>
              <a:rPr lang="en-US" altLang="ja-JP" sz="2000" dirty="0">
                <a:latin typeface="Arial" charset="0"/>
                <a:ea typeface="ＭＳ Ｐゴシック" charset="0"/>
              </a:rPr>
              <a:t> </a:t>
            </a:r>
          </a:p>
          <a:p>
            <a:pPr marL="857250" lvl="1" indent="-457200"/>
            <a:r>
              <a:rPr lang="en-GB" altLang="ja-JP" sz="2000" dirty="0">
                <a:latin typeface="Arial" charset="0"/>
                <a:ea typeface="ＭＳ Ｐゴシック" charset="0"/>
                <a:hlinkClick r:id="rId2"/>
              </a:rPr>
              <a:t>http://lcdev.kek.jp/~kirk/SRF11/</a:t>
            </a:r>
            <a:endParaRPr lang="en-US" altLang="ja-JP" sz="2000" dirty="0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endParaRPr lang="en-US" altLang="ja-JP" sz="2000" dirty="0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Long-term operation with FNAL-style LFD compensation</a:t>
            </a:r>
          </a:p>
          <a:p>
            <a:pPr>
              <a:buFontTx/>
              <a:buAutoNum type="arabicPeriod"/>
            </a:pPr>
            <a:endParaRPr lang="en-US" altLang="ja-JP" sz="2000" dirty="0">
              <a:latin typeface="Arial" charset="0"/>
              <a:ea typeface="ＭＳ Ｐゴシック" charset="0"/>
            </a:endParaRPr>
          </a:p>
          <a:p>
            <a:endParaRPr lang="ja-JP" altLang="en-US" sz="2000" dirty="0">
              <a:latin typeface="Arial" charset="0"/>
              <a:ea typeface="ＭＳ Ｐゴシック" charset="0"/>
            </a:endParaRPr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3B45370-3EA3-2246-8CD7-73984A9EEB78}" type="slidenum">
              <a:rPr lang="en-US" altLang="ja-JP"/>
              <a:pPr eaLnBrk="1" hangingPunct="1"/>
              <a:t>17</a:t>
            </a:fld>
            <a:endParaRPr lang="en-US" altLang="ja-JP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12. Multi-cavity operation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16387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1800" u="sng">
                <a:latin typeface="Arial" charset="0"/>
                <a:ea typeface="ＭＳ Ｐゴシック" charset="0"/>
              </a:rPr>
              <a:t>Contributprs: Kirk Yamamoto, Yuriy, Rocco, Toshi Matsumoto</a:t>
            </a:r>
          </a:p>
          <a:p>
            <a:r>
              <a:rPr lang="en-US" altLang="ja-JP" sz="1800" u="sng">
                <a:latin typeface="Arial" charset="0"/>
                <a:ea typeface="ＭＳ Ｐゴシック" charset="0"/>
              </a:rPr>
              <a:t>Editor: ALL</a:t>
            </a:r>
          </a:p>
          <a:p>
            <a:endParaRPr lang="en-US" altLang="ja-JP" sz="1800" u="sng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r>
              <a:rPr lang="en-US" altLang="ja-JP" sz="1800">
                <a:latin typeface="Arial" charset="0"/>
                <a:ea typeface="ＭＳ Ｐゴシック" charset="0"/>
              </a:rPr>
              <a:t>Cavity operation aspects (Kirk Yamamoto)</a:t>
            </a:r>
          </a:p>
          <a:p>
            <a:pPr lvl="1"/>
            <a:r>
              <a:rPr lang="en-GB" altLang="ja-JP" sz="1800">
                <a:latin typeface="Arial" charset="0"/>
                <a:ea typeface="ＭＳ Ｐゴシック" charset="0"/>
                <a:hlinkClick r:id="rId2"/>
              </a:rPr>
              <a:t>http://lcdev.kek.jp/~kirk/SRF11/</a:t>
            </a:r>
            <a:endParaRPr lang="en-GB" altLang="ja-JP" sz="1800">
              <a:latin typeface="Arial" charset="0"/>
              <a:ea typeface="ＭＳ Ｐゴシック" charset="0"/>
            </a:endParaRPr>
          </a:p>
          <a:p>
            <a:pPr lvl="1"/>
            <a:r>
              <a:rPr lang="en-US" altLang="ja-JP" sz="1800">
                <a:latin typeface="Arial" charset="0"/>
                <a:ea typeface="ＭＳ Ｐゴシック" charset="0"/>
              </a:rPr>
              <a:t>Simultaneous 4-cavity operation</a:t>
            </a:r>
          </a:p>
          <a:p>
            <a:pPr lvl="1"/>
            <a:r>
              <a:rPr lang="en-US" altLang="ja-JP" sz="1800">
                <a:latin typeface="Arial" charset="0"/>
                <a:ea typeface="ＭＳ Ｐゴシック" charset="0"/>
              </a:rPr>
              <a:t>Radiation vs accelearting field</a:t>
            </a:r>
            <a:endParaRPr lang="ja-JP" sz="1800">
              <a:latin typeface="Arial" charset="0"/>
              <a:ea typeface="ＭＳ Ｐゴシック" charset="0"/>
            </a:endParaRPr>
          </a:p>
          <a:p>
            <a:pPr lvl="1">
              <a:buFontTx/>
              <a:buAutoNum type="arabicPeriod"/>
            </a:pPr>
            <a:endParaRPr lang="en-US" altLang="ja-JP" sz="1800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r>
              <a:rPr lang="en-US" altLang="ja-JP" sz="1800">
                <a:latin typeface="Arial" charset="0"/>
                <a:ea typeface="ＭＳ Ｐゴシック" charset="0"/>
              </a:rPr>
              <a:t>LLRF aspects (Toshi Matsumoto)</a:t>
            </a:r>
          </a:p>
          <a:p>
            <a:pPr lvl="1"/>
            <a:r>
              <a:rPr lang="en-US" altLang="ja-JP" sz="1800">
                <a:latin typeface="Arial" charset="0"/>
                <a:ea typeface="ＭＳ Ｐゴシック" charset="0"/>
              </a:rPr>
              <a:t>Stability of vector sum control … use Matsumoto’s J.Acc Soc Mtg 2011/8</a:t>
            </a:r>
          </a:p>
          <a:p>
            <a:pPr lvl="1"/>
            <a:r>
              <a:rPr lang="en-US" altLang="ja-JP" sz="1800">
                <a:latin typeface="Arial" charset="0"/>
                <a:ea typeface="ＭＳ Ｐゴシック" charset="0"/>
              </a:rPr>
              <a:t>Long-term operational stability … Michizono’s IPAC</a:t>
            </a:r>
          </a:p>
          <a:p>
            <a:pPr lvl="1"/>
            <a:r>
              <a:rPr lang="en-US" altLang="ja-JP" sz="1800">
                <a:latin typeface="Arial" charset="0"/>
                <a:ea typeface="ＭＳ Ｐゴシック" charset="0"/>
              </a:rPr>
              <a:t>Quench detection … Michizono’s IPAC</a:t>
            </a:r>
            <a:endParaRPr lang="ja-JP" alt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16388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FB3E83E-EC9E-AE4F-936D-67D21C1B31D1}" type="slidenum">
              <a:rPr lang="en-US" altLang="ja-JP"/>
              <a:pPr eaLnBrk="1" hangingPunct="1"/>
              <a:t>18</a:t>
            </a:fld>
            <a:endParaRPr lang="en-US" altLang="ja-JP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13. Cryomodule performance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1741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u="sng">
                <a:latin typeface="Arial" charset="0"/>
                <a:ea typeface="ＭＳ Ｐゴシック" charset="0"/>
              </a:rPr>
              <a:t>Contributor: Ohuchi, Peterson, Nakai</a:t>
            </a:r>
          </a:p>
          <a:p>
            <a:r>
              <a:rPr lang="en-US" altLang="ja-JP" sz="2000" u="sng">
                <a:latin typeface="Arial" charset="0"/>
                <a:ea typeface="ＭＳ Ｐゴシック" charset="0"/>
              </a:rPr>
              <a:t>Editor: Toge, Rocco</a:t>
            </a:r>
          </a:p>
          <a:p>
            <a:endParaRPr lang="en-US" altLang="ja-JP" sz="2000" u="sng"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r>
              <a:rPr lang="en-US" altLang="ja-JP" sz="2000">
                <a:latin typeface="Arial" charset="0"/>
                <a:ea typeface="ＭＳ Ｐゴシック" charset="0"/>
              </a:rPr>
              <a:t>No outline has been received yet. Expect that Ohuchi comes up with the text on the basis of presentations at IPAC11 and elsewhere.</a:t>
            </a:r>
            <a:endParaRPr lang="ja-JP" altLang="en-US" sz="2000">
              <a:latin typeface="Arial" charset="0"/>
              <a:ea typeface="ＭＳ Ｐゴシック" charset="0"/>
            </a:endParaRPr>
          </a:p>
        </p:txBody>
      </p:sp>
      <p:sp>
        <p:nvSpPr>
          <p:cNvPr id="17412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EDA2408-F1FC-A448-BCD9-A9DACB44B8F6}" type="slidenum">
              <a:rPr lang="en-US" altLang="ja-JP"/>
              <a:pPr eaLnBrk="1" hangingPunct="1"/>
              <a:t>19</a:t>
            </a:fld>
            <a:endParaRPr lang="en-US" altLang="ja-JP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60" name="Group 9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838720"/>
              </p:ext>
            </p:extLst>
          </p:nvPr>
        </p:nvGraphicFramePr>
        <p:xfrm>
          <a:off x="395536" y="476672"/>
          <a:ext cx="8229600" cy="5943600"/>
        </p:xfrm>
        <a:graphic>
          <a:graphicData uri="http://schemas.openxmlformats.org/drawingml/2006/table">
            <a:tbl>
              <a:tblPr/>
              <a:tblGrid>
                <a:gridCol w="792336"/>
                <a:gridCol w="936104"/>
                <a:gridCol w="2987706"/>
                <a:gridCol w="2491082"/>
                <a:gridCol w="102237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Chap.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8C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status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8C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Chapter Title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8C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Contributor</a:t>
                      </a: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8C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Editor</a:t>
                      </a: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8C9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Preface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Yamamoto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Toge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Not yet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Intro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Hayano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Jim, Rocco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Toge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Cavity - DESY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Denis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Jim, WD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       - FNAL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Tug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       - KEK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Kako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Coupler - DESY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Denis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Jim, WD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          - FNAL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Tug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          - KEK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Kako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Tuner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Rocco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</a:t>
                      </a: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Kako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Rocco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Cryomodule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Paolo, Serena, </a:t>
                      </a: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Ohuchi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Rocco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Cold mass </a:t>
                      </a:r>
                      <a:r>
                        <a:rPr kumimoji="1" lang="en-US" altLang="ja-JP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assy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- module C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Tug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Ohuchi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Jim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Not yet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                      - module A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Kako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Ohuchi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Cryogenics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Nakai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Toge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HLRF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Fukuda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</a:t>
                      </a: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Nantista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Toge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done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LLRF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Michizono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Toge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3166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6F60EA-38E8-524D-BD5C-F479CF277A2A}" type="slidenum">
              <a:rPr lang="en-US" altLang="ja-JP"/>
              <a:pPr eaLnBrk="1" hangingPunct="1"/>
              <a:t>2</a:t>
            </a:fld>
            <a:endParaRPr lang="en-US" altLang="ja-JP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067944" y="35114"/>
            <a:ext cx="8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Status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15. Alignment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18435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u="sng">
                <a:latin typeface="Arial" charset="0"/>
                <a:ea typeface="ＭＳ Ｐゴシック" charset="0"/>
              </a:rPr>
              <a:t>Contributor: Hayano, Tsuchiya</a:t>
            </a:r>
          </a:p>
          <a:p>
            <a:r>
              <a:rPr lang="en-US" altLang="ja-JP" sz="2000" u="sng">
                <a:latin typeface="Arial" charset="0"/>
                <a:ea typeface="ＭＳ Ｐゴシック" charset="0"/>
              </a:rPr>
              <a:t>Editor: Toge</a:t>
            </a:r>
          </a:p>
          <a:p>
            <a:endParaRPr lang="en-US" altLang="ja-JP" sz="2000" u="sng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r>
              <a:rPr lang="en-US" altLang="ja-JP" sz="2000">
                <a:latin typeface="Arial" charset="0"/>
                <a:ea typeface="ＭＳ Ｐゴシック" charset="0"/>
              </a:rPr>
              <a:t>Intro and motivation</a:t>
            </a:r>
          </a:p>
          <a:p>
            <a:pPr>
              <a:buFontTx/>
              <a:buAutoNum type="arabicPeriod"/>
            </a:pPr>
            <a:r>
              <a:rPr lang="en-US" altLang="ja-JP" sz="2000">
                <a:latin typeface="Arial" charset="0"/>
                <a:ea typeface="ＭＳ Ｐゴシック" charset="0"/>
              </a:rPr>
              <a:t>Wire-measurements</a:t>
            </a:r>
          </a:p>
          <a:p>
            <a:pPr>
              <a:buFontTx/>
              <a:buAutoNum type="arabicPeriod"/>
            </a:pPr>
            <a:r>
              <a:rPr lang="en-US" altLang="ja-JP" sz="2000">
                <a:latin typeface="Arial" charset="0"/>
                <a:ea typeface="ＭＳ Ｐゴシック" charset="0"/>
              </a:rPr>
              <a:t>Laser-monitor measurements</a:t>
            </a:r>
          </a:p>
          <a:p>
            <a:pPr>
              <a:buFontTx/>
              <a:buAutoNum type="arabicPeriod"/>
            </a:pPr>
            <a:r>
              <a:rPr lang="en-US" altLang="ja-JP" sz="2000">
                <a:latin typeface="Arial" charset="0"/>
                <a:ea typeface="ＭＳ Ｐゴシック" charset="0"/>
              </a:rPr>
              <a:t>Summary</a:t>
            </a:r>
            <a:endParaRPr lang="ja-JP" altLang="en-US" sz="2000">
              <a:latin typeface="Arial" charset="0"/>
              <a:ea typeface="ＭＳ Ｐゴシック" charset="0"/>
            </a:endParaRPr>
          </a:p>
        </p:txBody>
      </p:sp>
      <p:sp>
        <p:nvSpPr>
          <p:cNvPr id="18436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6CA0C53-9A7C-A04A-B063-A6B306A57F32}" type="slidenum">
              <a:rPr lang="en-US" altLang="ja-JP"/>
              <a:pPr eaLnBrk="1" hangingPunct="1"/>
              <a:t>20</a:t>
            </a:fld>
            <a:endParaRPr lang="en-US" altLang="ja-JP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Summary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19459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u="sng">
                <a:latin typeface="Arial" charset="0"/>
                <a:ea typeface="ＭＳ Ｐゴシック" charset="0"/>
              </a:rPr>
              <a:t>Contributor: Hayano, Jim, Rocco</a:t>
            </a:r>
          </a:p>
          <a:p>
            <a:r>
              <a:rPr lang="en-US" altLang="ja-JP" sz="2000" u="sng">
                <a:latin typeface="Arial" charset="0"/>
                <a:ea typeface="ＭＳ Ｐゴシック" charset="0"/>
              </a:rPr>
              <a:t>Editor: ALL</a:t>
            </a:r>
            <a:endParaRPr lang="ja-JP" altLang="en-US" sz="2000" u="sng">
              <a:latin typeface="Arial" charset="0"/>
              <a:ea typeface="ＭＳ Ｐゴシック" charset="0"/>
            </a:endParaRPr>
          </a:p>
        </p:txBody>
      </p:sp>
      <p:sp>
        <p:nvSpPr>
          <p:cNvPr id="19460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3C1844-B02A-3B4C-AE57-C24D4459BF74}" type="slidenum">
              <a:rPr lang="en-US" altLang="ja-JP"/>
              <a:pPr eaLnBrk="1" hangingPunct="1"/>
              <a:t>21</a:t>
            </a:fld>
            <a:endParaRPr lang="en-US" altLang="ja-JP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Important Comments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20483" name="コンテンツ プレースホルダ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5183187"/>
          </a:xfrm>
        </p:spPr>
        <p:txBody>
          <a:bodyPr/>
          <a:lstStyle/>
          <a:p>
            <a:r>
              <a:rPr lang="en-US" altLang="ja-JP" sz="2000">
                <a:latin typeface="Arial" charset="0"/>
                <a:ea typeface="ＭＳ Ｐゴシック" charset="0"/>
              </a:rPr>
              <a:t>Each chapter is expected to occupy approx 10~15 pages in the IEEE / NIM format.</a:t>
            </a:r>
          </a:p>
          <a:p>
            <a:endParaRPr lang="en-US" altLang="ja-JP" sz="2000">
              <a:latin typeface="Arial" charset="0"/>
              <a:ea typeface="ＭＳ Ｐゴシック" charset="0"/>
            </a:endParaRPr>
          </a:p>
          <a:p>
            <a:r>
              <a:rPr lang="en-US" altLang="ja-JP" sz="2000">
                <a:latin typeface="Arial" charset="0"/>
                <a:ea typeface="ＭＳ Ｐゴシック" charset="0"/>
              </a:rPr>
              <a:t>Editors might be doing some “re-seating” of contributions into the final form of Chapter organization as found suitable. For instance, the Cold mass assembly chap and others.</a:t>
            </a:r>
          </a:p>
          <a:p>
            <a:endParaRPr lang="en-US" altLang="ja-JP" sz="2000">
              <a:latin typeface="Arial" charset="0"/>
              <a:ea typeface="ＭＳ Ｐゴシック" charset="0"/>
            </a:endParaRPr>
          </a:p>
          <a:p>
            <a:r>
              <a:rPr lang="en-US" altLang="ja-JP" sz="2000">
                <a:latin typeface="Arial" charset="0"/>
                <a:ea typeface="ＭＳ Ｐゴシック" charset="0"/>
              </a:rPr>
              <a:t>Text should be upbeat and positive.  However, it should be forthcoming also and be open in identifying the problems encountered and countermeasures contemplated into the future.</a:t>
            </a:r>
          </a:p>
          <a:p>
            <a:endParaRPr lang="en-US" altLang="ja-JP" sz="2000">
              <a:latin typeface="Arial" charset="0"/>
              <a:ea typeface="ＭＳ Ｐゴシック" charset="0"/>
            </a:endParaRPr>
          </a:p>
          <a:p>
            <a:r>
              <a:rPr lang="en-US" altLang="ja-JP" sz="2000">
                <a:latin typeface="Arial" charset="0"/>
                <a:ea typeface="ＭＳ Ｐゴシック" charset="0"/>
              </a:rPr>
              <a:t>Need to start writing.</a:t>
            </a:r>
          </a:p>
          <a:p>
            <a:endParaRPr lang="en-US" altLang="ja-JP" sz="2000">
              <a:latin typeface="Arial" charset="0"/>
              <a:ea typeface="ＭＳ Ｐゴシック" charset="0"/>
            </a:endParaRPr>
          </a:p>
          <a:p>
            <a:r>
              <a:rPr lang="en-US" altLang="ja-JP" sz="2000">
                <a:latin typeface="Arial" charset="0"/>
                <a:ea typeface="ＭＳ Ｐゴシック" charset="0"/>
              </a:rPr>
              <a:t>Should aim at: Some, if not complete, real text + illustrations + tables to exchange and share toward Granada GDE meeting.</a:t>
            </a:r>
            <a:endParaRPr lang="ja-JP" altLang="en-US" sz="2000">
              <a:latin typeface="Arial" charset="0"/>
              <a:ea typeface="ＭＳ Ｐゴシック" charset="0"/>
            </a:endParaRPr>
          </a:p>
        </p:txBody>
      </p:sp>
      <p:sp>
        <p:nvSpPr>
          <p:cNvPr id="20484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A92C869-FF0F-294F-936B-E51DEC28F510}" type="slidenum">
              <a:rPr lang="en-US" altLang="ja-JP"/>
              <a:pPr eaLnBrk="1" hangingPunct="1"/>
              <a:t>22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60" name="Group 9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1752107"/>
              </p:ext>
            </p:extLst>
          </p:nvPr>
        </p:nvGraphicFramePr>
        <p:xfrm>
          <a:off x="395536" y="476672"/>
          <a:ext cx="8229600" cy="4457700"/>
        </p:xfrm>
        <a:graphic>
          <a:graphicData uri="http://schemas.openxmlformats.org/drawingml/2006/table">
            <a:tbl>
              <a:tblPr/>
              <a:tblGrid>
                <a:gridCol w="792336"/>
                <a:gridCol w="864096"/>
                <a:gridCol w="2952080"/>
                <a:gridCol w="2598716"/>
                <a:gridCol w="102237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Chap.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8C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status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8C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Chapter Title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8C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Contributor</a:t>
                      </a: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8C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Editor</a:t>
                      </a: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C8C9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11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Not yet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1-cavity operation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Kirk</a:t>
                      </a: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Yuri,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Denis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Rocco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Toge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+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ＭＳ Ｐゴシック" charset="0"/>
                        </a:rPr>
                        <a:t>From SRF11 paper?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Not yet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Multi-cavity operation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Kirk</a:t>
                      </a: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Yuri, Rocco, </a:t>
                      </a: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Toshi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Toge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+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2BFC5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From SRF11 paper?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72BFC5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Not yet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Cryomodule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performance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Ohuchi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Peterson, </a:t>
                      </a: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Nakai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Toge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2BFC5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From IPAC11 paper?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72BFC5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14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Not yet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DRFS operation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Toshi</a:t>
                      </a: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Matsumoto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Toge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2BFC5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From IPAC11 paper?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2BFC5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15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Not yet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Alignment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Hayano, 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Tsuchiya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Toge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2BFC5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From ALCPG presentation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72BFC5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16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Not yet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Summary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Hayano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Jim, Rocco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Toge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3166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6F60EA-38E8-524D-BD5C-F479CF277A2A}" type="slidenum">
              <a:rPr lang="en-US" altLang="ja-JP"/>
              <a:pPr eaLnBrk="1" hangingPunct="1"/>
              <a:t>3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067944" y="35114"/>
            <a:ext cx="8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Status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71600" y="5805264"/>
            <a:ext cx="6728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8 sections draft completed</a:t>
            </a:r>
            <a:r>
              <a:rPr kumimoji="1" lang="en-US" altLang="ja-JP" dirty="0" smtClean="0"/>
              <a:t>   out of </a:t>
            </a:r>
            <a:r>
              <a:rPr lang="en-US" altLang="ja-JP" dirty="0" smtClean="0"/>
              <a:t>16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sections :  </a:t>
            </a:r>
            <a:r>
              <a:rPr lang="en-US" altLang="ja-JP" dirty="0" smtClean="0"/>
              <a:t>50</a:t>
            </a:r>
            <a:r>
              <a:rPr kumimoji="1" lang="en-US" altLang="ja-JP" dirty="0" smtClean="0"/>
              <a:t>% </a:t>
            </a:r>
            <a:r>
              <a:rPr kumimoji="1" lang="en-US" altLang="ja-JP" dirty="0" smtClean="0"/>
              <a:t>completed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1055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EBF8-3E47-314A-94A2-71B58FBB7392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11760" y="764704"/>
            <a:ext cx="42605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Write-up Plan updated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47664" y="1916832"/>
            <a:ext cx="5919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Waiting chapter  -&gt; KEK people only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Hayano will urge KEK people to finish first round writing. 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5616" y="3356992"/>
            <a:ext cx="6865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KEK people dead-line : End of year 2011.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87624" y="4221088"/>
            <a:ext cx="73093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Edited version, return to contributor:</a:t>
            </a:r>
          </a:p>
          <a:p>
            <a:r>
              <a:rPr lang="en-US" altLang="ja-JP" sz="2800" dirty="0"/>
              <a:t> </a:t>
            </a:r>
            <a:r>
              <a:rPr lang="en-US" altLang="ja-JP" sz="2800" dirty="0" smtClean="0"/>
              <a:t>                               </a:t>
            </a:r>
            <a:r>
              <a:rPr kumimoji="1" lang="en-US" altLang="ja-JP" sz="2800" dirty="0" smtClean="0"/>
              <a:t> Middle of January 2012.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71600" y="5373216"/>
            <a:ext cx="7490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2</a:t>
            </a:r>
            <a:r>
              <a:rPr lang="en-US" altLang="ja-JP" sz="2800" baseline="30000" dirty="0" smtClean="0"/>
              <a:t>nd</a:t>
            </a:r>
            <a:r>
              <a:rPr lang="en-US" altLang="ja-JP" sz="2800" dirty="0" smtClean="0"/>
              <a:t> version submission</a:t>
            </a:r>
            <a:r>
              <a:rPr kumimoji="1" lang="en-US" altLang="ja-JP" sz="2800" dirty="0" smtClean="0"/>
              <a:t> : End of January 2012.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57485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EBF8-3E47-314A-94A2-71B58FBB7392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59832" y="3212976"/>
            <a:ext cx="27703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N. </a:t>
            </a:r>
            <a:r>
              <a:rPr kumimoji="1" lang="en-US" altLang="ja-JP" sz="3200" dirty="0" err="1" smtClean="0"/>
              <a:t>Toge’s</a:t>
            </a:r>
            <a:r>
              <a:rPr kumimoji="1" lang="en-US" altLang="ja-JP" sz="3200" dirty="0" smtClean="0"/>
              <a:t> plan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778249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1. Preface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4099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u="sng">
                <a:latin typeface="Arial" charset="0"/>
                <a:ea typeface="ＭＳ Ｐゴシック" charset="0"/>
              </a:rPr>
              <a:t>Contributor: A.Yamamoto</a:t>
            </a:r>
          </a:p>
          <a:p>
            <a:r>
              <a:rPr lang="en-US" altLang="ja-JP" sz="2000" u="sng">
                <a:latin typeface="Arial" charset="0"/>
                <a:ea typeface="ＭＳ Ｐゴシック" charset="0"/>
              </a:rPr>
              <a:t>Editor: Toge</a:t>
            </a:r>
          </a:p>
          <a:p>
            <a:r>
              <a:rPr lang="en-US" altLang="ja-JP" sz="2000">
                <a:solidFill>
                  <a:srgbClr val="3366FF"/>
                </a:solidFill>
                <a:latin typeface="Arial" charset="0"/>
                <a:ea typeface="ＭＳ Ｐゴシック" charset="0"/>
              </a:rPr>
              <a:t>Outline:</a:t>
            </a:r>
          </a:p>
          <a:p>
            <a:pPr lvl="1"/>
            <a:r>
              <a:rPr lang="en-US" altLang="ja-JP" sz="1600">
                <a:latin typeface="Arial" charset="0"/>
                <a:ea typeface="ＭＳ Ｐゴシック" charset="0"/>
              </a:rPr>
              <a:t>Historical background and the status in the end of 2008, Black December, brought us an idea for the S1-Global program to organize a cavity-string and cryomodule assembly and cold test in a global cooperation. </a:t>
            </a:r>
            <a:endParaRPr lang="en-US" altLang="ja-JP" sz="1200">
              <a:latin typeface="Arial" charset="0"/>
              <a:ea typeface="ＭＳ Ｐゴシック" charset="0"/>
            </a:endParaRPr>
          </a:p>
          <a:p>
            <a:r>
              <a:rPr lang="en-US" altLang="ja-JP" sz="2000">
                <a:solidFill>
                  <a:srgbClr val="3366FF"/>
                </a:solidFill>
                <a:latin typeface="Arial" charset="0"/>
                <a:ea typeface="ＭＳ Ｐゴシック" charset="0"/>
              </a:rPr>
              <a:t>Technical objectives are: </a:t>
            </a:r>
          </a:p>
          <a:p>
            <a:pPr lvl="1"/>
            <a:r>
              <a:rPr lang="en-US" altLang="ja-JP" sz="1600">
                <a:latin typeface="Arial" charset="0"/>
                <a:ea typeface="ＭＳ Ｐゴシック" charset="0"/>
              </a:rPr>
              <a:t>To  demonstrate plug-compatible assembly of various cavity types and associated tuner and coupler types, </a:t>
            </a:r>
          </a:p>
          <a:p>
            <a:pPr lvl="1"/>
            <a:r>
              <a:rPr lang="en-US" altLang="ja-JP" sz="1600">
                <a:latin typeface="Arial" charset="0"/>
                <a:ea typeface="ＭＳ Ｐゴシック" charset="0"/>
              </a:rPr>
              <a:t>To demonstrate/practice an international effort to reach the cryomodule test,</a:t>
            </a:r>
          </a:p>
          <a:p>
            <a:r>
              <a:rPr lang="en-US" altLang="ja-JP" sz="2000">
                <a:solidFill>
                  <a:srgbClr val="3366FF"/>
                </a:solidFill>
                <a:latin typeface="Arial" charset="0"/>
                <a:ea typeface="ＭＳ Ｐゴシック" charset="0"/>
              </a:rPr>
              <a:t>Contributions are</a:t>
            </a:r>
          </a:p>
          <a:p>
            <a:pPr lvl="1"/>
            <a:r>
              <a:rPr lang="en-US" altLang="ja-JP" sz="1600">
                <a:latin typeface="Arial" charset="0"/>
                <a:ea typeface="ＭＳ Ｐゴシック" charset="0"/>
              </a:rPr>
              <a:t>Two cavities from Fermilab and DESY, and four cavities from KEK, and cryomodules from INFN and KEK, and couplers from SLAC and KEK, and tuners from Fermilab, DESY, and KEK. </a:t>
            </a:r>
          </a:p>
          <a:p>
            <a:r>
              <a:rPr lang="en-US" altLang="ja-JP" sz="2000">
                <a:solidFill>
                  <a:srgbClr val="3366FF"/>
                </a:solidFill>
                <a:latin typeface="Arial" charset="0"/>
                <a:ea typeface="ＭＳ Ｐゴシック" charset="0"/>
              </a:rPr>
              <a:t>Brief summary of achievement </a:t>
            </a:r>
          </a:p>
          <a:p>
            <a:r>
              <a:rPr lang="en-US" altLang="ja-JP" sz="800">
                <a:latin typeface="Arial" charset="0"/>
                <a:ea typeface="ＭＳ Ｐゴシック" charset="0"/>
              </a:rPr>
              <a:t>   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8EDBB6E-6147-FA40-8319-E992DEC46E9C}" type="slidenum">
              <a:rPr lang="en-US" altLang="ja-JP"/>
              <a:pPr eaLnBrk="1" hangingPunct="1"/>
              <a:t>6</a:t>
            </a:fld>
            <a:endParaRPr lang="en-US" altLang="ja-JP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2. Introduction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512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u="sng">
                <a:latin typeface="Arial" charset="0"/>
                <a:ea typeface="ＭＳ Ｐゴシック" charset="0"/>
              </a:rPr>
              <a:t>Contributors: Hayano, Jim, Rocco</a:t>
            </a:r>
          </a:p>
          <a:p>
            <a:r>
              <a:rPr lang="en-US" altLang="ja-JP" sz="2000" u="sng">
                <a:latin typeface="Arial" charset="0"/>
                <a:ea typeface="ＭＳ Ｐゴシック" charset="0"/>
              </a:rPr>
              <a:t>Editor: Toge</a:t>
            </a:r>
          </a:p>
          <a:p>
            <a:pPr>
              <a:buFontTx/>
              <a:buNone/>
            </a:pPr>
            <a:endParaRPr lang="en-US" altLang="ja-JP" sz="2000"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r>
              <a:rPr lang="en-US" altLang="ja-JP" sz="2000" b="1">
                <a:solidFill>
                  <a:srgbClr val="00B050"/>
                </a:solidFill>
                <a:latin typeface="Arial" charset="0"/>
                <a:ea typeface="ＭＳ Ｐゴシック" charset="0"/>
              </a:rPr>
              <a:t>Outline below is Toge’s invention, not examined yet by Hayano:</a:t>
            </a:r>
          </a:p>
          <a:p>
            <a:pPr>
              <a:buFontTx/>
              <a:buNone/>
            </a:pPr>
            <a:endParaRPr lang="en-US" altLang="ja-JP" sz="2000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r>
              <a:rPr lang="en-US" altLang="ja-JP" sz="2000">
                <a:latin typeface="Arial" charset="0"/>
                <a:ea typeface="ＭＳ Ｐゴシック" charset="0"/>
              </a:rPr>
              <a:t>Scope of experiment</a:t>
            </a:r>
          </a:p>
          <a:p>
            <a:pPr marL="857250" lvl="1" indent="-457200"/>
            <a:r>
              <a:rPr lang="en-US" altLang="ja-JP" sz="2000">
                <a:latin typeface="Arial" charset="0"/>
                <a:ea typeface="ＭＳ Ｐゴシック" charset="0"/>
              </a:rPr>
              <a:t>Layout</a:t>
            </a:r>
          </a:p>
          <a:p>
            <a:pPr marL="857250" lvl="1" indent="-457200"/>
            <a:r>
              <a:rPr lang="en-US" altLang="ja-JP" sz="2000">
                <a:latin typeface="Arial" charset="0"/>
                <a:ea typeface="ＭＳ Ｐゴシック" charset="0"/>
              </a:rPr>
              <a:t>Short system description</a:t>
            </a:r>
          </a:p>
          <a:p>
            <a:pPr marL="857250" lvl="1" indent="-457200"/>
            <a:r>
              <a:rPr lang="en-US" altLang="ja-JP" sz="2000">
                <a:latin typeface="Arial" charset="0"/>
                <a:ea typeface="ＭＳ Ｐゴシック" charset="0"/>
              </a:rPr>
              <a:t>Goals</a:t>
            </a:r>
          </a:p>
          <a:p>
            <a:pPr>
              <a:buFontTx/>
              <a:buAutoNum type="arabicPeriod"/>
            </a:pPr>
            <a:r>
              <a:rPr lang="en-US" altLang="ja-JP" sz="2000">
                <a:latin typeface="Arial" charset="0"/>
                <a:ea typeface="ＭＳ Ｐゴシック" charset="0"/>
              </a:rPr>
              <a:t>Job sharing</a:t>
            </a:r>
          </a:p>
          <a:p>
            <a:pPr>
              <a:buFontTx/>
              <a:buAutoNum type="arabicPeriod"/>
            </a:pPr>
            <a:r>
              <a:rPr lang="en-US" altLang="ja-JP" sz="2000">
                <a:latin typeface="Arial" charset="0"/>
                <a:ea typeface="ＭＳ Ｐゴシック" charset="0"/>
              </a:rPr>
              <a:t>Schedule / Time evolution</a:t>
            </a:r>
          </a:p>
          <a:p>
            <a:pPr>
              <a:buFontTx/>
              <a:buAutoNum type="arabicPeriod"/>
            </a:pPr>
            <a:endParaRPr lang="en-US" altLang="ja-JP" sz="2000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endParaRPr lang="ja-JP" altLang="en-US" sz="2000">
              <a:latin typeface="Arial" charset="0"/>
              <a:ea typeface="ＭＳ Ｐゴシック" charset="0"/>
            </a:endParaRPr>
          </a:p>
        </p:txBody>
      </p:sp>
      <p:sp>
        <p:nvSpPr>
          <p:cNvPr id="5124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B3E18B3-E9E7-FC47-913E-5A020B7192DF}" type="slidenum">
              <a:rPr lang="en-US" altLang="ja-JP"/>
              <a:pPr eaLnBrk="1" hangingPunct="1"/>
              <a:t>7</a:t>
            </a:fld>
            <a:endParaRPr lang="en-US" altLang="ja-JP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Arial" charset="0"/>
                <a:ea typeface="ＭＳ Ｐゴシック" charset="0"/>
              </a:rPr>
              <a:t>3. Cavity</a:t>
            </a:r>
            <a:endParaRPr lang="ja-JP" alt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5256212"/>
          </a:xfrm>
        </p:spPr>
        <p:txBody>
          <a:bodyPr/>
          <a:lstStyle/>
          <a:p>
            <a:r>
              <a:rPr lang="en-US" altLang="ja-JP" sz="2000" u="sng" dirty="0">
                <a:latin typeface="Arial" charset="0"/>
                <a:ea typeface="ＭＳ Ｐゴシック" charset="0"/>
              </a:rPr>
              <a:t>Contributors: Tug, </a:t>
            </a:r>
            <a:r>
              <a:rPr lang="en-US" altLang="ja-JP" sz="2000" u="sng" dirty="0" smtClean="0">
                <a:latin typeface="Arial" charset="0"/>
                <a:ea typeface="ＭＳ Ｐゴシック" charset="0"/>
              </a:rPr>
              <a:t>Denis</a:t>
            </a:r>
            <a:r>
              <a:rPr lang="en-US" altLang="ja-JP" sz="2000" u="sng" dirty="0">
                <a:latin typeface="Arial" charset="0"/>
                <a:ea typeface="ＭＳ Ｐゴシック" charset="0"/>
              </a:rPr>
              <a:t>, </a:t>
            </a:r>
            <a:r>
              <a:rPr lang="en-US" altLang="ja-JP" sz="2000" u="sng" dirty="0" err="1">
                <a:latin typeface="Arial" charset="0"/>
                <a:ea typeface="ＭＳ Ｐゴシック" charset="0"/>
              </a:rPr>
              <a:t>Kako</a:t>
            </a:r>
            <a:endParaRPr lang="ja-JP" altLang="en-US" sz="2000" u="sng" dirty="0">
              <a:latin typeface="Arial" charset="0"/>
              <a:ea typeface="ＭＳ Ｐゴシック" charset="0"/>
            </a:endParaRPr>
          </a:p>
          <a:p>
            <a:r>
              <a:rPr lang="en-US" altLang="ja-JP" sz="2000" u="sng" dirty="0">
                <a:latin typeface="Arial" charset="0"/>
                <a:ea typeface="ＭＳ Ｐゴシック" charset="0"/>
              </a:rPr>
              <a:t>Editor: Jim, WD</a:t>
            </a:r>
          </a:p>
          <a:p>
            <a:pPr>
              <a:buFontTx/>
              <a:buNone/>
            </a:pPr>
            <a:endParaRPr lang="en-US" altLang="ja-JP" sz="2000" b="1" dirty="0">
              <a:solidFill>
                <a:srgbClr val="00B050"/>
              </a:solidFill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Below is what </a:t>
            </a:r>
            <a:r>
              <a:rPr lang="en-US" altLang="ja-JP" sz="2000" dirty="0" err="1">
                <a:latin typeface="Arial" charset="0"/>
                <a:ea typeface="ＭＳ Ｐゴシック" charset="0"/>
              </a:rPr>
              <a:t>Toge</a:t>
            </a:r>
            <a:r>
              <a:rPr lang="en-US" altLang="ja-JP" sz="2000" dirty="0">
                <a:latin typeface="Arial" charset="0"/>
                <a:ea typeface="ＭＳ Ｐゴシック" charset="0"/>
              </a:rPr>
              <a:t> </a:t>
            </a:r>
            <a:r>
              <a:rPr lang="en-US" altLang="ja-JP" sz="2000" dirty="0" err="1">
                <a:latin typeface="Arial" charset="0"/>
                <a:ea typeface="ＭＳ Ｐゴシック" charset="0"/>
              </a:rPr>
              <a:t>rec’ved</a:t>
            </a:r>
            <a:r>
              <a:rPr lang="en-US" altLang="ja-JP" sz="2000" dirty="0">
                <a:latin typeface="Arial" charset="0"/>
                <a:ea typeface="ＭＳ Ｐゴシック" charset="0"/>
              </a:rPr>
              <a:t> from </a:t>
            </a:r>
            <a:r>
              <a:rPr lang="en-US" altLang="ja-JP" sz="2000" dirty="0" err="1">
                <a:latin typeface="Arial" charset="0"/>
                <a:ea typeface="ＭＳ Ｐゴシック" charset="0"/>
              </a:rPr>
              <a:t>Kako</a:t>
            </a:r>
            <a:r>
              <a:rPr lang="en-US" altLang="ja-JP" sz="2000" dirty="0">
                <a:latin typeface="Arial" charset="0"/>
                <a:ea typeface="ＭＳ Ｐゴシック" charset="0"/>
              </a:rPr>
              <a:t> (for TELSA-type and TESLA-like)</a:t>
            </a:r>
          </a:p>
          <a:p>
            <a:pPr>
              <a:buFontTx/>
              <a:buNone/>
            </a:pPr>
            <a:endParaRPr lang="en-US" altLang="ja-JP" sz="2000" dirty="0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Cavity design</a:t>
            </a: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Cavity fabrication</a:t>
            </a: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Surface preparation</a:t>
            </a: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Vertical test results</a:t>
            </a: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Joining with He jacket</a:t>
            </a:r>
          </a:p>
          <a:p>
            <a:pPr>
              <a:buFontTx/>
              <a:buAutoNum type="arabicPeriod"/>
            </a:pPr>
            <a:r>
              <a:rPr lang="en-US" altLang="ja-JP" sz="2000" i="1" dirty="0">
                <a:latin typeface="Arial" charset="0"/>
                <a:ea typeface="ＭＳ Ｐゴシック" charset="0"/>
              </a:rPr>
              <a:t>(Horizontal Test Results when available…TB9AES004 for instance)</a:t>
            </a: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Shipping</a:t>
            </a:r>
          </a:p>
        </p:txBody>
      </p:sp>
      <p:sp>
        <p:nvSpPr>
          <p:cNvPr id="6148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84ADF4F-CC1D-954B-BB0C-7D6905581567}" type="slidenum">
              <a:rPr lang="en-US" altLang="ja-JP"/>
              <a:pPr eaLnBrk="1" hangingPunct="1"/>
              <a:t>8</a:t>
            </a:fld>
            <a:endParaRPr lang="en-US" altLang="ja-JP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Arial" charset="0"/>
                <a:ea typeface="ＭＳ Ｐゴシック" charset="0"/>
              </a:rPr>
              <a:t>4. Coupler</a:t>
            </a:r>
            <a:endParaRPr lang="ja-JP" altLang="en-US">
              <a:latin typeface="Arial" charset="0"/>
              <a:ea typeface="ＭＳ Ｐゴシック" charset="0"/>
            </a:endParaRPr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u="sng" dirty="0">
                <a:latin typeface="Arial" charset="0"/>
                <a:ea typeface="ＭＳ Ｐゴシック" charset="0"/>
              </a:rPr>
              <a:t>Contributors: Tug, </a:t>
            </a:r>
            <a:r>
              <a:rPr lang="en-US" altLang="ja-JP" sz="2000" u="sng" dirty="0" smtClean="0">
                <a:latin typeface="Arial" charset="0"/>
                <a:ea typeface="ＭＳ Ｐゴシック" charset="0"/>
              </a:rPr>
              <a:t>Denis</a:t>
            </a:r>
            <a:r>
              <a:rPr lang="en-US" altLang="ja-JP" sz="2000" u="sng" dirty="0">
                <a:latin typeface="Arial" charset="0"/>
                <a:ea typeface="ＭＳ Ｐゴシック" charset="0"/>
              </a:rPr>
              <a:t>, </a:t>
            </a:r>
            <a:r>
              <a:rPr lang="en-US" altLang="ja-JP" sz="2000" u="sng" dirty="0" err="1">
                <a:latin typeface="Arial" charset="0"/>
                <a:ea typeface="ＭＳ Ｐゴシック" charset="0"/>
              </a:rPr>
              <a:t>Kako</a:t>
            </a:r>
            <a:endParaRPr lang="en-US" altLang="ja-JP" sz="2000" u="sng" dirty="0">
              <a:latin typeface="Arial" charset="0"/>
              <a:ea typeface="ＭＳ Ｐゴシック" charset="0"/>
            </a:endParaRPr>
          </a:p>
          <a:p>
            <a:r>
              <a:rPr lang="en-US" altLang="ja-JP" sz="2000" u="sng" dirty="0">
                <a:latin typeface="Arial" charset="0"/>
                <a:ea typeface="ＭＳ Ｐゴシック" charset="0"/>
              </a:rPr>
              <a:t>Editor: Jim, WD</a:t>
            </a:r>
          </a:p>
          <a:p>
            <a:endParaRPr lang="en-US" altLang="ja-JP" sz="2000" dirty="0"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r>
              <a:rPr lang="en-US" altLang="ja-JP" sz="2000" b="1" dirty="0">
                <a:solidFill>
                  <a:srgbClr val="00B050"/>
                </a:solidFill>
                <a:latin typeface="Arial" charset="0"/>
                <a:ea typeface="ＭＳ Ｐゴシック" charset="0"/>
                <a:sym typeface="Wingdings" charset="0"/>
              </a:rPr>
              <a:t> Outline by </a:t>
            </a:r>
            <a:r>
              <a:rPr lang="en-US" altLang="ja-JP" sz="2000" b="1" dirty="0" err="1">
                <a:solidFill>
                  <a:srgbClr val="00B050"/>
                </a:solidFill>
                <a:latin typeface="Arial" charset="0"/>
                <a:ea typeface="ＭＳ Ｐゴシック" charset="0"/>
                <a:sym typeface="Wingdings" charset="0"/>
              </a:rPr>
              <a:t>D.Kostin</a:t>
            </a:r>
            <a:r>
              <a:rPr lang="en-US" altLang="ja-JP" sz="2000" b="1" dirty="0">
                <a:solidFill>
                  <a:srgbClr val="00B050"/>
                </a:solidFill>
                <a:latin typeface="Arial" charset="0"/>
                <a:ea typeface="ＭＳ Ｐゴシック" charset="0"/>
                <a:sym typeface="Wingdings" charset="0"/>
              </a:rPr>
              <a:t> expected via Jim</a:t>
            </a:r>
            <a:r>
              <a:rPr lang="ja-JP" altLang="en-US" sz="2000" b="1" dirty="0">
                <a:solidFill>
                  <a:srgbClr val="00B050"/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US" altLang="ja-JP" sz="2000" b="1" dirty="0">
                <a:solidFill>
                  <a:srgbClr val="00B050"/>
                </a:solidFill>
                <a:latin typeface="Arial" charset="0"/>
                <a:ea typeface="ＭＳ Ｐゴシック" charset="0"/>
                <a:sym typeface="Wingdings" charset="0"/>
              </a:rPr>
              <a:t>or WD (??)</a:t>
            </a:r>
          </a:p>
          <a:p>
            <a:pPr>
              <a:buFontTx/>
              <a:buNone/>
            </a:pPr>
            <a:endParaRPr lang="en-US" altLang="ja-JP" sz="2000" dirty="0">
              <a:latin typeface="Arial" charset="0"/>
              <a:ea typeface="ＭＳ Ｐゴシック" charset="0"/>
            </a:endParaRPr>
          </a:p>
          <a:p>
            <a:endParaRPr lang="en-US" altLang="ja-JP" sz="2000" dirty="0"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Below is what </a:t>
            </a:r>
            <a:r>
              <a:rPr lang="en-US" altLang="ja-JP" sz="2000" dirty="0" err="1">
                <a:latin typeface="Arial" charset="0"/>
                <a:ea typeface="ＭＳ Ｐゴシック" charset="0"/>
              </a:rPr>
              <a:t>Toge</a:t>
            </a:r>
            <a:r>
              <a:rPr lang="en-US" altLang="ja-JP" sz="2000" dirty="0">
                <a:latin typeface="Arial" charset="0"/>
                <a:ea typeface="ＭＳ Ｐゴシック" charset="0"/>
              </a:rPr>
              <a:t> received from </a:t>
            </a:r>
            <a:r>
              <a:rPr lang="en-US" altLang="ja-JP" sz="2000" dirty="0" err="1">
                <a:latin typeface="Arial" charset="0"/>
                <a:ea typeface="ＭＳ Ｐゴシック" charset="0"/>
              </a:rPr>
              <a:t>Kako</a:t>
            </a:r>
            <a:r>
              <a:rPr lang="en-US" altLang="ja-JP" sz="2000" dirty="0">
                <a:latin typeface="Arial" charset="0"/>
                <a:ea typeface="ＭＳ Ｐゴシック" charset="0"/>
              </a:rPr>
              <a:t> (for TTF-III and STF-2)</a:t>
            </a:r>
          </a:p>
          <a:p>
            <a:pPr>
              <a:buFontTx/>
              <a:buNone/>
            </a:pPr>
            <a:endParaRPr lang="en-US" altLang="ja-JP" sz="2000" dirty="0">
              <a:latin typeface="Arial" charset="0"/>
              <a:ea typeface="ＭＳ Ｐゴシック" charset="0"/>
            </a:endParaRP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Coupler design</a:t>
            </a: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Coupler fabrication</a:t>
            </a: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Preparation for assembly</a:t>
            </a: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Conditioning at test stand</a:t>
            </a:r>
          </a:p>
          <a:p>
            <a:pPr>
              <a:buFontTx/>
              <a:buAutoNum type="arabicPeriod"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Conditioning in cryomodule at room temperature</a:t>
            </a:r>
          </a:p>
          <a:p>
            <a:endParaRPr lang="ja-JP" altLang="en-US" sz="2000" dirty="0">
              <a:latin typeface="Arial" charset="0"/>
              <a:ea typeface="ＭＳ Ｐゴシック" charset="0"/>
            </a:endParaRPr>
          </a:p>
        </p:txBody>
      </p:sp>
      <p:sp>
        <p:nvSpPr>
          <p:cNvPr id="7172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A8416C6-086A-2A4F-91E0-D67AB5B64310}" type="slidenum">
              <a:rPr lang="en-US" altLang="ja-JP"/>
              <a:pPr eaLnBrk="1" hangingPunct="1"/>
              <a:t>9</a:t>
            </a:fld>
            <a:endParaRPr lang="en-US" altLang="ja-JP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1317</TotalTime>
  <Words>1384</Words>
  <Application>Microsoft Macintosh PowerPoint</Application>
  <PresentationFormat>画面に合わせる (4:3)</PresentationFormat>
  <Paragraphs>337</Paragraphs>
  <Slides>22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標準デザイン</vt:lpstr>
      <vt:lpstr>S1Global report  Write-up status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1. Preface</vt:lpstr>
      <vt:lpstr>2. Introduction</vt:lpstr>
      <vt:lpstr>3. Cavity</vt:lpstr>
      <vt:lpstr>4. Coupler</vt:lpstr>
      <vt:lpstr>5. Tuner</vt:lpstr>
      <vt:lpstr>6. Cryomodule</vt:lpstr>
      <vt:lpstr>7. Cold mass assembly</vt:lpstr>
      <vt:lpstr>8. Cryogenics</vt:lpstr>
      <vt:lpstr>9. HLRF</vt:lpstr>
      <vt:lpstr>9. HLRF (cont)</vt:lpstr>
      <vt:lpstr>10. LLRF</vt:lpstr>
      <vt:lpstr>11. 1-cavity operation</vt:lpstr>
      <vt:lpstr>12. Multi-cavity operation</vt:lpstr>
      <vt:lpstr>13. Cryomodule performance</vt:lpstr>
      <vt:lpstr>15. Alignment</vt:lpstr>
      <vt:lpstr>Summary</vt:lpstr>
      <vt:lpstr>Important Comments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STF定例打ち合わせ20080321</dc:title>
  <dc:creator>N.Toge</dc:creator>
  <cp:lastModifiedBy>早野 仁司</cp:lastModifiedBy>
  <cp:revision>74</cp:revision>
  <dcterms:created xsi:type="dcterms:W3CDTF">2008-03-21T01:03:53Z</dcterms:created>
  <dcterms:modified xsi:type="dcterms:W3CDTF">2011-12-08T10:45:34Z</dcterms:modified>
</cp:coreProperties>
</file>