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58" r:id="rId4"/>
    <p:sldId id="259" r:id="rId5"/>
    <p:sldId id="262" r:id="rId6"/>
    <p:sldId id="261" r:id="rId7"/>
    <p:sldId id="263" r:id="rId8"/>
    <p:sldId id="264" r:id="rId9"/>
    <p:sldId id="260" r:id="rId10"/>
    <p:sldId id="269" r:id="rId11"/>
    <p:sldId id="270" r:id="rId12"/>
    <p:sldId id="267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3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BC5F0-8A54-4F93-B634-5FD4BCE4089F}" type="datetimeFigureOut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A5B58-B785-4075-B1C0-2D3BDB3849D4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CB52-F4C7-4C70-9F39-726431059228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BDA5C-33C4-4486-A01B-86E8D15DA437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3523-2934-4B0A-9FC5-26ED5B54B483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A9D3-0E3E-4FEA-BE97-F5F95057B185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56BB9-77A3-4787-A642-936018C9F15A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7EB8B-99EB-4795-9912-CDA03B7080F1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96301-979D-48F0-B143-711DB89E5613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8D945-B3CA-4EAF-9863-F1A478177ECB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99AE-A7D9-4E95-9BE2-4604451EA7FA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FDB2C-0605-491D-AB6E-B31CFC61CFCE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FD8AF-6007-45D2-94BC-D23D347EE5B2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9D34-B6DB-40BF-B4B4-A4FF0E73CBDD}" type="datetime1">
              <a:rPr kumimoji="1" lang="ja-JP" altLang="en-US" smtClean="0"/>
              <a:t>2011/11/17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68C89-8C88-42C7-A36F-09E6D4E18CBE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lcagenda.linearcollider.org/conferenceDisplay.py?confId=536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hall design in mountain site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2011/11/17</a:t>
            </a:r>
          </a:p>
          <a:p>
            <a:r>
              <a:rPr kumimoji="1" lang="en-US" altLang="ja-JP" dirty="0" smtClean="0"/>
              <a:t>Yasuhiro Sugimoto</a:t>
            </a:r>
          </a:p>
          <a:p>
            <a:r>
              <a:rPr lang="en-US" altLang="ja-JP" dirty="0" smtClean="0"/>
              <a:t>@ILD MDI/</a:t>
            </a:r>
            <a:r>
              <a:rPr lang="en-US" altLang="ja-JP" dirty="0" err="1" smtClean="0"/>
              <a:t>Integ</a:t>
            </a:r>
            <a:r>
              <a:rPr lang="en-US" altLang="ja-JP" dirty="0" smtClean="0"/>
              <a:t> WG meeting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Detector assembly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4654860" cy="2044823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Barrel assembly</a:t>
            </a:r>
            <a:endParaRPr kumimoji="1"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 err="1" smtClean="0"/>
              <a:t>Endcap</a:t>
            </a:r>
            <a:r>
              <a:rPr lang="en-US" altLang="ja-JP" dirty="0" smtClean="0"/>
              <a:t> (+) assembly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 err="1" smtClean="0"/>
              <a:t>Endcap</a:t>
            </a:r>
            <a:r>
              <a:rPr kumimoji="1" lang="en-US" altLang="ja-JP" dirty="0" smtClean="0"/>
              <a:t> (-) assembly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Solenoid installation</a:t>
            </a:r>
            <a:endParaRPr kumimoji="1"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QD0 support tube (-) assembly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dirty="0" smtClean="0"/>
              <a:t>QD0 support tube (+) assembly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dirty="0" smtClean="0"/>
              <a:t>Sub-detector installation</a:t>
            </a:r>
            <a:endParaRPr kumimoji="1" lang="en-US" altLang="ja-JP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9972" y="1556792"/>
            <a:ext cx="2324706" cy="2035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556792"/>
            <a:ext cx="2304256" cy="20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9120"/>
            <a:ext cx="2304256" cy="20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545124"/>
            <a:ext cx="2304256" cy="20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テキスト ボックス 9"/>
          <p:cNvSpPr txBox="1"/>
          <p:nvPr/>
        </p:nvSpPr>
        <p:spPr>
          <a:xfrm>
            <a:off x="4463988" y="13767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92280" y="42210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6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88024" y="425709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5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1520" y="425709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91780" y="42210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876256" y="13767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4509120"/>
            <a:ext cx="2304256" cy="20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9744" y="4509120"/>
            <a:ext cx="2304256" cy="20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Safety issues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Ventilation </a:t>
            </a:r>
          </a:p>
          <a:p>
            <a:pPr lvl="1"/>
            <a:r>
              <a:rPr lang="en-US" altLang="ja-JP" dirty="0" smtClean="0"/>
              <a:t>Smoke and Helium gas will go out through the construction </a:t>
            </a:r>
            <a:r>
              <a:rPr lang="en-US" altLang="ja-JP" dirty="0" err="1" smtClean="0"/>
              <a:t>adit</a:t>
            </a:r>
            <a:r>
              <a:rPr lang="en-US" altLang="ja-JP" dirty="0" smtClean="0"/>
              <a:t> connected at the top of the cavern, and will not flow into the access tunnel (different tunnel entrances or a small vertical shaft for ventilation before joining the access tunnel) </a:t>
            </a:r>
            <a:r>
              <a:rPr lang="en-US" altLang="ja-JP" dirty="0" smtClean="0">
                <a:sym typeface="Wingdings" pitchFamily="2" charset="2"/>
              </a:rPr>
              <a:t> More study will be done by a civil engineering company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Amount of Helium gas ~ 5000m</a:t>
            </a:r>
            <a:r>
              <a:rPr kumimoji="1" lang="en-US" altLang="ja-JP" baseline="30000" dirty="0" smtClean="0"/>
              <a:t>3</a:t>
            </a:r>
            <a:r>
              <a:rPr kumimoji="1" lang="en-US" altLang="ja-JP" dirty="0" smtClean="0"/>
              <a:t> (CMS: 2x250m</a:t>
            </a:r>
            <a:r>
              <a:rPr kumimoji="1" lang="en-US" altLang="ja-JP" baseline="30000" dirty="0" smtClean="0"/>
              <a:t>3</a:t>
            </a:r>
            <a:r>
              <a:rPr kumimoji="1" lang="en-US" altLang="ja-JP" dirty="0" smtClean="0"/>
              <a:t>x20bar =5000m</a:t>
            </a:r>
            <a:r>
              <a:rPr kumimoji="1" lang="en-US" altLang="ja-JP" baseline="30000" dirty="0" smtClean="0"/>
              <a:t>3</a:t>
            </a:r>
            <a:r>
              <a:rPr kumimoji="1" lang="en-US" altLang="ja-JP" dirty="0" smtClean="0"/>
              <a:t> at 1bar) =25mx100mx2m </a:t>
            </a:r>
            <a:r>
              <a:rPr kumimoji="1" lang="en-US" altLang="ja-JP" dirty="0" smtClean="0">
                <a:sym typeface="Wingdings" pitchFamily="2" charset="2"/>
              </a:rPr>
              <a:t> No problem</a:t>
            </a:r>
          </a:p>
          <a:p>
            <a:r>
              <a:rPr lang="en-US" altLang="ja-JP" dirty="0" smtClean="0">
                <a:sym typeface="Wingdings" pitchFamily="2" charset="2"/>
              </a:rPr>
              <a:t>Emergency egress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Enough number of electric cars equipped with oxygen masks will effectively take people to the surface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It should be forbidden to go to the cavern on foot</a:t>
            </a:r>
            <a:r>
              <a:rPr kumimoji="1" lang="en-US" altLang="ja-JP" dirty="0" smtClean="0">
                <a:sym typeface="Wingdings" pitchFamily="2" charset="2"/>
              </a:rPr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Schedule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~Nov.21: 3D drawing (step file)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To be sent to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 and ILD</a:t>
            </a:r>
            <a:endParaRPr lang="en-US" altLang="ja-JP" dirty="0" smtClean="0"/>
          </a:p>
          <a:p>
            <a:r>
              <a:rPr kumimoji="1" lang="en-US" altLang="ja-JP" dirty="0" smtClean="0"/>
              <a:t>11/30: GDE CFS </a:t>
            </a:r>
            <a:r>
              <a:rPr kumimoji="1" lang="en-US" altLang="ja-JP" dirty="0" err="1" smtClean="0"/>
              <a:t>webex</a:t>
            </a:r>
            <a:r>
              <a:rPr kumimoji="1" lang="en-US" altLang="ja-JP" smtClean="0"/>
              <a:t> meeting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Report on the experimental hall in Japanese mountain site</a:t>
            </a:r>
            <a:endParaRPr kumimoji="1" lang="en-US" altLang="ja-JP" dirty="0" smtClean="0"/>
          </a:p>
          <a:p>
            <a:r>
              <a:rPr lang="en-US" altLang="ja-JP" dirty="0" smtClean="0"/>
              <a:t>12/12-13 CFS meeting at SLAC</a:t>
            </a:r>
          </a:p>
          <a:p>
            <a:pPr lvl="1"/>
            <a:r>
              <a:rPr kumimoji="1" lang="en-US" altLang="ja-JP" dirty="0" smtClean="0"/>
              <a:t>Finalize the basic design</a:t>
            </a:r>
          </a:p>
          <a:p>
            <a:pPr lvl="1"/>
            <a:r>
              <a:rPr lang="en-US" altLang="ja-JP" dirty="0" smtClean="0"/>
              <a:t>Start detailed design with cost estimate</a:t>
            </a:r>
            <a:endParaRPr kumimoji="1" lang="en-US" altLang="ja-JP" dirty="0" smtClean="0"/>
          </a:p>
          <a:p>
            <a:r>
              <a:rPr lang="en-US" altLang="ja-JP" dirty="0" smtClean="0"/>
              <a:t>Mar.22-23: CFS BTR meeting at CERN</a:t>
            </a:r>
          </a:p>
          <a:p>
            <a:pPr lvl="1"/>
            <a:r>
              <a:rPr kumimoji="1" lang="en-US" altLang="ja-JP" dirty="0" smtClean="0"/>
              <a:t>Finish the detailed design by this meeting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Recent  events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Oct. 12-13: GDE CFS face-to-face meeting at KEK</a:t>
            </a:r>
          </a:p>
          <a:p>
            <a:pPr lvl="1"/>
            <a:r>
              <a:rPr lang="en-US" altLang="ja-JP" dirty="0" smtClean="0">
                <a:hlinkClick r:id="rId2"/>
              </a:rPr>
              <a:t>http://ilcagenda.linearcollider.org/conferenceDisplay.py?confId=5369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CFS members and PMs visited both sites after the meeting</a:t>
            </a:r>
          </a:p>
          <a:p>
            <a:r>
              <a:rPr kumimoji="1" lang="en-US" altLang="ja-JP" dirty="0" smtClean="0"/>
              <a:t>Nov. 8: GDE CFS </a:t>
            </a:r>
            <a:r>
              <a:rPr kumimoji="1" lang="en-US" altLang="ja-JP" dirty="0" err="1" smtClean="0"/>
              <a:t>webex</a:t>
            </a:r>
            <a:r>
              <a:rPr kumimoji="1" lang="en-US" altLang="ja-JP" dirty="0" smtClean="0"/>
              <a:t> meeting</a:t>
            </a:r>
          </a:p>
          <a:p>
            <a:pPr lvl="1"/>
            <a:r>
              <a:rPr lang="en-US" altLang="ja-JP" dirty="0" smtClean="0"/>
              <a:t>Discussion on the Japanese mountain sites</a:t>
            </a:r>
          </a:p>
          <a:p>
            <a:pPr lvl="1"/>
            <a:r>
              <a:rPr kumimoji="1" lang="en-US" altLang="ja-JP" dirty="0" smtClean="0"/>
              <a:t>I got a homework to report at the CFS meeting on Nov.30 on</a:t>
            </a:r>
          </a:p>
          <a:p>
            <a:pPr lvl="2"/>
            <a:r>
              <a:rPr lang="en-US" altLang="ja-JP" dirty="0" smtClean="0"/>
              <a:t>Size, length, and slope of access tunnel of each site</a:t>
            </a:r>
          </a:p>
          <a:p>
            <a:pPr lvl="2"/>
            <a:r>
              <a:rPr lang="en-US" altLang="ja-JP" dirty="0" smtClean="0"/>
              <a:t>Safety issues of the access tunnel</a:t>
            </a:r>
          </a:p>
          <a:p>
            <a:pPr lvl="2"/>
            <a:r>
              <a:rPr lang="en-US" altLang="ja-JP" dirty="0" smtClean="0"/>
              <a:t>Procedure of detector assembly </a:t>
            </a:r>
          </a:p>
          <a:p>
            <a:r>
              <a:rPr lang="en-US" altLang="ja-JP" dirty="0" smtClean="0"/>
              <a:t>Nov.9: Meeting with people from each site</a:t>
            </a:r>
          </a:p>
          <a:p>
            <a:pPr lvl="1"/>
            <a:r>
              <a:rPr lang="en-US" altLang="ja-JP" dirty="0" smtClean="0"/>
              <a:t>Scientists (HEP, geology), civil engineering company, and local governments</a:t>
            </a:r>
          </a:p>
          <a:p>
            <a:pPr lvl="1"/>
            <a:r>
              <a:rPr lang="en-US" altLang="ja-JP" dirty="0" smtClean="0"/>
              <a:t>New information on the configuration of the experimental hall and access tunnels</a:t>
            </a:r>
          </a:p>
          <a:p>
            <a:pPr lvl="1"/>
            <a:r>
              <a:rPr lang="en-US" altLang="ja-JP" dirty="0" smtClean="0"/>
              <a:t>Discussion on the cavern design </a:t>
            </a:r>
            <a:r>
              <a:rPr lang="en-US" altLang="ja-JP" dirty="0" smtClean="0">
                <a:sym typeface="Wingdings" pitchFamily="2" charset="2"/>
              </a:rPr>
              <a:t> modification of the design</a:t>
            </a:r>
          </a:p>
          <a:p>
            <a:r>
              <a:rPr lang="en-US" altLang="ja-JP" dirty="0" smtClean="0">
                <a:sym typeface="Wingdings" pitchFamily="2" charset="2"/>
              </a:rPr>
              <a:t>Nov.11: Meeting with J-Power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Recent modification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Two acces</a:t>
            </a:r>
            <a:r>
              <a:rPr lang="en-US" altLang="ja-JP" dirty="0" smtClean="0"/>
              <a:t>s tunnels are connected on the same side of the cavern</a:t>
            </a:r>
          </a:p>
          <a:p>
            <a:r>
              <a:rPr kumimoji="1" lang="en-US" altLang="ja-JP" dirty="0" smtClean="0"/>
              <a:t>Two alcoves (garages) </a:t>
            </a:r>
            <a:r>
              <a:rPr lang="en-US" altLang="ja-JP" dirty="0" smtClean="0"/>
              <a:t>are connected on the same side of the cavern</a:t>
            </a:r>
          </a:p>
          <a:p>
            <a:r>
              <a:rPr lang="en-US" altLang="ja-JP" dirty="0" smtClean="0"/>
              <a:t>Access tunnel to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is enlarged to 9m</a:t>
            </a:r>
          </a:p>
          <a:p>
            <a:r>
              <a:rPr lang="en-US" altLang="ja-JP" dirty="0" smtClean="0"/>
              <a:t>Access tunnels and the cavern have the same floor level in the central region (No down and up for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under the beam tunnel)</a:t>
            </a:r>
          </a:p>
          <a:p>
            <a:r>
              <a:rPr kumimoji="1" lang="en-US" altLang="ja-JP" dirty="0" smtClean="0"/>
              <a:t>New access tunnels to the garages</a:t>
            </a:r>
          </a:p>
          <a:p>
            <a:r>
              <a:rPr lang="en-US" altLang="ja-JP" dirty="0" smtClean="0"/>
              <a:t>Sub cavern for Helium compressor and </a:t>
            </a:r>
            <a:r>
              <a:rPr lang="en-US" altLang="ja-JP" dirty="0" err="1" smtClean="0"/>
              <a:t>liquifier</a:t>
            </a:r>
            <a:endParaRPr kumimoji="1" lang="en-US" altLang="ja-JP" dirty="0" smtClean="0"/>
          </a:p>
          <a:p>
            <a:r>
              <a:rPr lang="en-US" altLang="ja-JP" dirty="0" smtClean="0"/>
              <a:t>Detector services are placed at the both ends of the cavern (on the walls)</a:t>
            </a:r>
          </a:p>
          <a:p>
            <a:r>
              <a:rPr lang="en-US" altLang="ja-JP" dirty="0" smtClean="0"/>
              <a:t>Small vertical shaft may be used for ventilation, if necessary (depends on the detail of the site)</a:t>
            </a:r>
            <a:endParaRPr kumimoji="1" lang="en-US" altLang="ja-JP" dirty="0" smtClean="0"/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20753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en-US" altLang="ja-JP" sz="3200" dirty="0" smtClean="0"/>
              <a:t>Design as of Nov.15</a:t>
            </a:r>
            <a:endParaRPr kumimoji="1" lang="ja-JP" altLang="en-US" sz="3200" dirty="0"/>
          </a:p>
        </p:txBody>
      </p:sp>
      <p:sp>
        <p:nvSpPr>
          <p:cNvPr id="5" name="角丸四角形 4"/>
          <p:cNvSpPr/>
          <p:nvPr/>
        </p:nvSpPr>
        <p:spPr>
          <a:xfrm>
            <a:off x="1439652" y="3465004"/>
            <a:ext cx="144016" cy="468052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743908" y="3465004"/>
            <a:ext cx="144016" cy="468052"/>
          </a:xfrm>
          <a:prstGeom prst="roundRect">
            <a:avLst/>
          </a:prstGeom>
          <a:noFill/>
          <a:ln w="127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1619672" y="3465004"/>
            <a:ext cx="216024" cy="468052"/>
          </a:xfrm>
          <a:prstGeom prst="roundRect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3491880" y="3465004"/>
            <a:ext cx="216024" cy="468052"/>
          </a:xfrm>
          <a:prstGeom prst="roundRect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575556" y="2960948"/>
            <a:ext cx="288032" cy="1404156"/>
          </a:xfrm>
          <a:prstGeom prst="roundRect">
            <a:avLst/>
          </a:prstGeom>
          <a:noFill/>
          <a:ln w="1270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 flipV="1">
            <a:off x="791580" y="2240868"/>
            <a:ext cx="252028" cy="72008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611560" y="1736812"/>
            <a:ext cx="1332148" cy="504056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>
                <a:solidFill>
                  <a:schemeClr val="tx1"/>
                </a:solidFill>
              </a:rPr>
              <a:t>Helium compressor / cryogenics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cxnSp>
        <p:nvCxnSpPr>
          <p:cNvPr id="16" name="直線コネクタ 15"/>
          <p:cNvCxnSpPr>
            <a:stCxn id="8" idx="0"/>
          </p:cNvCxnSpPr>
          <p:nvPr/>
        </p:nvCxnSpPr>
        <p:spPr>
          <a:xfrm flipV="1">
            <a:off x="1727684" y="2168860"/>
            <a:ext cx="1872208" cy="129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>
            <a:stCxn id="9" idx="0"/>
          </p:cNvCxnSpPr>
          <p:nvPr/>
        </p:nvCxnSpPr>
        <p:spPr>
          <a:xfrm flipV="1">
            <a:off x="3599892" y="2168860"/>
            <a:ext cx="0" cy="1296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>
            <a:off x="3167844" y="1916832"/>
            <a:ext cx="1044116" cy="25202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>
                <a:solidFill>
                  <a:schemeClr val="tx1"/>
                </a:solidFill>
              </a:rPr>
              <a:t>Loading area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cxnSp>
        <p:nvCxnSpPr>
          <p:cNvPr id="21" name="直線コネクタ 20"/>
          <p:cNvCxnSpPr>
            <a:stCxn id="5" idx="2"/>
          </p:cNvCxnSpPr>
          <p:nvPr/>
        </p:nvCxnSpPr>
        <p:spPr>
          <a:xfrm>
            <a:off x="1511660" y="3933056"/>
            <a:ext cx="2844316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stCxn id="7" idx="2"/>
          </p:cNvCxnSpPr>
          <p:nvPr/>
        </p:nvCxnSpPr>
        <p:spPr>
          <a:xfrm>
            <a:off x="3815916" y="3933056"/>
            <a:ext cx="54006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4247964" y="5085184"/>
            <a:ext cx="720080" cy="3600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>
                <a:solidFill>
                  <a:schemeClr val="tx1"/>
                </a:solidFill>
              </a:rPr>
              <a:t>Detector services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75556" y="5625244"/>
            <a:ext cx="1404156" cy="2880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>
                <a:solidFill>
                  <a:schemeClr val="tx1"/>
                </a:solidFill>
              </a:rPr>
              <a:t>Main access tunnel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cxnSp>
        <p:nvCxnSpPr>
          <p:cNvPr id="22" name="直線コネクタ 21"/>
          <p:cNvCxnSpPr>
            <a:endCxn id="17" idx="0"/>
          </p:cNvCxnSpPr>
          <p:nvPr/>
        </p:nvCxnSpPr>
        <p:spPr>
          <a:xfrm>
            <a:off x="683568" y="4725144"/>
            <a:ext cx="594066" cy="900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Access tunnel</a:t>
            </a:r>
            <a:endParaRPr kumimoji="1" lang="ja-JP" altLang="en-US" dirty="0"/>
          </a:p>
        </p:txBody>
      </p:sp>
      <p:pic>
        <p:nvPicPr>
          <p:cNvPr id="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32" y="1880828"/>
            <a:ext cx="4435693" cy="426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4810" y="2420888"/>
            <a:ext cx="3939190" cy="3720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テキスト ボックス 6"/>
          <p:cNvSpPr txBox="1"/>
          <p:nvPr/>
        </p:nvSpPr>
        <p:spPr>
          <a:xfrm>
            <a:off x="1979712" y="1376772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ILD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52220" y="1448780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SiD</a:t>
            </a:r>
            <a:endParaRPr kumimoji="1" lang="ja-JP" altLang="en-US" sz="2400" dirty="0"/>
          </a:p>
        </p:txBody>
      </p:sp>
      <p:sp>
        <p:nvSpPr>
          <p:cNvPr id="9" name="テキスト ボックス 6"/>
          <p:cNvSpPr txBox="1">
            <a:spLocks noChangeArrowheads="1"/>
          </p:cNvSpPr>
          <p:nvPr/>
        </p:nvSpPr>
        <p:spPr bwMode="auto">
          <a:xfrm>
            <a:off x="2771800" y="6057292"/>
            <a:ext cx="33004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A trailer with lower deck height</a:t>
            </a:r>
          </a:p>
          <a:p>
            <a:r>
              <a:rPr lang="en-US" dirty="0"/>
              <a:t>would reduce the tunnel size</a:t>
            </a:r>
            <a:endParaRPr lang="en-GB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Solenoid transport</a:t>
            </a:r>
          </a:p>
        </p:txBody>
      </p:sp>
      <p:pic>
        <p:nvPicPr>
          <p:cNvPr id="102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628801"/>
            <a:ext cx="4896544" cy="4292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528900"/>
            <a:ext cx="2538413" cy="14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ext Box 10"/>
          <p:cNvSpPr txBox="1">
            <a:spLocks noChangeArrowheads="1"/>
          </p:cNvSpPr>
          <p:nvPr/>
        </p:nvSpPr>
        <p:spPr bwMode="auto">
          <a:xfrm>
            <a:off x="5256076" y="4113076"/>
            <a:ext cx="37449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ja-JP" dirty="0"/>
              <a:t>- 225t/5axles </a:t>
            </a:r>
            <a:r>
              <a:rPr kumimoji="0" lang="en-US" altLang="ja-JP" dirty="0">
                <a:sym typeface="Wingdings" pitchFamily="2" charset="2"/>
              </a:rPr>
              <a:t> 450t with 2-trailers</a:t>
            </a:r>
          </a:p>
          <a:p>
            <a:r>
              <a:rPr kumimoji="0" lang="en-US" altLang="ja-JP" dirty="0">
                <a:sym typeface="Wingdings" pitchFamily="2" charset="2"/>
              </a:rPr>
              <a:t>- Capable of ~7% slope </a:t>
            </a:r>
            <a:endParaRPr kumimoji="0" lang="en-US" altLang="ja-JP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Tunnel crossing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Main access tunnel</a:t>
            </a:r>
            <a:endParaRPr kumimoji="1" lang="ja-JP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2852936"/>
            <a:ext cx="86677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Tunnel crossing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Sub access tunnel</a:t>
            </a:r>
            <a:endParaRPr kumimoji="1" lang="ja-JP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2852936"/>
            <a:ext cx="86677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68C89-8C88-42C7-A36F-09E6D4E18CBE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4205288"/>
            <a:ext cx="3924300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assembly</a:t>
            </a:r>
            <a:endParaRPr lang="en-GB" dirty="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8313" y="1600200"/>
            <a:ext cx="8218487" cy="26924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ILD baseline using vertical shaft</a:t>
            </a:r>
          </a:p>
          <a:p>
            <a:pPr lvl="1">
              <a:defRPr/>
            </a:pPr>
            <a:r>
              <a:rPr lang="en-US" dirty="0" smtClean="0"/>
              <a:t>One ring is made of 12 blocks: ~200 ton/block</a:t>
            </a:r>
          </a:p>
          <a:p>
            <a:pPr>
              <a:defRPr/>
            </a:pPr>
            <a:r>
              <a:rPr lang="en-US" dirty="0" smtClean="0"/>
              <a:t>ILD assembly using access tunnel</a:t>
            </a:r>
          </a:p>
          <a:p>
            <a:pPr lvl="1">
              <a:defRPr/>
            </a:pPr>
            <a:r>
              <a:rPr lang="en-US" dirty="0" smtClean="0"/>
              <a:t>Each ~200 ton block is carried into the cavern one by one and assembled into one barrel </a:t>
            </a:r>
          </a:p>
          <a:p>
            <a:pPr lvl="1">
              <a:defRPr/>
            </a:pPr>
            <a:r>
              <a:rPr lang="en-US" dirty="0" smtClean="0"/>
              <a:t>No gap in the barrel yoke </a:t>
            </a:r>
            <a:r>
              <a:rPr lang="en-US" dirty="0" smtClean="0">
                <a:sym typeface="Wingdings" pitchFamily="2" charset="2"/>
              </a:rPr>
              <a:t> Less leakage field</a:t>
            </a:r>
            <a:endParaRPr lang="en-US" dirty="0" smtClean="0"/>
          </a:p>
          <a:p>
            <a:pPr>
              <a:defRPr/>
            </a:pPr>
            <a:endParaRPr lang="en-GB" dirty="0"/>
          </a:p>
        </p:txBody>
      </p:sp>
      <p:sp>
        <p:nvSpPr>
          <p:cNvPr id="13317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340623-1BDB-4425-9C5E-64865BB3F125}" type="slidenum">
              <a:rPr lang="en-US" altLang="ja-JP" smtClean="0">
                <a:ea typeface="ＭＳ Ｐゴシック" charset="-128"/>
              </a:rPr>
              <a:pPr/>
              <a:t>9</a:t>
            </a:fld>
            <a:endParaRPr lang="en-US" altLang="ja-JP" smtClean="0">
              <a:ea typeface="ＭＳ Ｐゴシック" charset="-128"/>
            </a:endParaRPr>
          </a:p>
        </p:txBody>
      </p:sp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97350"/>
            <a:ext cx="5219700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563</Words>
  <Application>Microsoft Office PowerPoint</Application>
  <PresentationFormat>画面に合わせる (4:3)</PresentationFormat>
  <Paragraphs>94</Paragraphs>
  <Slides>12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3" baseType="lpstr">
      <vt:lpstr>Office テーマ</vt:lpstr>
      <vt:lpstr>Experimental hall design in mountain site</vt:lpstr>
      <vt:lpstr>Recent  events</vt:lpstr>
      <vt:lpstr>Recent modification</vt:lpstr>
      <vt:lpstr>Design as of Nov.15</vt:lpstr>
      <vt:lpstr>Access tunnel</vt:lpstr>
      <vt:lpstr>Solenoid transport</vt:lpstr>
      <vt:lpstr>Tunnel crossing</vt:lpstr>
      <vt:lpstr>Tunnel crossing</vt:lpstr>
      <vt:lpstr>Detector assembly</vt:lpstr>
      <vt:lpstr>Detector assembly</vt:lpstr>
      <vt:lpstr>Safety issues</vt:lpstr>
      <vt:lpstr>Schedule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hall design in mountain site</dc:title>
  <dc:creator>sugimoto</dc:creator>
  <cp:lastModifiedBy>sugimoto</cp:lastModifiedBy>
  <cp:revision>24</cp:revision>
  <dcterms:created xsi:type="dcterms:W3CDTF">2011-11-16T08:58:23Z</dcterms:created>
  <dcterms:modified xsi:type="dcterms:W3CDTF">2011-11-17T07:06:56Z</dcterms:modified>
</cp:coreProperties>
</file>