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67" r:id="rId5"/>
    <p:sldId id="259" r:id="rId6"/>
    <p:sldId id="268" r:id="rId7"/>
    <p:sldId id="271" r:id="rId8"/>
    <p:sldId id="260" r:id="rId9"/>
    <p:sldId id="272" r:id="rId10"/>
    <p:sldId id="261" r:id="rId11"/>
    <p:sldId id="262" r:id="rId12"/>
    <p:sldId id="263" r:id="rId13"/>
    <p:sldId id="264" r:id="rId14"/>
    <p:sldId id="265" r:id="rId15"/>
    <p:sldId id="275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6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E2FAA-FEEE-412B-B089-7E92CDE4D371}" type="datetimeFigureOut">
              <a:rPr lang="en-GB" smtClean="0"/>
              <a:pPr/>
              <a:t>17/11/2011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569E-9929-49D4-8EDB-2C64E4A7FD31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E2FAA-FEEE-412B-B089-7E92CDE4D371}" type="datetimeFigureOut">
              <a:rPr lang="en-GB" smtClean="0"/>
              <a:pPr/>
              <a:t>17/11/2011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569E-9929-49D4-8EDB-2C64E4A7FD31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E2FAA-FEEE-412B-B089-7E92CDE4D371}" type="datetimeFigureOut">
              <a:rPr lang="en-GB" smtClean="0"/>
              <a:pPr/>
              <a:t>17/11/2011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569E-9929-49D4-8EDB-2C64E4A7FD31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E2FAA-FEEE-412B-B089-7E92CDE4D371}" type="datetimeFigureOut">
              <a:rPr lang="en-GB" smtClean="0"/>
              <a:pPr/>
              <a:t>17/11/2011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569E-9929-49D4-8EDB-2C64E4A7FD31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E2FAA-FEEE-412B-B089-7E92CDE4D371}" type="datetimeFigureOut">
              <a:rPr lang="en-GB" smtClean="0"/>
              <a:pPr/>
              <a:t>17/11/2011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569E-9929-49D4-8EDB-2C64E4A7FD31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E2FAA-FEEE-412B-B089-7E92CDE4D371}" type="datetimeFigureOut">
              <a:rPr lang="en-GB" smtClean="0"/>
              <a:pPr/>
              <a:t>17/11/2011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569E-9929-49D4-8EDB-2C64E4A7FD31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E2FAA-FEEE-412B-B089-7E92CDE4D371}" type="datetimeFigureOut">
              <a:rPr lang="en-GB" smtClean="0"/>
              <a:pPr/>
              <a:t>17/11/2011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569E-9929-49D4-8EDB-2C64E4A7FD31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E2FAA-FEEE-412B-B089-7E92CDE4D371}" type="datetimeFigureOut">
              <a:rPr lang="en-GB" smtClean="0"/>
              <a:pPr/>
              <a:t>17/11/2011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569E-9929-49D4-8EDB-2C64E4A7FD31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E2FAA-FEEE-412B-B089-7E92CDE4D371}" type="datetimeFigureOut">
              <a:rPr lang="en-GB" smtClean="0"/>
              <a:pPr/>
              <a:t>17/11/2011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569E-9929-49D4-8EDB-2C64E4A7FD31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E2FAA-FEEE-412B-B089-7E92CDE4D371}" type="datetimeFigureOut">
              <a:rPr lang="en-GB" smtClean="0"/>
              <a:pPr/>
              <a:t>17/11/2011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569E-9929-49D4-8EDB-2C64E4A7FD31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E2FAA-FEEE-412B-B089-7E92CDE4D371}" type="datetimeFigureOut">
              <a:rPr lang="en-GB" smtClean="0"/>
              <a:pPr/>
              <a:t>17/11/2011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7569E-9929-49D4-8EDB-2C64E4A7FD31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E2FAA-FEEE-412B-B089-7E92CDE4D371}" type="datetimeFigureOut">
              <a:rPr lang="en-GB" smtClean="0"/>
              <a:pPr/>
              <a:t>17/11/2011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7569E-9929-49D4-8EDB-2C64E4A7FD31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/>
          <p:cNvGrpSpPr/>
          <p:nvPr/>
        </p:nvGrpSpPr>
        <p:grpSpPr>
          <a:xfrm>
            <a:off x="0" y="398463"/>
            <a:ext cx="9144000" cy="6459537"/>
            <a:chOff x="0" y="398463"/>
            <a:chExt cx="9144000" cy="6459537"/>
          </a:xfrm>
        </p:grpSpPr>
        <p:sp>
          <p:nvSpPr>
            <p:cNvPr id="2" name="ZoneTexte 1"/>
            <p:cNvSpPr txBox="1"/>
            <p:nvPr/>
          </p:nvSpPr>
          <p:spPr>
            <a:xfrm>
              <a:off x="314325" y="398463"/>
              <a:ext cx="7673975" cy="37846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en-GB" sz="1600" b="1" u="sng" dirty="0">
                  <a:latin typeface="+mn-lt"/>
                  <a:cs typeface="+mn-cs"/>
                </a:rPr>
                <a:t>Yoke and stray field: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dirty="0">
                  <a:latin typeface="+mn-lt"/>
                  <a:cs typeface="+mn-cs"/>
                </a:rPr>
                <a:t>Decision made on no compensating coil :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en-GB" sz="1600" dirty="0">
                  <a:latin typeface="+mn-lt"/>
                  <a:cs typeface="+mn-cs"/>
                </a:rPr>
                <a:t> reduction of the store energy ( 2.7GJ&gt; </a:t>
              </a:r>
              <a:r>
                <a:rPr lang="en-GB" sz="1600" dirty="0">
                  <a:latin typeface="+mn-lt"/>
                  <a:cs typeface="+mn-cs"/>
                  <a:sym typeface="Symbol"/>
                </a:rPr>
                <a:t> ?GJ)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en-GB" sz="1600" dirty="0">
                  <a:latin typeface="+mn-lt"/>
                  <a:cs typeface="+mn-cs"/>
                  <a:sym typeface="Symbol"/>
                </a:rPr>
                <a:t>Might change the stray field = possible reduction of the return yoke</a:t>
              </a:r>
            </a:p>
            <a:p>
              <a:pPr lvl="2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en-GB" sz="1600" dirty="0">
                  <a:latin typeface="+mn-lt"/>
                  <a:cs typeface="+mn-cs"/>
                  <a:sym typeface="Symbol"/>
                </a:rPr>
                <a:t> reduction of the beam height, length of ILD ( i.e. opening access)</a:t>
              </a:r>
            </a:p>
            <a:p>
              <a:pPr lvl="2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en-GB" sz="1600" dirty="0">
                  <a:latin typeface="+mn-lt"/>
                  <a:cs typeface="+mn-cs"/>
                  <a:sym typeface="Symbol"/>
                </a:rPr>
                <a:t>Reduction of the cost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r>
                <a:rPr lang="en-GB" sz="1600" dirty="0">
                  <a:latin typeface="+mn-lt"/>
                  <a:cs typeface="+mn-cs"/>
                  <a:sym typeface="Symbol"/>
                </a:rPr>
                <a:t>Stress forces on the FSP and 1</a:t>
              </a:r>
              <a:r>
                <a:rPr lang="en-GB" sz="1600" baseline="30000" dirty="0">
                  <a:latin typeface="+mn-lt"/>
                  <a:cs typeface="+mn-cs"/>
                  <a:sym typeface="Symbol"/>
                </a:rPr>
                <a:t>St</a:t>
              </a:r>
              <a:r>
                <a:rPr lang="en-GB" sz="1600" dirty="0">
                  <a:latin typeface="+mn-lt"/>
                  <a:cs typeface="+mn-cs"/>
                  <a:sym typeface="Symbol"/>
                </a:rPr>
                <a:t> layers of the </a:t>
              </a:r>
              <a:r>
                <a:rPr lang="en-GB" sz="1600" dirty="0" err="1">
                  <a:latin typeface="+mn-lt"/>
                  <a:cs typeface="+mn-cs"/>
                  <a:sym typeface="Symbol"/>
                </a:rPr>
                <a:t>Hcal</a:t>
              </a:r>
              <a:r>
                <a:rPr lang="en-GB" sz="1600" dirty="0">
                  <a:latin typeface="+mn-lt"/>
                  <a:cs typeface="+mn-cs"/>
                  <a:sym typeface="Symbol"/>
                </a:rPr>
                <a:t> </a:t>
              </a:r>
              <a:r>
                <a:rPr lang="en-GB" sz="1600" dirty="0" err="1">
                  <a:latin typeface="+mn-lt"/>
                  <a:cs typeface="+mn-cs"/>
                  <a:sym typeface="Symbol"/>
                </a:rPr>
                <a:t>endcap</a:t>
              </a:r>
              <a:r>
                <a:rPr lang="en-GB" sz="1600" dirty="0">
                  <a:latin typeface="+mn-lt"/>
                  <a:cs typeface="+mn-cs"/>
                  <a:sym typeface="Symbol"/>
                </a:rPr>
                <a:t> ( distortion)</a:t>
              </a:r>
            </a:p>
            <a:p>
              <a:pPr lvl="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600" dirty="0">
                <a:latin typeface="+mn-lt"/>
                <a:cs typeface="+mn-cs"/>
                <a:sym typeface="Symbol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i="1" dirty="0">
                  <a:solidFill>
                    <a:srgbClr val="FF0000"/>
                  </a:solidFill>
                  <a:latin typeface="+mn-lt"/>
                  <a:cs typeface="+mn-cs"/>
                  <a:sym typeface="Symbol"/>
                </a:rPr>
                <a:t>Simulation  ( magnetic field and Mechanical )needed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600" b="1" i="1" dirty="0">
                <a:solidFill>
                  <a:srgbClr val="FF0000"/>
                </a:solidFill>
                <a:latin typeface="+mn-lt"/>
                <a:cs typeface="+mn-cs"/>
                <a:sym typeface="Symbol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600" b="1" i="1" dirty="0">
                <a:solidFill>
                  <a:srgbClr val="FF0000"/>
                </a:solidFill>
                <a:latin typeface="+mn-lt"/>
                <a:cs typeface="+mn-cs"/>
                <a:sym typeface="Symbol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 startAt="2"/>
                <a:defRPr/>
              </a:pPr>
              <a:r>
                <a:rPr lang="en-GB" sz="1600" b="1" u="sng" dirty="0">
                  <a:latin typeface="+mn-lt"/>
                  <a:cs typeface="+mn-cs"/>
                  <a:sym typeface="Symbol"/>
                </a:rPr>
                <a:t>Return yoke </a:t>
              </a:r>
              <a:r>
                <a:rPr lang="en-GB" sz="1600" b="1" u="sng" dirty="0" smtClean="0">
                  <a:latin typeface="+mn-lt"/>
                  <a:cs typeface="+mn-cs"/>
                  <a:sym typeface="Symbol"/>
                </a:rPr>
                <a:t>design</a:t>
              </a:r>
              <a:endParaRPr lang="en-GB" sz="1600" b="1" u="sng" dirty="0">
                <a:solidFill>
                  <a:srgbClr val="FF0000"/>
                </a:solidFill>
                <a:latin typeface="+mn-lt"/>
                <a:cs typeface="+mn-cs"/>
                <a:sym typeface="Symbol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600" b="1" u="sng" dirty="0">
                <a:latin typeface="+mn-lt"/>
                <a:cs typeface="+mn-cs"/>
                <a:sym typeface="Symbol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600" b="1" u="sng" dirty="0">
                <a:latin typeface="+mn-lt"/>
                <a:cs typeface="+mn-cs"/>
                <a:sym typeface="Symbol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Ø"/>
                <a:defRPr/>
              </a:pPr>
              <a:endParaRPr lang="en-GB" sz="1600" dirty="0">
                <a:latin typeface="+mn-lt"/>
                <a:cs typeface="+mn-cs"/>
              </a:endParaRPr>
            </a:p>
          </p:txBody>
        </p:sp>
        <p:pic>
          <p:nvPicPr>
            <p:cNvPr id="614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950" y="3644900"/>
              <a:ext cx="2103438" cy="267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68538" y="3527425"/>
              <a:ext cx="3054350" cy="333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1750" t="36824" r="33678"/>
            <a:stretch>
              <a:fillRect/>
            </a:stretch>
          </p:blipFill>
          <p:spPr bwMode="auto">
            <a:xfrm>
              <a:off x="6011863" y="3281363"/>
              <a:ext cx="3132137" cy="3576637"/>
            </a:xfrm>
            <a:prstGeom prst="rect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</p:pic>
        <p:sp>
          <p:nvSpPr>
            <p:cNvPr id="6150" name="Rectangle 5"/>
            <p:cNvSpPr>
              <a:spLocks noChangeArrowheads="1"/>
            </p:cNvSpPr>
            <p:nvPr/>
          </p:nvSpPr>
          <p:spPr bwMode="auto">
            <a:xfrm>
              <a:off x="684213" y="6308725"/>
              <a:ext cx="1509712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latin typeface="Calibri" pitchFamily="34" charset="0"/>
                </a:rPr>
                <a:t>R.Stromhagen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3500438"/>
              <a:ext cx="5292725" cy="316865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</p:grpSp>
      <p:cxnSp>
        <p:nvCxnSpPr>
          <p:cNvPr id="9" name="Connecteur droit 8"/>
          <p:cNvCxnSpPr/>
          <p:nvPr/>
        </p:nvCxnSpPr>
        <p:spPr>
          <a:xfrm>
            <a:off x="0" y="2708275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Yoke and Magnet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499992" y="3645024"/>
            <a:ext cx="194421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FF0000"/>
                </a:solidFill>
                <a:latin typeface="+mn-lt"/>
                <a:cs typeface="+mn-cs"/>
                <a:sym typeface="Symbol"/>
              </a:rPr>
              <a:t>still 2 designs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oneTexte 42"/>
          <p:cNvSpPr txBox="1"/>
          <p:nvPr/>
        </p:nvSpPr>
        <p:spPr>
          <a:xfrm>
            <a:off x="5067300" y="3538538"/>
            <a:ext cx="4076700" cy="3754437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latin typeface="+mn-lt"/>
              <a:cs typeface="+mn-cs"/>
            </a:endParaRPr>
          </a:p>
          <a:p>
            <a:pPr marL="180975" indent="-180975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u="sng" dirty="0">
                <a:latin typeface="+mn-lt"/>
                <a:cs typeface="+mn-cs"/>
              </a:rPr>
              <a:t>Nbre of layers :</a:t>
            </a:r>
          </a:p>
          <a:p>
            <a:pPr marL="180975" indent="-18097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1600" b="1" dirty="0">
                <a:latin typeface="+mn-lt"/>
                <a:cs typeface="+mn-cs"/>
              </a:rPr>
              <a:t>Thickness:   </a:t>
            </a:r>
            <a:r>
              <a:rPr lang="en-GB" sz="1600" b="1" u="sng" dirty="0">
                <a:solidFill>
                  <a:srgbClr val="FF0000"/>
                </a:solidFill>
                <a:latin typeface="+mn-lt"/>
                <a:cs typeface="+mn-cs"/>
              </a:rPr>
              <a:t>actually still 30 mm in CAD model ( i.e.) 2 layers</a:t>
            </a:r>
          </a:p>
          <a:p>
            <a:pPr marL="180975" indent="-18097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1600" b="1" dirty="0">
                <a:latin typeface="+mn-lt"/>
                <a:cs typeface="+mn-cs"/>
              </a:rPr>
              <a:t> but in simulation 3 layers XUV</a:t>
            </a:r>
          </a:p>
          <a:p>
            <a:pPr marL="180975" indent="-18097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1600" b="1" dirty="0">
                <a:latin typeface="+mn-lt"/>
                <a:cs typeface="+mn-cs"/>
              </a:rPr>
              <a:t>Latest news of mechanical studies ( July 2010 ) : still considering 3 layers i.e. 45 mm total thickness,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latin typeface="+mn-lt"/>
                <a:cs typeface="+mn-cs"/>
              </a:rPr>
              <a:t>	</a:t>
            </a:r>
            <a:r>
              <a:rPr lang="en-GB" sz="1600" b="1" i="1" u="sng" dirty="0">
                <a:solidFill>
                  <a:srgbClr val="FF0000"/>
                </a:solidFill>
                <a:latin typeface="+mn-lt"/>
                <a:cs typeface="+mn-cs"/>
              </a:rPr>
              <a:t>Are 2 layers XY  enough?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ETD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228600" y="695325"/>
            <a:ext cx="4743450" cy="221615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marL="266700" indent="-266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1600" b="1" dirty="0">
                <a:latin typeface="+mn-lt"/>
                <a:cs typeface="+mn-cs"/>
              </a:rPr>
              <a:t>Its mounting system ( very preliminary on Rout ) and services, might limited its thickness , because: in the paths of the services. </a:t>
            </a:r>
          </a:p>
          <a:p>
            <a:pPr marL="266700" indent="-266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1600" b="1" dirty="0">
                <a:latin typeface="+mn-lt"/>
                <a:cs typeface="+mn-cs"/>
              </a:rPr>
              <a:t>Segmentation of mechanical submodules to be studied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grpSp>
        <p:nvGrpSpPr>
          <p:cNvPr id="2" name="Groupe 33"/>
          <p:cNvGrpSpPr>
            <a:grpSpLocks/>
          </p:cNvGrpSpPr>
          <p:nvPr/>
        </p:nvGrpSpPr>
        <p:grpSpPr bwMode="auto">
          <a:xfrm>
            <a:off x="5048250" y="200025"/>
            <a:ext cx="4095750" cy="3314700"/>
            <a:chOff x="0" y="2733676"/>
            <a:chExt cx="4686300" cy="3723928"/>
          </a:xfrm>
        </p:grpSpPr>
        <p:grpSp>
          <p:nvGrpSpPr>
            <p:cNvPr id="3" name="Groupe 61"/>
            <p:cNvGrpSpPr>
              <a:grpSpLocks/>
            </p:cNvGrpSpPr>
            <p:nvPr/>
          </p:nvGrpSpPr>
          <p:grpSpPr bwMode="auto">
            <a:xfrm>
              <a:off x="0" y="2733676"/>
              <a:ext cx="4686300" cy="3723928"/>
              <a:chOff x="0" y="590550"/>
              <a:chExt cx="5086350" cy="5971828"/>
            </a:xfrm>
          </p:grpSpPr>
          <p:pic>
            <p:nvPicPr>
              <p:cNvPr id="13326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8571" t="31853" r="50156" b="19913"/>
              <a:stretch>
                <a:fillRect/>
              </a:stretch>
            </p:blipFill>
            <p:spPr bwMode="auto">
              <a:xfrm>
                <a:off x="0" y="590550"/>
                <a:ext cx="5086350" cy="59718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27" name="ZoneTexte 2"/>
              <p:cNvSpPr txBox="1">
                <a:spLocks noChangeArrowheads="1"/>
              </p:cNvSpPr>
              <p:nvPr/>
            </p:nvSpPr>
            <p:spPr bwMode="auto">
              <a:xfrm rot="-5400000">
                <a:off x="821695" y="5182375"/>
                <a:ext cx="1953743" cy="382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>
                    <a:latin typeface="Calibri" pitchFamily="34" charset="0"/>
                  </a:rPr>
                  <a:t>Ecal Endcap</a:t>
                </a:r>
              </a:p>
            </p:txBody>
          </p:sp>
          <p:sp>
            <p:nvSpPr>
              <p:cNvPr id="13328" name="ZoneTexte 3"/>
              <p:cNvSpPr txBox="1">
                <a:spLocks noChangeArrowheads="1"/>
              </p:cNvSpPr>
              <p:nvPr/>
            </p:nvSpPr>
            <p:spPr bwMode="auto">
              <a:xfrm rot="-5400000">
                <a:off x="-405612" y="2604479"/>
                <a:ext cx="2090147" cy="6497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>
                    <a:latin typeface="Calibri" pitchFamily="34" charset="0"/>
                  </a:rPr>
                  <a:t>AHCal Endcap</a:t>
                </a:r>
              </a:p>
            </p:txBody>
          </p:sp>
          <p:sp>
            <p:nvSpPr>
              <p:cNvPr id="13329" name="ZoneTexte 5"/>
              <p:cNvSpPr txBox="1">
                <a:spLocks noChangeArrowheads="1"/>
              </p:cNvSpPr>
              <p:nvPr/>
            </p:nvSpPr>
            <p:spPr bwMode="auto">
              <a:xfrm rot="-5400000">
                <a:off x="3191072" y="1002529"/>
                <a:ext cx="1269432" cy="6497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>
                    <a:latin typeface="Calibri" pitchFamily="34" charset="0"/>
                  </a:rPr>
                  <a:t>Ahcal  Barrel</a:t>
                </a:r>
              </a:p>
            </p:txBody>
          </p:sp>
          <p:sp>
            <p:nvSpPr>
              <p:cNvPr id="13330" name="ZoneTexte 6"/>
              <p:cNvSpPr txBox="1">
                <a:spLocks noChangeArrowheads="1"/>
              </p:cNvSpPr>
              <p:nvPr/>
            </p:nvSpPr>
            <p:spPr bwMode="auto">
              <a:xfrm rot="-5400000">
                <a:off x="1756293" y="5324836"/>
                <a:ext cx="126943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 b="1">
                    <a:latin typeface="Calibri" pitchFamily="34" charset="0"/>
                  </a:rPr>
                  <a:t>ETD</a:t>
                </a:r>
              </a:p>
            </p:txBody>
          </p:sp>
          <p:cxnSp>
            <p:nvCxnSpPr>
              <p:cNvPr id="9" name="Connecteur droit 8"/>
              <p:cNvCxnSpPr/>
              <p:nvPr/>
            </p:nvCxnSpPr>
            <p:spPr>
              <a:xfrm rot="16200000" flipH="1">
                <a:off x="1966165" y="2089881"/>
                <a:ext cx="1982030" cy="47315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/>
            </p:nvCxnSpPr>
            <p:spPr>
              <a:xfrm rot="5400000">
                <a:off x="1689820" y="2709863"/>
                <a:ext cx="158447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/>
              <p:cNvCxnSpPr/>
              <p:nvPr/>
            </p:nvCxnSpPr>
            <p:spPr>
              <a:xfrm rot="16200000" flipH="1">
                <a:off x="1532339" y="2611191"/>
                <a:ext cx="162738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avec flèche 16"/>
              <p:cNvCxnSpPr/>
              <p:nvPr/>
            </p:nvCxnSpPr>
            <p:spPr>
              <a:xfrm>
                <a:off x="2334201" y="3793829"/>
                <a:ext cx="494835" cy="572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avec flèche 18"/>
              <p:cNvCxnSpPr/>
              <p:nvPr/>
            </p:nvCxnSpPr>
            <p:spPr>
              <a:xfrm flipV="1">
                <a:off x="2316458" y="2755625"/>
                <a:ext cx="163630" cy="14299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36" name="ZoneTexte 20"/>
              <p:cNvSpPr txBox="1">
                <a:spLocks noChangeArrowheads="1"/>
              </p:cNvSpPr>
              <p:nvPr/>
            </p:nvSpPr>
            <p:spPr bwMode="auto">
              <a:xfrm>
                <a:off x="2545109" y="2868774"/>
                <a:ext cx="360015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900">
                    <a:solidFill>
                      <a:srgbClr val="FF0000"/>
                    </a:solidFill>
                    <a:latin typeface="Calibri" pitchFamily="34" charset="0"/>
                  </a:rPr>
                  <a:t>95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2507689" y="653472"/>
                <a:ext cx="486950" cy="2285198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/>
              </a:p>
            </p:txBody>
          </p:sp>
          <p:sp>
            <p:nvSpPr>
              <p:cNvPr id="13338" name="ZoneTexte 4"/>
              <p:cNvSpPr txBox="1">
                <a:spLocks noChangeArrowheads="1"/>
              </p:cNvSpPr>
              <p:nvPr/>
            </p:nvSpPr>
            <p:spPr bwMode="auto">
              <a:xfrm rot="-5400000">
                <a:off x="1871550" y="1574567"/>
                <a:ext cx="1854016" cy="382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>
                    <a:latin typeface="Calibri" pitchFamily="34" charset="0"/>
                  </a:rPr>
                  <a:t>Ahcal elec. </a:t>
                </a:r>
              </a:p>
            </p:txBody>
          </p:sp>
          <p:sp>
            <p:nvSpPr>
              <p:cNvPr id="13339" name="ZoneTexte 50"/>
              <p:cNvSpPr txBox="1">
                <a:spLocks noChangeArrowheads="1"/>
              </p:cNvSpPr>
              <p:nvPr/>
            </p:nvSpPr>
            <p:spPr bwMode="auto">
              <a:xfrm>
                <a:off x="2372031" y="3817497"/>
                <a:ext cx="488281" cy="429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900">
                    <a:solidFill>
                      <a:srgbClr val="FF0000"/>
                    </a:solidFill>
                    <a:latin typeface="Calibri" pitchFamily="34" charset="0"/>
                  </a:rPr>
                  <a:t>100</a:t>
                </a:r>
              </a:p>
            </p:txBody>
          </p:sp>
          <p:sp>
            <p:nvSpPr>
              <p:cNvPr id="13340" name="ZoneTexte 51"/>
              <p:cNvSpPr txBox="1">
                <a:spLocks noChangeArrowheads="1"/>
              </p:cNvSpPr>
              <p:nvPr/>
            </p:nvSpPr>
            <p:spPr bwMode="auto">
              <a:xfrm>
                <a:off x="2044847" y="2781368"/>
                <a:ext cx="472598" cy="429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900">
                    <a:solidFill>
                      <a:srgbClr val="FF0000"/>
                    </a:solidFill>
                    <a:latin typeface="Calibri" pitchFamily="34" charset="0"/>
                  </a:rPr>
                  <a:t>30</a:t>
                </a:r>
                <a:r>
                  <a:rPr lang="en-GB" sz="900">
                    <a:latin typeface="Calibri" pitchFamily="34" charset="0"/>
                  </a:rPr>
                  <a:t>         </a:t>
                </a:r>
                <a:endParaRPr lang="en-GB" sz="900">
                  <a:solidFill>
                    <a:srgbClr val="FF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13341" name="ZoneTexte 57"/>
              <p:cNvSpPr txBox="1">
                <a:spLocks noChangeArrowheads="1"/>
              </p:cNvSpPr>
              <p:nvPr/>
            </p:nvSpPr>
            <p:spPr bwMode="auto">
              <a:xfrm>
                <a:off x="2487960" y="4785515"/>
                <a:ext cx="398115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900">
                    <a:solidFill>
                      <a:srgbClr val="FF0000"/>
                    </a:solidFill>
                    <a:latin typeface="Calibri" pitchFamily="34" charset="0"/>
                  </a:rPr>
                  <a:t>70</a:t>
                </a:r>
              </a:p>
            </p:txBody>
          </p:sp>
          <p:cxnSp>
            <p:nvCxnSpPr>
              <p:cNvPr id="59" name="Connecteur droit avec flèche 58"/>
              <p:cNvCxnSpPr/>
              <p:nvPr/>
            </p:nvCxnSpPr>
            <p:spPr>
              <a:xfrm>
                <a:off x="2491917" y="4660432"/>
                <a:ext cx="323318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avec flèche 21"/>
              <p:cNvCxnSpPr/>
              <p:nvPr/>
            </p:nvCxnSpPr>
            <p:spPr>
              <a:xfrm>
                <a:off x="2495860" y="2778505"/>
                <a:ext cx="494835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3321" name="ZoneTexte 27"/>
            <p:cNvSpPr txBox="1">
              <a:spLocks noChangeArrowheads="1"/>
            </p:cNvSpPr>
            <p:nvPr/>
          </p:nvSpPr>
          <p:spPr bwMode="auto">
            <a:xfrm rot="-5400000">
              <a:off x="668598" y="3320444"/>
              <a:ext cx="1332906" cy="845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Calibri" pitchFamily="34" charset="0"/>
                </a:rPr>
                <a:t>AHCal Endcap</a:t>
              </a:r>
            </a:p>
            <a:p>
              <a:r>
                <a:rPr lang="en-GB" sz="1400">
                  <a:latin typeface="Calibri" pitchFamily="34" charset="0"/>
                </a:rPr>
                <a:t>ring</a:t>
              </a:r>
            </a:p>
          </p:txBody>
        </p:sp>
        <p:sp>
          <p:nvSpPr>
            <p:cNvPr id="13322" name="ZoneTexte 28"/>
            <p:cNvSpPr txBox="1">
              <a:spLocks noChangeArrowheads="1"/>
            </p:cNvSpPr>
            <p:nvPr/>
          </p:nvSpPr>
          <p:spPr bwMode="auto">
            <a:xfrm>
              <a:off x="2630747" y="5834093"/>
              <a:ext cx="63632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Calibri" pitchFamily="34" charset="0"/>
                </a:rPr>
                <a:t>TPC</a:t>
              </a:r>
            </a:p>
          </p:txBody>
        </p:sp>
        <p:sp>
          <p:nvSpPr>
            <p:cNvPr id="13323" name="ZoneTexte 29"/>
            <p:cNvSpPr txBox="1">
              <a:spLocks noChangeArrowheads="1"/>
            </p:cNvSpPr>
            <p:nvPr/>
          </p:nvSpPr>
          <p:spPr bwMode="auto">
            <a:xfrm>
              <a:off x="2630747" y="4738718"/>
              <a:ext cx="979228" cy="587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Calibri" pitchFamily="34" charset="0"/>
                </a:rPr>
                <a:t>Ecal Barrel</a:t>
              </a:r>
            </a:p>
          </p:txBody>
        </p:sp>
        <p:sp>
          <p:nvSpPr>
            <p:cNvPr id="13324" name="ZoneTexte 30"/>
            <p:cNvSpPr txBox="1">
              <a:spLocks noChangeArrowheads="1"/>
            </p:cNvSpPr>
            <p:nvPr/>
          </p:nvSpPr>
          <p:spPr bwMode="auto">
            <a:xfrm>
              <a:off x="2093566" y="5366657"/>
              <a:ext cx="435427" cy="267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solidFill>
                    <a:srgbClr val="FF0000"/>
                  </a:solidFill>
                  <a:latin typeface="Calibri" pitchFamily="34" charset="0"/>
                </a:rPr>
                <a:t>30</a:t>
              </a:r>
              <a:r>
                <a:rPr lang="en-GB" sz="900">
                  <a:latin typeface="Calibri" pitchFamily="34" charset="0"/>
                </a:rPr>
                <a:t>         </a:t>
              </a:r>
              <a:endParaRPr lang="en-GB" sz="90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cxnSp>
          <p:nvCxnSpPr>
            <p:cNvPr id="32" name="Connecteur droit avec flèche 31"/>
            <p:cNvCxnSpPr/>
            <p:nvPr/>
          </p:nvCxnSpPr>
          <p:spPr>
            <a:xfrm flipV="1">
              <a:off x="2152429" y="5266232"/>
              <a:ext cx="152577" cy="7134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3" cstate="print"/>
          <a:srcRect l="11882" t="12546" r="16193"/>
          <a:stretch>
            <a:fillRect/>
          </a:stretch>
        </p:blipFill>
        <p:spPr bwMode="auto">
          <a:xfrm>
            <a:off x="0" y="2952750"/>
            <a:ext cx="462597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37"/>
          <p:cNvSpPr/>
          <p:nvPr/>
        </p:nvSpPr>
        <p:spPr>
          <a:xfrm>
            <a:off x="133350" y="5903913"/>
            <a:ext cx="2724150" cy="8302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LPNHE by P. Ghislain &amp;D. Imbault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in collaboration with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LPSC (D. Grondin), LAL (M. Jore),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LLR (P. Anduze). </a:t>
            </a:r>
            <a:r>
              <a:rPr lang="en-GB" sz="1200" b="1" i="1" dirty="0">
                <a:solidFill>
                  <a:srgbClr val="FF0000"/>
                </a:solidFill>
                <a:latin typeface="+mn-lt"/>
                <a:cs typeface="+mn-cs"/>
              </a:rPr>
              <a:t>July 6-8, 2010,</a:t>
            </a:r>
            <a:endParaRPr lang="en-GB" sz="12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45531" t="45567" r="39166" b="6532"/>
          <a:stretch>
            <a:fillRect/>
          </a:stretch>
        </p:blipFill>
        <p:spPr bwMode="auto">
          <a:xfrm>
            <a:off x="6772275" y="454025"/>
            <a:ext cx="2047875" cy="385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Connecteur droit avec flèche 2"/>
          <p:cNvCxnSpPr/>
          <p:nvPr/>
        </p:nvCxnSpPr>
        <p:spPr>
          <a:xfrm>
            <a:off x="6273800" y="1636713"/>
            <a:ext cx="1306513" cy="86201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0" y="304800"/>
            <a:ext cx="6708775" cy="258603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+mn-lt"/>
                <a:cs typeface="+mn-cs"/>
              </a:rPr>
              <a:t>Definition of the SET 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+mn-lt"/>
                <a:cs typeface="+mn-cs"/>
              </a:rPr>
              <a:t>Still not in the </a:t>
            </a:r>
            <a:r>
              <a:rPr lang="en-GB" b="1" i="1" u="sng" dirty="0">
                <a:latin typeface="+mn-lt"/>
                <a:cs typeface="+mn-cs"/>
              </a:rPr>
              <a:t>CAD model </a:t>
            </a:r>
            <a:r>
              <a:rPr lang="en-GB" b="1" dirty="0"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+mn-lt"/>
                <a:cs typeface="+mn-cs"/>
              </a:rPr>
              <a:t> + its services have to share the same ways-out than ETD/Ecal/Ecal endcaps/TPC/ TPC support…. At least in case of AHCAL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u="sng" dirty="0">
                <a:solidFill>
                  <a:srgbClr val="FF0000"/>
                </a:solidFill>
                <a:latin typeface="+mn-lt"/>
                <a:cs typeface="+mn-cs"/>
              </a:rPr>
              <a:t>Critical space between TPC and Calo  actually 35 mm available, is it enough 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+mn-lt"/>
                <a:cs typeface="+mn-cs"/>
              </a:rPr>
              <a:t>In </a:t>
            </a:r>
            <a:r>
              <a:rPr lang="en-GB" b="1" i="1" u="sng" dirty="0">
                <a:latin typeface="+mn-lt"/>
                <a:cs typeface="+mn-cs"/>
              </a:rPr>
              <a:t>simulation</a:t>
            </a:r>
            <a:r>
              <a:rPr lang="en-GB" b="1" dirty="0">
                <a:latin typeface="+mn-lt"/>
                <a:cs typeface="+mn-cs"/>
              </a:rPr>
              <a:t> 2 layers with total thickness 30mm</a:t>
            </a:r>
            <a:endParaRPr lang="en-GB" dirty="0">
              <a:latin typeface="+mn-lt"/>
              <a:cs typeface="+mn-cs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SET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3" cstate="print"/>
          <a:srcRect l="19218" t="12225" r="10641" b="3432"/>
          <a:stretch>
            <a:fillRect/>
          </a:stretch>
        </p:blipFill>
        <p:spPr bwMode="auto">
          <a:xfrm>
            <a:off x="0" y="3390900"/>
            <a:ext cx="44672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 rot="19793767">
            <a:off x="3151188" y="4686300"/>
            <a:ext cx="347821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Study on the SET performed by Paolo MEREU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i="1" dirty="0">
                <a:latin typeface="+mn-lt"/>
                <a:cs typeface="+mn-cs"/>
              </a:rPr>
              <a:t>	</a:t>
            </a:r>
            <a:r>
              <a:rPr lang="en-GB" sz="1400" b="1" i="1" dirty="0">
                <a:solidFill>
                  <a:srgbClr val="FF0000"/>
                </a:solidFill>
                <a:latin typeface="+mn-lt"/>
                <a:cs typeface="+mn-cs"/>
              </a:rPr>
              <a:t>July 6-8, 2010,</a:t>
            </a:r>
            <a:endParaRPr lang="en-GB" sz="14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7623175" y="1765300"/>
            <a:ext cx="531813" cy="14033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79512" y="4365104"/>
            <a:ext cx="3672408" cy="1008112"/>
          </a:xfrm>
          <a:prstGeom prst="rect">
            <a:avLst/>
          </a:prstGeom>
          <a:solidFill>
            <a:schemeClr val="accent2">
              <a:lumMod val="60000"/>
              <a:lumOff val="40000"/>
              <a:alpha val="13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85775" y="3143250"/>
            <a:ext cx="7524750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u="sng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u="sng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latin typeface="+mn-lt"/>
                <a:cs typeface="+mn-cs"/>
              </a:rPr>
              <a:t>Is it necessary to go up to cryostat 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u="sng" dirty="0">
                <a:latin typeface="+mn-lt"/>
                <a:cs typeface="+mn-cs"/>
              </a:rPr>
              <a:t>with </a:t>
            </a:r>
            <a:r>
              <a:rPr lang="en-GB" i="1" u="sng" dirty="0" err="1">
                <a:latin typeface="+mn-lt"/>
                <a:cs typeface="+mn-cs"/>
              </a:rPr>
              <a:t>SDHcal</a:t>
            </a:r>
            <a:r>
              <a:rPr lang="en-GB" i="1" u="sng" dirty="0">
                <a:latin typeface="+mn-lt"/>
                <a:cs typeface="+mn-cs"/>
              </a:rPr>
              <a:t> </a:t>
            </a:r>
            <a:r>
              <a:rPr lang="en-GB" dirty="0">
                <a:latin typeface="+mn-lt"/>
                <a:cs typeface="+mn-cs"/>
              </a:rPr>
              <a:t>: fixation on </a:t>
            </a:r>
            <a:r>
              <a:rPr lang="en-GB" dirty="0" err="1">
                <a:latin typeface="+mn-lt"/>
                <a:cs typeface="+mn-cs"/>
              </a:rPr>
              <a:t>Hcal</a:t>
            </a:r>
            <a:r>
              <a:rPr lang="en-GB" dirty="0">
                <a:latin typeface="+mn-lt"/>
                <a:cs typeface="+mn-cs"/>
              </a:rPr>
              <a:t> endplate (20 mm thick)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u="sng" dirty="0">
                <a:latin typeface="+mn-lt"/>
                <a:cs typeface="+mn-cs"/>
              </a:rPr>
              <a:t> with AHCAL </a:t>
            </a:r>
            <a:r>
              <a:rPr lang="en-GB" dirty="0"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tension rods sharing the spaces with services in 2/3 ways out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Fixed on structural skin of the “ way out “ 2 cm thick SS?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 </a:t>
            </a:r>
          </a:p>
          <a:p>
            <a:pPr marL="628650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Neither in CAD model, nor in Simulation</a:t>
            </a:r>
          </a:p>
          <a:p>
            <a:pPr marL="628650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No decision made on the hanging system only conceptual</a:t>
            </a:r>
          </a:p>
          <a:p>
            <a:pPr marL="628650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FEA calculations?</a:t>
            </a:r>
          </a:p>
          <a:p>
            <a:pPr marL="628650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Placeholder 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TPC support</a:t>
            </a: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 l="6949" t="15508" r="4532" b="26469"/>
          <a:stretch>
            <a:fillRect/>
          </a:stretch>
        </p:blipFill>
        <p:spPr bwMode="auto">
          <a:xfrm>
            <a:off x="3114675" y="428625"/>
            <a:ext cx="5581650" cy="3152775"/>
          </a:xfrm>
          <a:prstGeom prst="rect">
            <a:avLst/>
          </a:prstGeom>
          <a:noFill/>
          <a:ln w="222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33775" y="1209675"/>
            <a:ext cx="3162300" cy="3333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619750" y="2390775"/>
            <a:ext cx="1038225" cy="2095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810125" y="2752725"/>
            <a:ext cx="581025" cy="2190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7038975" y="3252788"/>
            <a:ext cx="147796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600" i="1" dirty="0">
                <a:solidFill>
                  <a:schemeClr val="bg1">
                    <a:lumMod val="50000"/>
                  </a:schemeClr>
                </a:solidFill>
              </a:rPr>
              <a:t>V. </a:t>
            </a:r>
            <a:r>
              <a:rPr lang="en-GB" sz="1600" i="1" dirty="0" err="1">
                <a:solidFill>
                  <a:schemeClr val="bg1">
                    <a:lumMod val="50000"/>
                  </a:schemeClr>
                </a:solidFill>
              </a:rPr>
              <a:t>Prahl</a:t>
            </a:r>
            <a:endParaRPr lang="en-GB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Inner detectors (2) : SIT/FTD &amp; al</a:t>
            </a:r>
          </a:p>
        </p:txBody>
      </p:sp>
      <p:sp>
        <p:nvSpPr>
          <p:cNvPr id="18435" name="Rectangle 7"/>
          <p:cNvSpPr>
            <a:spLocks noChangeArrowheads="1"/>
          </p:cNvSpPr>
          <p:nvPr/>
        </p:nvSpPr>
        <p:spPr bwMode="auto">
          <a:xfrm>
            <a:off x="0" y="965200"/>
            <a:ext cx="46005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buFont typeface="Wingdings" pitchFamily="2" charset="2"/>
              <a:buChar char="Ø"/>
            </a:pPr>
            <a:r>
              <a:rPr lang="en-GB" b="1" u="sng">
                <a:latin typeface="Calibri" pitchFamily="34" charset="0"/>
              </a:rPr>
              <a:t>SIT : </a:t>
            </a:r>
            <a:r>
              <a:rPr lang="en-GB">
                <a:latin typeface="Calibri" pitchFamily="34" charset="0"/>
              </a:rPr>
              <a:t>present design for simulation well advanced but structure/support/services ?</a:t>
            </a:r>
          </a:p>
          <a:p>
            <a:pPr marL="266700" indent="-266700">
              <a:buFont typeface="Wingdings" pitchFamily="2" charset="2"/>
              <a:buChar char="Ø"/>
            </a:pPr>
            <a:endParaRPr lang="en-GB">
              <a:latin typeface="Calibri" pitchFamily="34" charset="0"/>
            </a:endParaRP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 cstate="print"/>
          <a:srcRect l="11871" t="7925" r="10452"/>
          <a:stretch>
            <a:fillRect/>
          </a:stretch>
        </p:blipFill>
        <p:spPr bwMode="auto">
          <a:xfrm>
            <a:off x="4652963" y="457200"/>
            <a:ext cx="449103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4135438"/>
            <a:ext cx="9144000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6700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b="1" u="sng" dirty="0">
                <a:latin typeface="+mn-lt"/>
                <a:cs typeface="+mn-cs"/>
              </a:rPr>
              <a:t>FTD1/FTD2 </a:t>
            </a:r>
            <a:r>
              <a:rPr lang="en-GB" dirty="0">
                <a:latin typeface="+mn-lt"/>
                <a:cs typeface="+mn-cs"/>
              </a:rPr>
              <a:t>: same questions + do they have to be in the cryostat or at least a field cage</a:t>
            </a: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GB" dirty="0">
              <a:latin typeface="+mn-lt"/>
              <a:cs typeface="+mn-cs"/>
            </a:endParaRP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GB" dirty="0">
              <a:latin typeface="+mn-lt"/>
              <a:cs typeface="+mn-cs"/>
            </a:endParaRP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b="1" u="sng" dirty="0">
                <a:latin typeface="+mn-lt"/>
                <a:cs typeface="+mn-cs"/>
              </a:rPr>
              <a:t>Path of the cables </a:t>
            </a:r>
            <a:r>
              <a:rPr lang="en-GB" dirty="0">
                <a:latin typeface="+mn-lt"/>
                <a:cs typeface="+mn-cs"/>
              </a:rPr>
              <a:t>:</a:t>
            </a:r>
          </a:p>
          <a:p>
            <a:pPr marL="9906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 first assumption, along the forward detectors, seems no more valid due to the congestion around the Ecal ring and the needed space for connections box =&gt; inner services in the gap barrel-endcap with first patch-panel close to /on the TPC endcap.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29425" y="923925"/>
            <a:ext cx="1924050" cy="161925"/>
          </a:xfrm>
          <a:prstGeom prst="rect">
            <a:avLst/>
          </a:prstGeom>
          <a:solidFill>
            <a:schemeClr val="accent2">
              <a:lumMod val="75000"/>
              <a:alpha val="14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181600" y="3352800"/>
            <a:ext cx="3467100" cy="190500"/>
          </a:xfrm>
          <a:prstGeom prst="rect">
            <a:avLst/>
          </a:prstGeom>
          <a:solidFill>
            <a:srgbClr val="C0000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4"/>
          <p:cNvGrpSpPr>
            <a:grpSpLocks/>
          </p:cNvGrpSpPr>
          <p:nvPr/>
        </p:nvGrpSpPr>
        <p:grpSpPr bwMode="auto">
          <a:xfrm>
            <a:off x="333375" y="692697"/>
            <a:ext cx="8415089" cy="4104456"/>
            <a:chOff x="333375" y="0"/>
            <a:chExt cx="8810625" cy="5172076"/>
          </a:xfrm>
        </p:grpSpPr>
        <p:pic>
          <p:nvPicPr>
            <p:cNvPr id="2458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7857" t="34792" r="11877" b="27078"/>
            <a:stretch>
              <a:fillRect/>
            </a:stretch>
          </p:blipFill>
          <p:spPr bwMode="auto">
            <a:xfrm>
              <a:off x="371475" y="0"/>
              <a:ext cx="8058150" cy="2628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" name="Connecteur droit 2"/>
            <p:cNvCxnSpPr/>
            <p:nvPr/>
          </p:nvCxnSpPr>
          <p:spPr>
            <a:xfrm rot="16200000" flipH="1">
              <a:off x="280988" y="3424238"/>
              <a:ext cx="2914651" cy="47625"/>
            </a:xfrm>
            <a:prstGeom prst="line">
              <a:avLst/>
            </a:prstGeom>
            <a:ln w="190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Connecteur droit 3"/>
            <p:cNvCxnSpPr/>
            <p:nvPr/>
          </p:nvCxnSpPr>
          <p:spPr>
            <a:xfrm rot="16200000" flipH="1">
              <a:off x="1500188" y="3548063"/>
              <a:ext cx="2914651" cy="47625"/>
            </a:xfrm>
            <a:prstGeom prst="line">
              <a:avLst/>
            </a:prstGeom>
            <a:ln w="190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4"/>
            <p:cNvCxnSpPr/>
            <p:nvPr/>
          </p:nvCxnSpPr>
          <p:spPr>
            <a:xfrm rot="16200000" flipH="1">
              <a:off x="2700338" y="3643313"/>
              <a:ext cx="2914651" cy="47625"/>
            </a:xfrm>
            <a:prstGeom prst="line">
              <a:avLst/>
            </a:prstGeom>
            <a:ln w="190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/>
            <p:cNvCxnSpPr/>
            <p:nvPr/>
          </p:nvCxnSpPr>
          <p:spPr>
            <a:xfrm rot="16200000" flipH="1">
              <a:off x="3900488" y="3652838"/>
              <a:ext cx="2914651" cy="47625"/>
            </a:xfrm>
            <a:prstGeom prst="line">
              <a:avLst/>
            </a:prstGeom>
            <a:ln w="190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/>
            <p:cNvCxnSpPr/>
            <p:nvPr/>
          </p:nvCxnSpPr>
          <p:spPr>
            <a:xfrm rot="16200000" flipH="1">
              <a:off x="5081588" y="3690938"/>
              <a:ext cx="2914651" cy="47625"/>
            </a:xfrm>
            <a:prstGeom prst="line">
              <a:avLst/>
            </a:prstGeom>
            <a:ln w="190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>
              <a:off x="7934325" y="1676400"/>
              <a:ext cx="38100" cy="2162175"/>
            </a:xfrm>
            <a:prstGeom prst="line">
              <a:avLst/>
            </a:prstGeom>
            <a:ln w="190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89" name="ZoneTexte 9"/>
            <p:cNvSpPr txBox="1">
              <a:spLocks noChangeArrowheads="1"/>
            </p:cNvSpPr>
            <p:nvPr/>
          </p:nvSpPr>
          <p:spPr bwMode="auto">
            <a:xfrm>
              <a:off x="1266825" y="123825"/>
              <a:ext cx="8477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400">
                  <a:solidFill>
                    <a:schemeClr val="bg1"/>
                  </a:solidFill>
                  <a:latin typeface="Calibri" pitchFamily="34" charset="0"/>
                </a:rPr>
                <a:t>FTD7</a:t>
              </a:r>
            </a:p>
          </p:txBody>
        </p:sp>
        <p:sp>
          <p:nvSpPr>
            <p:cNvPr id="24590" name="ZoneTexte 10"/>
            <p:cNvSpPr txBox="1">
              <a:spLocks noChangeArrowheads="1"/>
            </p:cNvSpPr>
            <p:nvPr/>
          </p:nvSpPr>
          <p:spPr bwMode="auto">
            <a:xfrm>
              <a:off x="2514600" y="171450"/>
              <a:ext cx="8477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400">
                  <a:solidFill>
                    <a:schemeClr val="bg1"/>
                  </a:solidFill>
                  <a:latin typeface="Calibri" pitchFamily="34" charset="0"/>
                </a:rPr>
                <a:t>FTD6</a:t>
              </a:r>
            </a:p>
          </p:txBody>
        </p:sp>
        <p:sp>
          <p:nvSpPr>
            <p:cNvPr id="24591" name="ZoneTexte 11"/>
            <p:cNvSpPr txBox="1">
              <a:spLocks noChangeArrowheads="1"/>
            </p:cNvSpPr>
            <p:nvPr/>
          </p:nvSpPr>
          <p:spPr bwMode="auto">
            <a:xfrm>
              <a:off x="3667125" y="171450"/>
              <a:ext cx="8477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400">
                  <a:solidFill>
                    <a:schemeClr val="bg1"/>
                  </a:solidFill>
                  <a:latin typeface="Calibri" pitchFamily="34" charset="0"/>
                </a:rPr>
                <a:t>FTD5</a:t>
              </a:r>
            </a:p>
          </p:txBody>
        </p:sp>
        <p:sp>
          <p:nvSpPr>
            <p:cNvPr id="24592" name="ZoneTexte 12"/>
            <p:cNvSpPr txBox="1">
              <a:spLocks noChangeArrowheads="1"/>
            </p:cNvSpPr>
            <p:nvPr/>
          </p:nvSpPr>
          <p:spPr bwMode="auto">
            <a:xfrm>
              <a:off x="4886325" y="171450"/>
              <a:ext cx="8477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400">
                  <a:solidFill>
                    <a:schemeClr val="bg1"/>
                  </a:solidFill>
                  <a:latin typeface="Calibri" pitchFamily="34" charset="0"/>
                </a:rPr>
                <a:t>FTD4</a:t>
              </a:r>
            </a:p>
          </p:txBody>
        </p:sp>
        <p:sp>
          <p:nvSpPr>
            <p:cNvPr id="24593" name="ZoneTexte 13"/>
            <p:cNvSpPr txBox="1">
              <a:spLocks noChangeArrowheads="1"/>
            </p:cNvSpPr>
            <p:nvPr/>
          </p:nvSpPr>
          <p:spPr bwMode="auto">
            <a:xfrm>
              <a:off x="6067425" y="161925"/>
              <a:ext cx="8477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400">
                  <a:solidFill>
                    <a:schemeClr val="bg1"/>
                  </a:solidFill>
                  <a:latin typeface="Calibri" pitchFamily="34" charset="0"/>
                </a:rPr>
                <a:t>FTD3</a:t>
              </a:r>
            </a:p>
          </p:txBody>
        </p:sp>
        <p:sp>
          <p:nvSpPr>
            <p:cNvPr id="24594" name="ZoneTexte 14"/>
            <p:cNvSpPr txBox="1">
              <a:spLocks noChangeArrowheads="1"/>
            </p:cNvSpPr>
            <p:nvPr/>
          </p:nvSpPr>
          <p:spPr bwMode="auto">
            <a:xfrm rot="-5400000">
              <a:off x="6943725" y="552450"/>
              <a:ext cx="8477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400">
                  <a:solidFill>
                    <a:schemeClr val="bg1"/>
                  </a:solidFill>
                  <a:latin typeface="Calibri" pitchFamily="34" charset="0"/>
                </a:rPr>
                <a:t>FTD2</a:t>
              </a:r>
            </a:p>
          </p:txBody>
        </p:sp>
        <p:sp>
          <p:nvSpPr>
            <p:cNvPr id="24595" name="ZoneTexte 16"/>
            <p:cNvSpPr txBox="1">
              <a:spLocks noChangeArrowheads="1"/>
            </p:cNvSpPr>
            <p:nvPr/>
          </p:nvSpPr>
          <p:spPr bwMode="auto">
            <a:xfrm rot="-5400000">
              <a:off x="7362825" y="704850"/>
              <a:ext cx="8477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400">
                  <a:solidFill>
                    <a:schemeClr val="bg1"/>
                  </a:solidFill>
                  <a:latin typeface="Calibri" pitchFamily="34" charset="0"/>
                </a:rPr>
                <a:t>FTD1</a:t>
              </a:r>
            </a:p>
          </p:txBody>
        </p:sp>
        <p:sp>
          <p:nvSpPr>
            <p:cNvPr id="24596" name="ZoneTexte 17"/>
            <p:cNvSpPr txBox="1">
              <a:spLocks noChangeArrowheads="1"/>
            </p:cNvSpPr>
            <p:nvPr/>
          </p:nvSpPr>
          <p:spPr bwMode="auto">
            <a:xfrm rot="-5400000">
              <a:off x="7658100" y="1835379"/>
              <a:ext cx="8477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400">
                  <a:solidFill>
                    <a:schemeClr val="bg1"/>
                  </a:solidFill>
                  <a:latin typeface="Calibri" pitchFamily="34" charset="0"/>
                </a:rPr>
                <a:t>Cryostat</a:t>
              </a:r>
            </a:p>
            <a:p>
              <a:pPr algn="ctr"/>
              <a:endParaRPr lang="en-GB" sz="14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61950" y="2346325"/>
              <a:ext cx="1233488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dirty="0">
                  <a:solidFill>
                    <a:schemeClr val="bg1"/>
                  </a:solidFill>
                  <a:latin typeface="+mn-lt"/>
                  <a:cs typeface="+mn-cs"/>
                </a:rPr>
                <a:t>Beam Pipe </a:t>
              </a:r>
              <a:r>
                <a:rPr lang="en-GB" sz="1400" dirty="0">
                  <a:solidFill>
                    <a:schemeClr val="bg1"/>
                  </a:solidFill>
                  <a:latin typeface="+mn-lt"/>
                  <a:cs typeface="+mn-cs"/>
                  <a:sym typeface="Symbol"/>
                </a:rPr>
                <a:t>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+mn-cs"/>
                  <a:sym typeface="Symbol"/>
                </a:rPr>
                <a:t>BP </a:t>
              </a:r>
              <a:r>
                <a:rPr lang="en-GB" sz="1400" dirty="0" err="1">
                  <a:solidFill>
                    <a:schemeClr val="bg1">
                      <a:lumMod val="50000"/>
                    </a:schemeClr>
                  </a:solidFill>
                  <a:latin typeface="+mn-lt"/>
                  <a:cs typeface="+mn-cs"/>
                  <a:sym typeface="Symbol"/>
                </a:rPr>
                <a:t>circumf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4598" name="ZoneTexte 20"/>
            <p:cNvSpPr txBox="1">
              <a:spLocks noChangeArrowheads="1"/>
            </p:cNvSpPr>
            <p:nvPr/>
          </p:nvSpPr>
          <p:spPr bwMode="auto">
            <a:xfrm>
              <a:off x="1419224" y="2400300"/>
              <a:ext cx="734377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solidFill>
                    <a:schemeClr val="bg1"/>
                  </a:solidFill>
                  <a:latin typeface="Calibri" pitchFamily="34" charset="0"/>
                </a:rPr>
                <a:t>38 cm	       31 cm	              24 cm	18 cm                  12 cm                           4.8 cm</a:t>
              </a:r>
            </a:p>
          </p:txBody>
        </p:sp>
        <p:sp>
          <p:nvSpPr>
            <p:cNvPr id="24599" name="ZoneTexte 21"/>
            <p:cNvSpPr txBox="1">
              <a:spLocks noChangeArrowheads="1"/>
            </p:cNvSpPr>
            <p:nvPr/>
          </p:nvSpPr>
          <p:spPr bwMode="auto">
            <a:xfrm>
              <a:off x="381000" y="2828925"/>
              <a:ext cx="13049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Calibri" pitchFamily="34" charset="0"/>
                </a:rPr>
                <a:t> </a:t>
              </a:r>
            </a:p>
            <a:p>
              <a:r>
                <a:rPr lang="en-GB" sz="1400">
                  <a:latin typeface="Calibri" pitchFamily="34" charset="0"/>
                </a:rPr>
                <a:t>5 FTD + VXD</a:t>
              </a:r>
            </a:p>
          </p:txBody>
        </p:sp>
        <p:sp>
          <p:nvSpPr>
            <p:cNvPr id="24600" name="ZoneTexte 22"/>
            <p:cNvSpPr txBox="1">
              <a:spLocks noChangeArrowheads="1"/>
            </p:cNvSpPr>
            <p:nvPr/>
          </p:nvSpPr>
          <p:spPr bwMode="auto">
            <a:xfrm>
              <a:off x="7762875" y="2819400"/>
              <a:ext cx="138112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latin typeface="Calibri" pitchFamily="34" charset="0"/>
                </a:rPr>
                <a:t>VTX :</a:t>
              </a:r>
            </a:p>
            <a:p>
              <a:r>
                <a:rPr lang="en-GB" sz="1200">
                  <a:latin typeface="Calibri" pitchFamily="34" charset="0"/>
                </a:rPr>
                <a:t>CMOS 85 mm²</a:t>
              </a:r>
            </a:p>
            <a:p>
              <a:r>
                <a:rPr lang="en-GB" sz="1200">
                  <a:latin typeface="Calibri" pitchFamily="34" charset="0"/>
                </a:rPr>
                <a:t> or FPCCD : 65mm²</a:t>
              </a:r>
            </a:p>
          </p:txBody>
        </p:sp>
        <p:sp>
          <p:nvSpPr>
            <p:cNvPr id="24601" name="ZoneTexte 24"/>
            <p:cNvSpPr txBox="1">
              <a:spLocks noChangeArrowheads="1"/>
            </p:cNvSpPr>
            <p:nvPr/>
          </p:nvSpPr>
          <p:spPr bwMode="auto">
            <a:xfrm>
              <a:off x="333375" y="3457575"/>
              <a:ext cx="132397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latin typeface="Calibri" pitchFamily="34" charset="0"/>
                </a:rPr>
                <a:t>875 mm² </a:t>
              </a:r>
            </a:p>
            <a:p>
              <a:r>
                <a:rPr lang="en-GB" sz="1200">
                  <a:latin typeface="Calibri" pitchFamily="34" charset="0"/>
                </a:rPr>
                <a:t>Cu eq to 0,73mm  5.1% X0 </a:t>
              </a: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1428750" y="2609851"/>
              <a:ext cx="7343775" cy="3079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+mn-cs"/>
                </a:rPr>
                <a:t>119 cm	       97 cm	              75 cm	56 cm                  38 cm                           15 cm</a:t>
              </a:r>
            </a:p>
          </p:txBody>
        </p:sp>
        <p:sp>
          <p:nvSpPr>
            <p:cNvPr id="24603" name="ZoneTexte 26"/>
            <p:cNvSpPr txBox="1">
              <a:spLocks noChangeArrowheads="1"/>
            </p:cNvSpPr>
            <p:nvPr/>
          </p:nvSpPr>
          <p:spPr bwMode="auto">
            <a:xfrm>
              <a:off x="1733550" y="2819400"/>
              <a:ext cx="13049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Calibri" pitchFamily="34" charset="0"/>
                </a:rPr>
                <a:t> </a:t>
              </a:r>
            </a:p>
            <a:p>
              <a:r>
                <a:rPr lang="en-GB" sz="1400">
                  <a:latin typeface="Calibri" pitchFamily="34" charset="0"/>
                </a:rPr>
                <a:t>4 FTD + VXD</a:t>
              </a:r>
            </a:p>
          </p:txBody>
        </p:sp>
        <p:sp>
          <p:nvSpPr>
            <p:cNvPr id="24604" name="ZoneTexte 27"/>
            <p:cNvSpPr txBox="1">
              <a:spLocks noChangeArrowheads="1"/>
            </p:cNvSpPr>
            <p:nvPr/>
          </p:nvSpPr>
          <p:spPr bwMode="auto">
            <a:xfrm>
              <a:off x="5343525" y="2838450"/>
              <a:ext cx="13049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Calibri" pitchFamily="34" charset="0"/>
                </a:rPr>
                <a:t> </a:t>
              </a:r>
            </a:p>
            <a:p>
              <a:r>
                <a:rPr lang="en-GB" sz="1400">
                  <a:latin typeface="Calibri" pitchFamily="34" charset="0"/>
                </a:rPr>
                <a:t>1FTD + VXD</a:t>
              </a:r>
            </a:p>
          </p:txBody>
        </p:sp>
        <p:sp>
          <p:nvSpPr>
            <p:cNvPr id="24605" name="ZoneTexte 28"/>
            <p:cNvSpPr txBox="1">
              <a:spLocks noChangeArrowheads="1"/>
            </p:cNvSpPr>
            <p:nvPr/>
          </p:nvSpPr>
          <p:spPr bwMode="auto">
            <a:xfrm>
              <a:off x="2971800" y="2809875"/>
              <a:ext cx="13049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Calibri" pitchFamily="34" charset="0"/>
                </a:rPr>
                <a:t> </a:t>
              </a:r>
            </a:p>
            <a:p>
              <a:r>
                <a:rPr lang="en-GB" sz="1400">
                  <a:latin typeface="Calibri" pitchFamily="34" charset="0"/>
                </a:rPr>
                <a:t>3 FTD + VXD</a:t>
              </a:r>
            </a:p>
          </p:txBody>
        </p:sp>
        <p:sp>
          <p:nvSpPr>
            <p:cNvPr id="24606" name="ZoneTexte 29"/>
            <p:cNvSpPr txBox="1">
              <a:spLocks noChangeArrowheads="1"/>
            </p:cNvSpPr>
            <p:nvPr/>
          </p:nvSpPr>
          <p:spPr bwMode="auto">
            <a:xfrm>
              <a:off x="4095750" y="2819400"/>
              <a:ext cx="13049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Calibri" pitchFamily="34" charset="0"/>
                </a:rPr>
                <a:t> </a:t>
              </a:r>
            </a:p>
            <a:p>
              <a:r>
                <a:rPr lang="en-GB" sz="1400">
                  <a:latin typeface="Calibri" pitchFamily="34" charset="0"/>
                </a:rPr>
                <a:t>2FTD + VXD</a:t>
              </a:r>
            </a:p>
          </p:txBody>
        </p:sp>
        <p:sp>
          <p:nvSpPr>
            <p:cNvPr id="24607" name="ZoneTexte 30"/>
            <p:cNvSpPr txBox="1">
              <a:spLocks noChangeArrowheads="1"/>
            </p:cNvSpPr>
            <p:nvPr/>
          </p:nvSpPr>
          <p:spPr bwMode="auto">
            <a:xfrm>
              <a:off x="1790700" y="3409950"/>
              <a:ext cx="132397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latin typeface="Calibri" pitchFamily="34" charset="0"/>
                </a:rPr>
                <a:t>717 mm² </a:t>
              </a:r>
            </a:p>
            <a:p>
              <a:r>
                <a:rPr lang="en-GB" sz="1200">
                  <a:latin typeface="Calibri" pitchFamily="34" charset="0"/>
                </a:rPr>
                <a:t>Cu eq to 0,74 mm  5.2% X0 </a:t>
              </a:r>
            </a:p>
            <a:p>
              <a:endParaRPr lang="en-GB" sz="1200">
                <a:latin typeface="Calibri" pitchFamily="34" charset="0"/>
              </a:endParaRPr>
            </a:p>
          </p:txBody>
        </p:sp>
        <p:sp>
          <p:nvSpPr>
            <p:cNvPr id="24608" name="ZoneTexte 31"/>
            <p:cNvSpPr txBox="1">
              <a:spLocks noChangeArrowheads="1"/>
            </p:cNvSpPr>
            <p:nvPr/>
          </p:nvSpPr>
          <p:spPr bwMode="auto">
            <a:xfrm>
              <a:off x="2933700" y="3438525"/>
              <a:ext cx="132397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latin typeface="Calibri" pitchFamily="34" charset="0"/>
                </a:rPr>
                <a:t>559 mm² </a:t>
              </a:r>
            </a:p>
            <a:p>
              <a:r>
                <a:rPr lang="en-GB" sz="1200">
                  <a:latin typeface="Calibri" pitchFamily="34" charset="0"/>
                </a:rPr>
                <a:t>Cu eq to 0,74 mm  5.2% X0 </a:t>
              </a:r>
            </a:p>
            <a:p>
              <a:endParaRPr lang="en-GB" sz="1200">
                <a:latin typeface="Calibri" pitchFamily="34" charset="0"/>
              </a:endParaRPr>
            </a:p>
          </p:txBody>
        </p:sp>
        <p:sp>
          <p:nvSpPr>
            <p:cNvPr id="24609" name="ZoneTexte 32"/>
            <p:cNvSpPr txBox="1">
              <a:spLocks noChangeArrowheads="1"/>
            </p:cNvSpPr>
            <p:nvPr/>
          </p:nvSpPr>
          <p:spPr bwMode="auto">
            <a:xfrm>
              <a:off x="4143375" y="3438525"/>
              <a:ext cx="132397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latin typeface="Calibri" pitchFamily="34" charset="0"/>
                </a:rPr>
                <a:t>401 mm² </a:t>
              </a:r>
            </a:p>
            <a:p>
              <a:r>
                <a:rPr lang="en-GB" sz="1200">
                  <a:latin typeface="Calibri" pitchFamily="34" charset="0"/>
                </a:rPr>
                <a:t>Cu eq to 0,71mm  5.% X0 </a:t>
              </a:r>
            </a:p>
            <a:p>
              <a:endParaRPr lang="en-GB" sz="1200">
                <a:latin typeface="Calibri" pitchFamily="34" charset="0"/>
              </a:endParaRPr>
            </a:p>
          </p:txBody>
        </p:sp>
        <p:sp>
          <p:nvSpPr>
            <p:cNvPr id="24610" name="ZoneTexte 33"/>
            <p:cNvSpPr txBox="1">
              <a:spLocks noChangeArrowheads="1"/>
            </p:cNvSpPr>
            <p:nvPr/>
          </p:nvSpPr>
          <p:spPr bwMode="auto">
            <a:xfrm>
              <a:off x="5343525" y="3409950"/>
              <a:ext cx="1323975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latin typeface="Calibri" pitchFamily="34" charset="0"/>
                </a:rPr>
                <a:t>243 mm² </a:t>
              </a:r>
            </a:p>
            <a:p>
              <a:r>
                <a:rPr lang="en-GB" sz="1200">
                  <a:latin typeface="Calibri" pitchFamily="34" charset="0"/>
                </a:rPr>
                <a:t>Cu eq to 0,64mm  Cu</a:t>
              </a:r>
            </a:p>
            <a:p>
              <a:r>
                <a:rPr lang="en-GB" sz="1200">
                  <a:latin typeface="Calibri" pitchFamily="34" charset="0"/>
                </a:rPr>
                <a:t> 4,5% X0 </a:t>
              </a:r>
            </a:p>
            <a:p>
              <a:endParaRPr lang="en-GB" sz="1200">
                <a:latin typeface="Calibri" pitchFamily="34" charset="0"/>
              </a:endParaRP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Inner detectors (6) :  X0 along the beam pipe </a:t>
            </a:r>
            <a:endParaRPr lang="en-GB" sz="1200" i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4580" name="ZoneTexte 37"/>
          <p:cNvSpPr txBox="1">
            <a:spLocks noChangeArrowheads="1"/>
          </p:cNvSpPr>
          <p:nvPr/>
        </p:nvSpPr>
        <p:spPr bwMode="auto">
          <a:xfrm>
            <a:off x="7467600" y="4295775"/>
            <a:ext cx="1676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latin typeface="Calibri" pitchFamily="34" charset="0"/>
              </a:rPr>
              <a:t>CMOS:4% X0 </a:t>
            </a:r>
          </a:p>
          <a:p>
            <a:endParaRPr lang="en-GB" sz="1200">
              <a:latin typeface="Calibri" pitchFamily="34" charset="0"/>
            </a:endParaRPr>
          </a:p>
          <a:p>
            <a:r>
              <a:rPr lang="en-GB" sz="1200">
                <a:latin typeface="Calibri" pitchFamily="34" charset="0"/>
              </a:rPr>
              <a:t>FPCCD:2.9% X0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0" y="4077072"/>
            <a:ext cx="3923928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i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7981950" algn="l"/>
              </a:tabLst>
              <a:defRPr/>
            </a:pPr>
            <a:r>
              <a:rPr lang="en-GB" sz="1600" i="1" dirty="0" smtClean="0">
                <a:latin typeface="+mn-lt"/>
                <a:cs typeface="+mn-cs"/>
              </a:rPr>
              <a:t>in </a:t>
            </a:r>
            <a:r>
              <a:rPr lang="en-GB" sz="1600" i="1" dirty="0">
                <a:latin typeface="+mn-lt"/>
                <a:cs typeface="+mn-cs"/>
              </a:rPr>
              <a:t>order to optimise the volume of cables : possible gain of factor 2   ( serialisation &amp; optimisation of section)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0" y="5534561"/>
            <a:ext cx="5762625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i="1" dirty="0">
              <a:latin typeface="+mn-lt"/>
              <a:cs typeface="+mn-cs"/>
            </a:endParaRPr>
          </a:p>
          <a:p>
            <a:pPr marL="990600" indent="-447675" fontAlgn="auto">
              <a:spcBef>
                <a:spcPts val="0"/>
              </a:spcBef>
              <a:spcAft>
                <a:spcPts val="0"/>
              </a:spcAft>
              <a:tabLst>
                <a:tab pos="7981950" algn="l"/>
              </a:tabLst>
              <a:defRPr/>
            </a:pPr>
            <a:r>
              <a:rPr lang="en-GB" sz="1600" b="1" i="1" dirty="0">
                <a:latin typeface="+mn-lt"/>
                <a:cs typeface="+mn-cs"/>
              </a:rPr>
              <a:t>BUT  ( again):</a:t>
            </a:r>
          </a:p>
          <a:p>
            <a:pPr marL="990600" indent="-447675" fontAlgn="auto">
              <a:spcBef>
                <a:spcPts val="0"/>
              </a:spcBef>
              <a:spcAft>
                <a:spcPts val="0"/>
              </a:spcAft>
              <a:tabLst>
                <a:tab pos="7981950" algn="l"/>
              </a:tabLst>
              <a:defRPr/>
            </a:pPr>
            <a:r>
              <a:rPr lang="en-GB" sz="1600" b="1" i="1" dirty="0">
                <a:latin typeface="+mn-lt"/>
                <a:cs typeface="+mn-cs"/>
              </a:rPr>
              <a:t>SIT = 6,9 m² versus FTD ( µstrips)= 4,8 m²</a:t>
            </a:r>
          </a:p>
          <a:p>
            <a:pPr marL="990600" indent="-447675" fontAlgn="auto">
              <a:spcBef>
                <a:spcPts val="0"/>
              </a:spcBef>
              <a:spcAft>
                <a:spcPts val="0"/>
              </a:spcAft>
              <a:tabLst>
                <a:tab pos="7981950" algn="l"/>
              </a:tabLst>
              <a:defRPr/>
            </a:pPr>
            <a:r>
              <a:rPr lang="en-GB" sz="1600" b="1" i="1" dirty="0">
                <a:latin typeface="+mn-lt"/>
                <a:cs typeface="+mn-cs"/>
              </a:rPr>
              <a:t>FTD 1&amp;2 =0,67 m² per side  versus VTX = 0,17 m² per side</a:t>
            </a:r>
          </a:p>
          <a:p>
            <a:pPr marL="990600" indent="-447675" fontAlgn="auto">
              <a:spcBef>
                <a:spcPts val="0"/>
              </a:spcBef>
              <a:spcAft>
                <a:spcPts val="0"/>
              </a:spcAft>
              <a:tabLst>
                <a:tab pos="7981950" algn="l"/>
              </a:tabLst>
              <a:defRPr/>
            </a:pPr>
            <a:endParaRPr lang="en-GB" sz="1600" b="1" i="1" dirty="0">
              <a:latin typeface="+mn-lt"/>
              <a:cs typeface="+mn-cs"/>
            </a:endParaRPr>
          </a:p>
        </p:txBody>
      </p:sp>
      <p:sp>
        <p:nvSpPr>
          <p:cNvPr id="39" name="ZoneTexte 38"/>
          <p:cNvSpPr txBox="1">
            <a:spLocks noChangeArrowheads="1"/>
          </p:cNvSpPr>
          <p:nvPr/>
        </p:nvSpPr>
        <p:spPr bwMode="auto">
          <a:xfrm>
            <a:off x="4991100" y="4869160"/>
            <a:ext cx="4152900" cy="1200150"/>
          </a:xfrm>
          <a:prstGeom prst="rect">
            <a:avLst/>
          </a:prstGeom>
          <a:solidFill>
            <a:srgbClr val="DDCCB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latin typeface="Calibri" pitchFamily="34" charset="0"/>
              </a:rPr>
              <a:t>Conductor  ( Cu &gt;&gt;&gt; Al ?)</a:t>
            </a:r>
          </a:p>
          <a:p>
            <a:r>
              <a:rPr lang="en-GB" dirty="0">
                <a:latin typeface="Calibri" pitchFamily="34" charset="0"/>
              </a:rPr>
              <a:t>+</a:t>
            </a:r>
          </a:p>
          <a:p>
            <a:r>
              <a:rPr lang="en-GB" dirty="0">
                <a:latin typeface="Calibri" pitchFamily="34" charset="0"/>
              </a:rPr>
              <a:t>Optimisation of the power distribution</a:t>
            </a:r>
          </a:p>
          <a:p>
            <a:r>
              <a:rPr lang="fr-FR" dirty="0" err="1">
                <a:latin typeface="Calibri" pitchFamily="34" charset="0"/>
              </a:rPr>
              <a:t>Study</a:t>
            </a:r>
            <a:r>
              <a:rPr lang="fr-FR" dirty="0">
                <a:latin typeface="Calibri" pitchFamily="34" charset="0"/>
              </a:rPr>
              <a:t> of the </a:t>
            </a:r>
            <a:r>
              <a:rPr lang="fr-FR" dirty="0" err="1">
                <a:latin typeface="Calibri" pitchFamily="34" charset="0"/>
              </a:rPr>
              <a:t>heating</a:t>
            </a:r>
            <a:r>
              <a:rPr lang="fr-FR" dirty="0">
                <a:latin typeface="Calibri" pitchFamily="34" charset="0"/>
              </a:rPr>
              <a:t> of the </a:t>
            </a:r>
            <a:r>
              <a:rPr lang="fr-FR" dirty="0" err="1">
                <a:latin typeface="Calibri" pitchFamily="34" charset="0"/>
              </a:rPr>
              <a:t>beam</a:t>
            </a:r>
            <a:r>
              <a:rPr lang="fr-FR" dirty="0">
                <a:latin typeface="Calibri" pitchFamily="34" charset="0"/>
              </a:rPr>
              <a:t> pipe</a:t>
            </a:r>
            <a:endParaRPr lang="en-GB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39552" y="620688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Symbol"/>
              <a:buChar char="r"/>
            </a:pPr>
            <a:r>
              <a:rPr lang="en-GB" dirty="0" smtClean="0">
                <a:sym typeface="Symbol"/>
              </a:rPr>
              <a:t>( Al)/(Cu) = </a:t>
            </a:r>
            <a:r>
              <a:rPr lang="en-GB" dirty="0" smtClean="0">
                <a:sym typeface="Symbol"/>
              </a:rPr>
              <a:t>1.625   and  </a:t>
            </a:r>
            <a:r>
              <a:rPr lang="en-GB" dirty="0" smtClean="0">
                <a:sym typeface="Symbol"/>
              </a:rPr>
              <a:t>(Al)/(Cu)= 6.22    </a:t>
            </a:r>
            <a:endParaRPr lang="en-GB" dirty="0" smtClean="0">
              <a:sym typeface="Symbol"/>
            </a:endParaRPr>
          </a:p>
          <a:p>
            <a:pPr algn="ctr"/>
            <a:r>
              <a:rPr lang="en-GB" dirty="0" smtClean="0">
                <a:sym typeface="Symbol"/>
              </a:rPr>
              <a:t> so   </a:t>
            </a:r>
            <a:r>
              <a:rPr lang="en-GB" b="1" i="1" dirty="0" smtClean="0">
                <a:sym typeface="Symbol"/>
              </a:rPr>
              <a:t>Gain of 3.74 on </a:t>
            </a:r>
            <a:r>
              <a:rPr lang="en-GB" b="1" i="1" dirty="0" smtClean="0">
                <a:sym typeface="Symbol"/>
              </a:rPr>
              <a:t>X0</a:t>
            </a:r>
          </a:p>
          <a:p>
            <a:pPr algn="ctr"/>
            <a:endParaRPr lang="en-GB" b="1" i="1" dirty="0" smtClean="0">
              <a:sym typeface="Symbol"/>
            </a:endParaRP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sym typeface="Symbol"/>
              </a:rPr>
              <a:t>  The </a:t>
            </a:r>
            <a:r>
              <a:rPr lang="fr-FR" dirty="0" err="1" smtClean="0">
                <a:sym typeface="Symbol"/>
              </a:rPr>
              <a:t>space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occupancy</a:t>
            </a:r>
            <a:r>
              <a:rPr lang="fr-FR" dirty="0" smtClean="0">
                <a:sym typeface="Symbol"/>
              </a:rPr>
              <a:t> of </a:t>
            </a:r>
            <a:r>
              <a:rPr lang="fr-FR" dirty="0" err="1" smtClean="0">
                <a:sym typeface="Symbol"/>
              </a:rPr>
              <a:t>cables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should</a:t>
            </a:r>
            <a:r>
              <a:rPr lang="fr-FR" dirty="0" smtClean="0">
                <a:sym typeface="Symbol"/>
              </a:rPr>
              <a:t> not </a:t>
            </a:r>
            <a:r>
              <a:rPr lang="fr-FR" dirty="0" err="1" smtClean="0">
                <a:sym typeface="Symbol"/>
              </a:rPr>
              <a:t>be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too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different</a:t>
            </a:r>
            <a:r>
              <a:rPr lang="fr-FR" dirty="0" smtClean="0">
                <a:sym typeface="Symbol"/>
              </a:rPr>
              <a:t>( </a:t>
            </a:r>
            <a:r>
              <a:rPr lang="fr-FR" dirty="0" err="1" smtClean="0">
                <a:sym typeface="Symbol"/>
              </a:rPr>
              <a:t>mostly</a:t>
            </a:r>
            <a:r>
              <a:rPr lang="fr-FR" dirty="0" smtClean="0">
                <a:sym typeface="Symbol"/>
              </a:rPr>
              <a:t> due to </a:t>
            </a:r>
            <a:r>
              <a:rPr lang="fr-FR" dirty="0" err="1" smtClean="0">
                <a:sym typeface="Symbol"/>
              </a:rPr>
              <a:t>insulator</a:t>
            </a:r>
            <a:r>
              <a:rPr lang="fr-FR" dirty="0" smtClean="0">
                <a:sym typeface="Symbol"/>
              </a:rPr>
              <a:t>  )</a:t>
            </a:r>
            <a:endParaRPr lang="en-GB" dirty="0" smtClean="0">
              <a:sym typeface="Symbol"/>
            </a:endParaRPr>
          </a:p>
          <a:p>
            <a:pPr>
              <a:buFont typeface="Wingdings" pitchFamily="2" charset="2"/>
              <a:buChar char="v"/>
            </a:pPr>
            <a:r>
              <a:rPr lang="fr-FR" dirty="0" smtClean="0">
                <a:sym typeface="Symbol"/>
              </a:rPr>
              <a:t>   But </a:t>
            </a:r>
            <a:r>
              <a:rPr lang="fr-FR" dirty="0" err="1" smtClean="0">
                <a:sym typeface="Symbol"/>
              </a:rPr>
              <a:t>quality</a:t>
            </a:r>
            <a:r>
              <a:rPr lang="fr-FR" dirty="0" smtClean="0">
                <a:sym typeface="Symbol"/>
              </a:rPr>
              <a:t> of the Al </a:t>
            </a:r>
            <a:r>
              <a:rPr lang="fr-FR" dirty="0" err="1" smtClean="0">
                <a:sym typeface="Symbol"/>
              </a:rPr>
              <a:t>alloy</a:t>
            </a:r>
            <a:r>
              <a:rPr lang="fr-FR" dirty="0" smtClean="0">
                <a:sym typeface="Symbol"/>
              </a:rPr>
              <a:t> </a:t>
            </a:r>
            <a:r>
              <a:rPr lang="fr-FR" dirty="0" smtClean="0">
                <a:sym typeface="Symbol"/>
              </a:rPr>
              <a:t>?</a:t>
            </a:r>
          </a:p>
          <a:p>
            <a:pPr>
              <a:buFont typeface="Wingdings" pitchFamily="2" charset="2"/>
              <a:buChar char="v"/>
            </a:pPr>
            <a:endParaRPr lang="fr-FR" dirty="0" smtClean="0">
              <a:sym typeface="Symbol"/>
            </a:endParaRPr>
          </a:p>
          <a:p>
            <a:endParaRPr lang="fr-FR" dirty="0" smtClean="0">
              <a:sym typeface="Symbol"/>
            </a:endParaRPr>
          </a:p>
          <a:p>
            <a:r>
              <a:rPr lang="fr-FR" dirty="0" err="1" smtClean="0">
                <a:sym typeface="Symbol"/>
              </a:rPr>
              <a:t>Work</a:t>
            </a:r>
            <a:r>
              <a:rPr lang="fr-FR" dirty="0" smtClean="0">
                <a:sym typeface="Symbol"/>
              </a:rPr>
              <a:t> on the </a:t>
            </a:r>
            <a:r>
              <a:rPr lang="fr-FR" dirty="0" err="1" smtClean="0">
                <a:sym typeface="Symbol"/>
              </a:rPr>
              <a:t>references</a:t>
            </a:r>
            <a:r>
              <a:rPr lang="fr-FR" dirty="0" smtClean="0">
                <a:sym typeface="Symbol"/>
              </a:rPr>
              <a:t> of the </a:t>
            </a:r>
            <a:r>
              <a:rPr lang="fr-FR" dirty="0" err="1" smtClean="0">
                <a:sym typeface="Symbol"/>
              </a:rPr>
              <a:t>cables</a:t>
            </a:r>
            <a:r>
              <a:rPr lang="fr-FR" dirty="0" smtClean="0">
                <a:sym typeface="Symbol"/>
              </a:rPr>
              <a:t> : </a:t>
            </a:r>
            <a:r>
              <a:rPr lang="fr-FR" dirty="0" err="1" smtClean="0">
                <a:sym typeface="Symbol"/>
              </a:rPr>
              <a:t>actually</a:t>
            </a:r>
            <a:r>
              <a:rPr lang="fr-FR" dirty="0" smtClean="0">
                <a:sym typeface="Symbol"/>
              </a:rPr>
              <a:t> sections of </a:t>
            </a:r>
            <a:r>
              <a:rPr lang="fr-FR" dirty="0" err="1" smtClean="0">
                <a:sym typeface="Symbol"/>
              </a:rPr>
              <a:t>insulator</a:t>
            </a:r>
            <a:r>
              <a:rPr lang="fr-FR" dirty="0" smtClean="0">
                <a:sym typeface="Symbol"/>
              </a:rPr>
              <a:t>/</a:t>
            </a:r>
            <a:r>
              <a:rPr lang="fr-FR" dirty="0" err="1" smtClean="0">
                <a:sym typeface="Symbol"/>
              </a:rPr>
              <a:t>conductor</a:t>
            </a:r>
            <a:r>
              <a:rPr lang="fr-FR" dirty="0" smtClean="0">
                <a:sym typeface="Symbol"/>
              </a:rPr>
              <a:t>10. </a:t>
            </a:r>
            <a:endParaRPr lang="fr-FR" dirty="0" smtClean="0">
              <a:sym typeface="Symbol"/>
            </a:endParaRPr>
          </a:p>
          <a:p>
            <a:r>
              <a:rPr lang="fr-FR" dirty="0" err="1" smtClean="0">
                <a:sym typeface="Symbol"/>
              </a:rPr>
              <a:t>Huge</a:t>
            </a:r>
            <a:r>
              <a:rPr lang="fr-FR" dirty="0" smtClean="0">
                <a:sym typeface="Symbol"/>
              </a:rPr>
              <a:t> for </a:t>
            </a:r>
            <a:r>
              <a:rPr lang="fr-FR" dirty="0" err="1" smtClean="0">
                <a:sym typeface="Symbol"/>
              </a:rPr>
              <a:t>low</a:t>
            </a:r>
            <a:r>
              <a:rPr lang="fr-FR" dirty="0" smtClean="0">
                <a:sym typeface="Symbol"/>
              </a:rPr>
              <a:t> voltage : has to </a:t>
            </a:r>
            <a:r>
              <a:rPr lang="fr-FR" dirty="0" err="1" smtClean="0">
                <a:sym typeface="Symbol"/>
              </a:rPr>
              <a:t>be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optimised</a:t>
            </a:r>
            <a:r>
              <a:rPr lang="fr-FR" dirty="0" smtClean="0">
                <a:sym typeface="Symbol"/>
              </a:rPr>
              <a:t> ( </a:t>
            </a:r>
            <a:r>
              <a:rPr lang="fr-FR" dirty="0" err="1" smtClean="0">
                <a:sym typeface="Symbol"/>
              </a:rPr>
              <a:t>special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development</a:t>
            </a:r>
            <a:r>
              <a:rPr lang="fr-FR" dirty="0" smtClean="0">
                <a:sym typeface="Symbol"/>
              </a:rPr>
              <a:t>)</a:t>
            </a:r>
          </a:p>
          <a:p>
            <a:endParaRPr lang="fr-FR" dirty="0" smtClean="0">
              <a:sym typeface="Symbol"/>
            </a:endParaRPr>
          </a:p>
          <a:p>
            <a:r>
              <a:rPr lang="fr-FR" dirty="0" smtClean="0">
                <a:sym typeface="Symbol"/>
              </a:rPr>
              <a:t> Optimisation of </a:t>
            </a:r>
            <a:r>
              <a:rPr lang="fr-FR" dirty="0" err="1" smtClean="0">
                <a:sym typeface="Symbol"/>
              </a:rPr>
              <a:t>cables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occupancy</a:t>
            </a:r>
            <a:r>
              <a:rPr lang="fr-FR" dirty="0" smtClean="0">
                <a:sym typeface="Symbol"/>
              </a:rPr>
              <a:t> and X0 </a:t>
            </a:r>
            <a:r>
              <a:rPr lang="fr-FR" dirty="0" err="1" smtClean="0">
                <a:sym typeface="Symbol"/>
              </a:rPr>
              <a:t>insulator</a:t>
            </a:r>
            <a:r>
              <a:rPr lang="fr-FR" dirty="0" smtClean="0">
                <a:sym typeface="Symbol"/>
              </a:rPr>
              <a:t> </a:t>
            </a:r>
          </a:p>
          <a:p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611560" y="314096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9512" y="404664"/>
            <a:ext cx="8568952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Summary</a:t>
            </a:r>
            <a:r>
              <a:rPr lang="fr-FR" dirty="0" smtClean="0"/>
              <a:t> :</a:t>
            </a:r>
          </a:p>
          <a:p>
            <a:endParaRPr lang="fr-FR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FR" sz="1400" b="1" u="sng" dirty="0" err="1" smtClean="0"/>
              <a:t>Coil</a:t>
            </a:r>
            <a:r>
              <a:rPr lang="fr-FR" sz="1400" b="1" u="sng" dirty="0" smtClean="0"/>
              <a:t> :   </a:t>
            </a:r>
          </a:p>
          <a:p>
            <a:pPr marL="800100" indent="-342900">
              <a:buFont typeface="Wingdings" pitchFamily="2" charset="2"/>
              <a:buChar char="§"/>
            </a:pPr>
            <a:r>
              <a:rPr lang="fr-FR" sz="1400" dirty="0" smtClean="0"/>
              <a:t>no </a:t>
            </a:r>
            <a:r>
              <a:rPr lang="fr-FR" sz="1400" dirty="0" err="1" smtClean="0"/>
              <a:t>compensating</a:t>
            </a:r>
            <a:r>
              <a:rPr lang="fr-FR" sz="1400" dirty="0" smtClean="0"/>
              <a:t> </a:t>
            </a:r>
            <a:r>
              <a:rPr lang="fr-FR" sz="1400" dirty="0" err="1" smtClean="0"/>
              <a:t>coil</a:t>
            </a:r>
            <a:r>
              <a:rPr lang="fr-FR" sz="1400" dirty="0" smtClean="0"/>
              <a:t> </a:t>
            </a:r>
            <a:r>
              <a:rPr lang="fr-FR" sz="1400" dirty="0" err="1" smtClean="0"/>
              <a:t>lead</a:t>
            </a:r>
            <a:r>
              <a:rPr lang="fr-FR" sz="1400" dirty="0" smtClean="0"/>
              <a:t> to 2.7 GJ&gt; 1.8GJ but no </a:t>
            </a:r>
            <a:r>
              <a:rPr lang="fr-FR" sz="1400" dirty="0" err="1" smtClean="0"/>
              <a:t>reduction</a:t>
            </a:r>
            <a:r>
              <a:rPr lang="fr-FR" sz="1400" dirty="0" smtClean="0"/>
              <a:t> of </a:t>
            </a:r>
            <a:r>
              <a:rPr lang="fr-FR" sz="1400" dirty="0" err="1" smtClean="0"/>
              <a:t>neither</a:t>
            </a:r>
            <a:r>
              <a:rPr lang="fr-FR" sz="1400" dirty="0" smtClean="0"/>
              <a:t>  the </a:t>
            </a:r>
            <a:r>
              <a:rPr lang="fr-FR" sz="1400" dirty="0" err="1" smtClean="0"/>
              <a:t>stray</a:t>
            </a:r>
            <a:r>
              <a:rPr lang="fr-FR" sz="1400" dirty="0" smtClean="0"/>
              <a:t> </a:t>
            </a:r>
            <a:r>
              <a:rPr lang="fr-FR" sz="1400" dirty="0" err="1" smtClean="0"/>
              <a:t>field</a:t>
            </a:r>
            <a:r>
              <a:rPr lang="fr-FR" sz="1400" dirty="0" smtClean="0"/>
              <a:t> </a:t>
            </a:r>
            <a:r>
              <a:rPr lang="fr-FR" sz="1400" dirty="0" err="1" smtClean="0"/>
              <a:t>nor</a:t>
            </a:r>
            <a:r>
              <a:rPr lang="fr-FR" sz="1400" dirty="0" smtClean="0"/>
              <a:t> the </a:t>
            </a:r>
            <a:r>
              <a:rPr lang="fr-FR" sz="1400" dirty="0" err="1" smtClean="0"/>
              <a:t>thickness</a:t>
            </a:r>
            <a:r>
              <a:rPr lang="fr-FR" sz="1400" dirty="0" smtClean="0"/>
              <a:t> of the return </a:t>
            </a:r>
            <a:r>
              <a:rPr lang="fr-FR" sz="1400" dirty="0" err="1" smtClean="0"/>
              <a:t>yoke</a:t>
            </a:r>
            <a:r>
              <a:rPr lang="fr-FR" sz="1400" dirty="0" smtClean="0"/>
              <a:t> .</a:t>
            </a:r>
          </a:p>
          <a:p>
            <a:pPr marL="800100" indent="-342900">
              <a:buFont typeface="Wingdings" pitchFamily="2" charset="2"/>
              <a:buChar char="§"/>
            </a:pPr>
            <a:r>
              <a:rPr lang="fr-FR" sz="1400" dirty="0" err="1" smtClean="0"/>
              <a:t>Still</a:t>
            </a:r>
            <a:r>
              <a:rPr lang="fr-FR" sz="1400" dirty="0" smtClean="0"/>
              <a:t> to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studied</a:t>
            </a:r>
            <a:r>
              <a:rPr lang="fr-FR" sz="1400" dirty="0" smtClean="0"/>
              <a:t> : stress forces on the FSP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fr-FR" sz="1400" b="1" u="sng" dirty="0" smtClean="0"/>
              <a:t>Return </a:t>
            </a:r>
            <a:r>
              <a:rPr lang="fr-FR" sz="1400" b="1" u="sng" dirty="0" err="1" smtClean="0"/>
              <a:t>yoke</a:t>
            </a:r>
            <a:r>
              <a:rPr lang="fr-FR" sz="1400" b="1" u="sng" dirty="0" smtClean="0"/>
              <a:t> :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fr-FR" sz="1400" dirty="0" smtClean="0"/>
              <a:t> </a:t>
            </a:r>
            <a:r>
              <a:rPr lang="fr-FR" sz="1400" dirty="0" err="1" smtClean="0"/>
              <a:t>decision</a:t>
            </a:r>
            <a:r>
              <a:rPr lang="fr-FR" sz="1400" dirty="0" smtClean="0"/>
              <a:t> on the 2 design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fr-FR" sz="1400" dirty="0" smtClean="0"/>
              <a:t>Design of trench in </a:t>
            </a:r>
            <a:r>
              <a:rPr lang="fr-FR" sz="1400" dirty="0" err="1" smtClean="0"/>
              <a:t>yoke</a:t>
            </a:r>
            <a:r>
              <a:rPr lang="fr-FR" sz="1400" dirty="0" smtClean="0"/>
              <a:t> </a:t>
            </a:r>
            <a:r>
              <a:rPr lang="fr-FR" sz="1400" dirty="0" err="1" smtClean="0"/>
              <a:t>endcap</a:t>
            </a:r>
            <a:r>
              <a:rPr lang="fr-FR" sz="1400" dirty="0" smtClean="0"/>
              <a:t> + </a:t>
            </a:r>
            <a:r>
              <a:rPr lang="fr-FR" sz="1400" dirty="0" err="1" smtClean="0"/>
              <a:t>pillar</a:t>
            </a:r>
            <a:r>
              <a:rPr lang="fr-FR" sz="1400" dirty="0" smtClean="0"/>
              <a:t> ( no split)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fr-FR" sz="1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FR" sz="1400" dirty="0" err="1" smtClean="0"/>
              <a:t>Studies</a:t>
            </a:r>
            <a:r>
              <a:rPr lang="fr-FR" sz="1400" dirty="0" smtClean="0"/>
              <a:t> on the </a:t>
            </a:r>
            <a:r>
              <a:rPr lang="fr-FR" sz="1400" dirty="0" err="1" smtClean="0"/>
              <a:t>consequences</a:t>
            </a:r>
            <a:r>
              <a:rPr lang="fr-FR" sz="1400" dirty="0" smtClean="0"/>
              <a:t> of the tilt of </a:t>
            </a:r>
            <a:r>
              <a:rPr lang="fr-FR" sz="1400" dirty="0" err="1" smtClean="0"/>
              <a:t>Ahcal</a:t>
            </a:r>
            <a:r>
              <a:rPr lang="fr-FR" sz="1400" dirty="0" smtClean="0"/>
              <a:t> on the design of the </a:t>
            </a:r>
            <a:r>
              <a:rPr lang="fr-FR" sz="1400" b="1" u="sng" dirty="0" err="1" smtClean="0"/>
              <a:t>Ecal</a:t>
            </a:r>
            <a:r>
              <a:rPr lang="fr-FR" sz="1400" b="1" u="sng" dirty="0" smtClean="0"/>
              <a:t> </a:t>
            </a:r>
            <a:r>
              <a:rPr lang="fr-FR" sz="1400" b="1" u="sng" dirty="0" err="1" smtClean="0"/>
              <a:t>endcaps</a:t>
            </a:r>
            <a:endParaRPr lang="fr-FR" sz="1400" b="1" u="sng" dirty="0" smtClean="0"/>
          </a:p>
          <a:p>
            <a:pPr marL="342900" indent="-342900">
              <a:buFont typeface="Wingdings" pitchFamily="2" charset="2"/>
              <a:buChar char="Ø"/>
            </a:pPr>
            <a:endParaRPr lang="fr-FR" sz="1400" b="1" u="sng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FR" sz="1400" dirty="0" smtClean="0"/>
              <a:t>Compatibility of the</a:t>
            </a:r>
            <a:r>
              <a:rPr lang="fr-FR" sz="1400" b="1" u="sng" dirty="0" smtClean="0"/>
              <a:t> </a:t>
            </a:r>
            <a:r>
              <a:rPr lang="fr-FR" sz="1400" b="1" u="sng" dirty="0" err="1" smtClean="0"/>
              <a:t>alignment</a:t>
            </a:r>
            <a:r>
              <a:rPr lang="fr-FR" sz="1400" b="1" u="sng" dirty="0" smtClean="0"/>
              <a:t> </a:t>
            </a:r>
            <a:r>
              <a:rPr lang="fr-FR" sz="1400" dirty="0" smtClean="0"/>
              <a:t>system for all the </a:t>
            </a:r>
            <a:r>
              <a:rPr lang="fr-FR" sz="1400" dirty="0" err="1" smtClean="0"/>
              <a:t>inner</a:t>
            </a:r>
            <a:r>
              <a:rPr lang="fr-FR" sz="1400" dirty="0" smtClean="0"/>
              <a:t> </a:t>
            </a:r>
            <a:r>
              <a:rPr lang="fr-FR" sz="1400" dirty="0" smtClean="0"/>
              <a:t> and </a:t>
            </a:r>
            <a:r>
              <a:rPr lang="fr-FR" sz="1400" dirty="0" err="1" smtClean="0"/>
              <a:t>forward</a:t>
            </a:r>
            <a:r>
              <a:rPr lang="fr-FR" sz="1400" dirty="0" smtClean="0"/>
              <a:t> </a:t>
            </a:r>
            <a:r>
              <a:rPr lang="fr-FR" sz="1400" dirty="0" err="1" smtClean="0"/>
              <a:t>subdtetectors</a:t>
            </a:r>
            <a:r>
              <a:rPr lang="fr-FR" sz="1400" dirty="0" smtClean="0"/>
              <a:t>, </a:t>
            </a:r>
            <a:r>
              <a:rPr lang="fr-FR" sz="1400" dirty="0" err="1" smtClean="0"/>
              <a:t>consequences</a:t>
            </a:r>
            <a:r>
              <a:rPr lang="fr-FR" sz="1400" dirty="0" smtClean="0"/>
              <a:t> on the </a:t>
            </a:r>
            <a:r>
              <a:rPr lang="fr-FR" sz="1400" dirty="0" err="1" smtClean="0"/>
              <a:t>inner</a:t>
            </a:r>
            <a:r>
              <a:rPr lang="fr-FR" sz="1400" dirty="0" smtClean="0"/>
              <a:t> part design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fr-FR" sz="1400" b="1" u="sng" dirty="0" smtClean="0"/>
              <a:t>ETD : </a:t>
            </a:r>
          </a:p>
          <a:p>
            <a:pPr marL="800100" indent="-342900">
              <a:buFont typeface="Wingdings" pitchFamily="2" charset="2"/>
              <a:buChar char="§"/>
            </a:pPr>
            <a:r>
              <a:rPr lang="fr-FR" sz="1400" dirty="0" err="1" smtClean="0"/>
              <a:t>Mounting</a:t>
            </a:r>
            <a:r>
              <a:rPr lang="fr-FR" sz="1400" dirty="0" smtClean="0"/>
              <a:t> system + services</a:t>
            </a:r>
          </a:p>
          <a:p>
            <a:pPr marL="800100" indent="-342900">
              <a:buFont typeface="Wingdings" pitchFamily="2" charset="2"/>
              <a:buChar char="§"/>
            </a:pPr>
            <a:r>
              <a:rPr lang="fr-FR" sz="1400" dirty="0" smtClean="0"/>
              <a:t> XUV or XY </a:t>
            </a:r>
            <a:r>
              <a:rPr lang="fr-FR" sz="1400" dirty="0" err="1" smtClean="0"/>
              <a:t>enough</a:t>
            </a:r>
            <a:endParaRPr lang="fr-FR" sz="1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FR" sz="1400" b="1" u="sng" dirty="0" smtClean="0"/>
              <a:t>SET  :</a:t>
            </a:r>
          </a:p>
          <a:p>
            <a:pPr marL="901700" indent="-457200">
              <a:buFont typeface="Wingdings" pitchFamily="2" charset="2"/>
              <a:buChar char="§"/>
            </a:pPr>
            <a:r>
              <a:rPr lang="fr-FR" sz="1400" dirty="0" smtClean="0"/>
              <a:t>Design </a:t>
            </a:r>
            <a:r>
              <a:rPr lang="fr-FR" sz="1400" dirty="0" err="1" smtClean="0"/>
              <a:t>request</a:t>
            </a:r>
            <a:r>
              <a:rPr lang="fr-FR" sz="1400" dirty="0" smtClean="0"/>
              <a:t> in </a:t>
            </a:r>
            <a:r>
              <a:rPr lang="fr-FR" sz="1400" dirty="0" err="1" smtClean="0"/>
              <a:t>Cad</a:t>
            </a:r>
            <a:r>
              <a:rPr lang="fr-FR" sz="1400" dirty="0" smtClean="0"/>
              <a:t> model + fixation </a:t>
            </a:r>
            <a:r>
              <a:rPr lang="fr-FR" sz="1400" dirty="0" err="1" smtClean="0"/>
              <a:t>studies</a:t>
            </a:r>
            <a:r>
              <a:rPr lang="fr-FR" sz="1400" dirty="0" smtClean="0"/>
              <a:t> on TPC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fr-FR" sz="1400" b="1" u="sng" dirty="0" smtClean="0"/>
              <a:t>TPC :</a:t>
            </a:r>
          </a:p>
          <a:p>
            <a:pPr marL="800100" indent="-342900">
              <a:buFont typeface="Wingdings" pitchFamily="2" charset="2"/>
              <a:buChar char="§"/>
            </a:pPr>
            <a:r>
              <a:rPr lang="fr-FR" sz="1400" dirty="0" smtClean="0"/>
              <a:t>Fixing system ( case </a:t>
            </a:r>
            <a:r>
              <a:rPr lang="fr-FR" sz="1400" dirty="0" err="1" smtClean="0"/>
              <a:t>Sdhcal</a:t>
            </a:r>
            <a:r>
              <a:rPr lang="fr-FR" sz="1400" dirty="0" smtClean="0"/>
              <a:t> &amp; </a:t>
            </a:r>
            <a:r>
              <a:rPr lang="fr-FR" sz="1400" dirty="0" err="1" smtClean="0"/>
              <a:t>Ahcal</a:t>
            </a:r>
            <a:r>
              <a:rPr lang="fr-FR" sz="1400" dirty="0" smtClean="0"/>
              <a:t>), </a:t>
            </a:r>
          </a:p>
          <a:p>
            <a:pPr marL="800100" indent="-342900">
              <a:buFont typeface="Wingdings" pitchFamily="2" charset="2"/>
              <a:buChar char="§"/>
            </a:pPr>
            <a:r>
              <a:rPr lang="fr-FR" sz="1400" dirty="0" smtClean="0"/>
              <a:t>Free </a:t>
            </a:r>
            <a:r>
              <a:rPr lang="fr-FR" sz="1400" dirty="0" err="1" smtClean="0"/>
              <a:t>spaces</a:t>
            </a:r>
            <a:r>
              <a:rPr lang="fr-FR" sz="1400" dirty="0" smtClean="0"/>
              <a:t> on </a:t>
            </a:r>
            <a:r>
              <a:rPr lang="fr-FR" sz="1400" dirty="0" err="1" smtClean="0"/>
              <a:t>endcaps</a:t>
            </a:r>
            <a:r>
              <a:rPr lang="fr-FR" sz="1400" dirty="0" smtClean="0"/>
              <a:t> for </a:t>
            </a:r>
            <a:r>
              <a:rPr lang="fr-FR" sz="1400" dirty="0" err="1" smtClean="0"/>
              <a:t>connecting</a:t>
            </a:r>
            <a:r>
              <a:rPr lang="fr-FR" sz="1400" dirty="0" smtClean="0"/>
              <a:t> boxes ( </a:t>
            </a:r>
            <a:r>
              <a:rPr lang="fr-FR" sz="1400" dirty="0" err="1" smtClean="0"/>
              <a:t>either</a:t>
            </a:r>
            <a:r>
              <a:rPr lang="fr-FR" sz="1400" dirty="0" smtClean="0"/>
              <a:t> TPC or </a:t>
            </a:r>
            <a:r>
              <a:rPr lang="fr-FR" sz="1400" dirty="0" err="1" smtClean="0"/>
              <a:t>inner</a:t>
            </a:r>
            <a:r>
              <a:rPr lang="fr-FR" sz="1400" dirty="0" smtClean="0"/>
              <a:t> services)</a:t>
            </a:r>
          </a:p>
          <a:p>
            <a:pPr marL="358775" indent="-358775">
              <a:buFont typeface="Wingdings" pitchFamily="2" charset="2"/>
              <a:buChar char="Ø"/>
            </a:pPr>
            <a:r>
              <a:rPr lang="fr-FR" sz="1400" b="1" u="sng" dirty="0" smtClean="0"/>
              <a:t>SIT &amp; FTD1-2 :</a:t>
            </a:r>
          </a:p>
          <a:p>
            <a:pPr marL="715963" indent="-358775">
              <a:buFont typeface="Wingdings" pitchFamily="2" charset="2"/>
              <a:buChar char="§"/>
            </a:pPr>
            <a:r>
              <a:rPr lang="fr-FR" sz="1400" dirty="0" smtClean="0"/>
              <a:t>Crucial </a:t>
            </a:r>
            <a:r>
              <a:rPr lang="fr-FR" sz="1400" dirty="0" err="1" smtClean="0"/>
              <a:t>need</a:t>
            </a:r>
            <a:r>
              <a:rPr lang="fr-FR" sz="1400" dirty="0" smtClean="0"/>
              <a:t> of input for </a:t>
            </a:r>
            <a:r>
              <a:rPr lang="fr-FR" sz="1400" dirty="0" err="1" smtClean="0"/>
              <a:t>cabling</a:t>
            </a:r>
            <a:r>
              <a:rPr lang="fr-FR" sz="1400" dirty="0" smtClean="0"/>
              <a:t>/</a:t>
            </a:r>
            <a:r>
              <a:rPr lang="fr-FR" sz="1400" dirty="0" err="1" smtClean="0"/>
              <a:t>cooling</a:t>
            </a:r>
            <a:r>
              <a:rPr lang="fr-FR" sz="1400" dirty="0" smtClean="0"/>
              <a:t>(in cryostat? </a:t>
            </a:r>
            <a:r>
              <a:rPr lang="fr-FR" sz="1400" dirty="0" smtClean="0"/>
              <a:t>)</a:t>
            </a:r>
          </a:p>
          <a:p>
            <a:pPr marL="715963" indent="-358775">
              <a:buFont typeface="Wingdings" pitchFamily="2" charset="2"/>
              <a:buChar char="§"/>
            </a:pPr>
            <a:endParaRPr lang="fr-FR" sz="1400" dirty="0" smtClean="0"/>
          </a:p>
          <a:p>
            <a:pPr marL="358775" indent="-358775">
              <a:buFont typeface="Wingdings" pitchFamily="2" charset="2"/>
              <a:buChar char="Ø"/>
            </a:pPr>
            <a:r>
              <a:rPr lang="fr-FR" sz="1400" b="1" u="sng" dirty="0" err="1" smtClean="0"/>
              <a:t>Inner</a:t>
            </a:r>
            <a:r>
              <a:rPr lang="fr-FR" sz="1400" b="1" u="sng" dirty="0" smtClean="0"/>
              <a:t> part </a:t>
            </a:r>
            <a:r>
              <a:rPr lang="fr-FR" sz="1400" dirty="0" smtClean="0"/>
              <a:t>: support tube structure,   </a:t>
            </a:r>
            <a:r>
              <a:rPr lang="fr-FR" sz="1400" dirty="0" err="1" smtClean="0"/>
              <a:t>integration</a:t>
            </a:r>
            <a:r>
              <a:rPr lang="fr-FR" sz="1400" dirty="0" smtClean="0"/>
              <a:t> </a:t>
            </a:r>
            <a:r>
              <a:rPr lang="fr-FR" sz="1400" dirty="0" err="1" smtClean="0"/>
              <a:t>steps</a:t>
            </a:r>
            <a:r>
              <a:rPr lang="fr-FR" sz="1400" dirty="0" smtClean="0"/>
              <a:t> and </a:t>
            </a:r>
            <a:r>
              <a:rPr lang="fr-FR" sz="1400" dirty="0" err="1" smtClean="0"/>
              <a:t>consequences</a:t>
            </a:r>
            <a:r>
              <a:rPr lang="fr-FR" sz="1400" dirty="0" smtClean="0"/>
              <a:t> on the </a:t>
            </a:r>
            <a:r>
              <a:rPr lang="fr-FR" sz="1400" dirty="0" err="1" smtClean="0"/>
              <a:t>way</a:t>
            </a:r>
            <a:r>
              <a:rPr lang="fr-FR" sz="1400" dirty="0" smtClean="0"/>
              <a:t> out of services/ </a:t>
            </a:r>
            <a:r>
              <a:rPr lang="fr-FR" sz="1400" dirty="0" err="1" smtClean="0"/>
              <a:t>inner</a:t>
            </a:r>
            <a:r>
              <a:rPr lang="fr-FR" sz="1400" dirty="0" smtClean="0"/>
              <a:t> patch panels position </a:t>
            </a:r>
            <a:r>
              <a:rPr lang="fr-FR" sz="1400" dirty="0" err="1" smtClean="0"/>
              <a:t>is</a:t>
            </a:r>
            <a:r>
              <a:rPr lang="fr-FR" sz="1400" dirty="0" smtClean="0"/>
              <a:t> </a:t>
            </a:r>
            <a:r>
              <a:rPr lang="fr-FR" sz="1400" dirty="0" err="1" smtClean="0"/>
              <a:t>ongoing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err="1" smtClean="0"/>
              <a:t>C.Bourgeois</a:t>
            </a:r>
            <a:r>
              <a:rPr lang="fr-FR" sz="1400" dirty="0" smtClean="0"/>
              <a:t> and </a:t>
            </a:r>
            <a:r>
              <a:rPr lang="fr-FR" sz="1400" dirty="0" err="1" smtClean="0"/>
              <a:t>A.Gonnin</a:t>
            </a:r>
            <a:r>
              <a:rPr lang="fr-FR" sz="1400" dirty="0" smtClean="0"/>
              <a:t> </a:t>
            </a:r>
            <a:r>
              <a:rPr lang="fr-FR" sz="1400" dirty="0" err="1" smtClean="0"/>
              <a:t>from</a:t>
            </a:r>
            <a:r>
              <a:rPr lang="fr-FR" sz="1400" dirty="0" smtClean="0"/>
              <a:t> LAL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14325" y="398463"/>
            <a:ext cx="7673975" cy="3784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1600" b="1" u="sng" dirty="0">
                <a:latin typeface="+mn-lt"/>
                <a:cs typeface="+mn-cs"/>
              </a:rPr>
              <a:t>Yoke and stray field: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  <a:cs typeface="+mn-cs"/>
              </a:rPr>
              <a:t>Decision made on no compensating coil 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sz="1600" dirty="0">
                <a:latin typeface="+mn-lt"/>
                <a:cs typeface="+mn-cs"/>
              </a:rPr>
              <a:t> reduction of the store energy ( 2.7GJ&gt; </a:t>
            </a:r>
            <a:r>
              <a:rPr lang="en-GB" sz="1600" dirty="0">
                <a:latin typeface="+mn-lt"/>
                <a:cs typeface="+mn-cs"/>
                <a:sym typeface="Symbol"/>
              </a:rPr>
              <a:t> </a:t>
            </a:r>
            <a:r>
              <a:rPr lang="en-GB" sz="1600" b="1" u="sng" dirty="0" smtClean="0">
                <a:solidFill>
                  <a:srgbClr val="FF0000"/>
                </a:solidFill>
                <a:latin typeface="+mn-lt"/>
                <a:cs typeface="+mn-cs"/>
                <a:sym typeface="Symbol"/>
              </a:rPr>
              <a:t>1.8 GJ</a:t>
            </a:r>
            <a:r>
              <a:rPr lang="en-GB" sz="1600" dirty="0">
                <a:latin typeface="+mn-lt"/>
                <a:cs typeface="+mn-cs"/>
                <a:sym typeface="Symbol"/>
              </a:rPr>
              <a:t>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sz="1600" dirty="0">
                <a:latin typeface="+mn-lt"/>
                <a:cs typeface="+mn-cs"/>
                <a:sym typeface="Symbol"/>
              </a:rPr>
              <a:t>Might change the stray field = possible reduction of the return yoke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1600" dirty="0">
                <a:latin typeface="+mn-lt"/>
                <a:cs typeface="+mn-cs"/>
                <a:sym typeface="Symbol"/>
              </a:rPr>
              <a:t> reduction of the beam height, length of ILD ( i.e. opening access)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1600" dirty="0">
                <a:latin typeface="+mn-lt"/>
                <a:cs typeface="+mn-cs"/>
                <a:sym typeface="Symbol"/>
              </a:rPr>
              <a:t>Reduction of the cost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sz="1600" dirty="0">
                <a:latin typeface="+mn-lt"/>
                <a:cs typeface="+mn-cs"/>
                <a:sym typeface="Symbol"/>
              </a:rPr>
              <a:t>Stress forces on the FSP and 1</a:t>
            </a:r>
            <a:r>
              <a:rPr lang="en-GB" sz="1600" baseline="30000" dirty="0">
                <a:latin typeface="+mn-lt"/>
                <a:cs typeface="+mn-cs"/>
                <a:sym typeface="Symbol"/>
              </a:rPr>
              <a:t>St</a:t>
            </a:r>
            <a:r>
              <a:rPr lang="en-GB" sz="1600" dirty="0">
                <a:latin typeface="+mn-lt"/>
                <a:cs typeface="+mn-cs"/>
                <a:sym typeface="Symbol"/>
              </a:rPr>
              <a:t> layers of the </a:t>
            </a:r>
            <a:r>
              <a:rPr lang="en-GB" sz="1600" dirty="0" err="1">
                <a:latin typeface="+mn-lt"/>
                <a:cs typeface="+mn-cs"/>
                <a:sym typeface="Symbol"/>
              </a:rPr>
              <a:t>Hcal</a:t>
            </a:r>
            <a:r>
              <a:rPr lang="en-GB" sz="1600" dirty="0">
                <a:latin typeface="+mn-lt"/>
                <a:cs typeface="+mn-cs"/>
                <a:sym typeface="Symbol"/>
              </a:rPr>
              <a:t> </a:t>
            </a:r>
            <a:r>
              <a:rPr lang="en-GB" sz="1600" dirty="0" err="1">
                <a:latin typeface="+mn-lt"/>
                <a:cs typeface="+mn-cs"/>
                <a:sym typeface="Symbol"/>
              </a:rPr>
              <a:t>endcap</a:t>
            </a:r>
            <a:r>
              <a:rPr lang="en-GB" sz="1600" dirty="0">
                <a:latin typeface="+mn-lt"/>
                <a:cs typeface="+mn-cs"/>
                <a:sym typeface="Symbol"/>
              </a:rPr>
              <a:t> ( distortion)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+mn-lt"/>
              <a:cs typeface="+mn-cs"/>
              <a:sym typeface="Symbo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i="1" dirty="0">
                <a:solidFill>
                  <a:srgbClr val="FF0000"/>
                </a:solidFill>
                <a:latin typeface="+mn-lt"/>
                <a:cs typeface="+mn-cs"/>
                <a:sym typeface="Symbol"/>
              </a:rPr>
              <a:t>Simulation  ( magnetic field and Mechanical )needed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="1" i="1" dirty="0">
              <a:solidFill>
                <a:srgbClr val="FF0000"/>
              </a:solidFill>
              <a:latin typeface="+mn-lt"/>
              <a:cs typeface="+mn-cs"/>
              <a:sym typeface="Symbo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="1" i="1" dirty="0">
              <a:solidFill>
                <a:srgbClr val="FF0000"/>
              </a:solidFill>
              <a:latin typeface="+mn-lt"/>
              <a:cs typeface="+mn-cs"/>
              <a:sym typeface="Symbol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GB" sz="1600" b="1" u="sng" dirty="0">
                <a:latin typeface="+mn-lt"/>
                <a:cs typeface="+mn-cs"/>
                <a:sym typeface="Symbol"/>
              </a:rPr>
              <a:t>Return yoke </a:t>
            </a:r>
            <a:r>
              <a:rPr lang="en-GB" sz="1600" b="1" u="sng" dirty="0" smtClean="0">
                <a:latin typeface="+mn-lt"/>
                <a:cs typeface="+mn-cs"/>
                <a:sym typeface="Symbol"/>
              </a:rPr>
              <a:t>design</a:t>
            </a:r>
            <a:endParaRPr lang="en-GB" sz="1600" b="1" u="sng" dirty="0">
              <a:solidFill>
                <a:srgbClr val="FF0000"/>
              </a:solidFill>
              <a:latin typeface="+mn-lt"/>
              <a:cs typeface="+mn-cs"/>
              <a:sym typeface="Symbo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="1" u="sng" dirty="0">
              <a:latin typeface="+mn-lt"/>
              <a:cs typeface="+mn-cs"/>
              <a:sym typeface="Symbo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="1" u="sng" dirty="0">
              <a:latin typeface="+mn-lt"/>
              <a:cs typeface="+mn-cs"/>
              <a:sym typeface="Symbo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GB" sz="1600" dirty="0">
              <a:latin typeface="+mn-lt"/>
              <a:cs typeface="+mn-cs"/>
            </a:endParaRP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3644900"/>
            <a:ext cx="2103438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3527425"/>
            <a:ext cx="305435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31750" t="36824" r="33678"/>
          <a:stretch>
            <a:fillRect/>
          </a:stretch>
        </p:blipFill>
        <p:spPr bwMode="auto">
          <a:xfrm>
            <a:off x="6011863" y="3281363"/>
            <a:ext cx="3132137" cy="3576637"/>
          </a:xfrm>
          <a:prstGeom prst="rect">
            <a:avLst/>
          </a:prstGeom>
          <a:noFill/>
          <a:ln w="2540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684213" y="6308725"/>
            <a:ext cx="15097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R.Stromhagen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3500438"/>
            <a:ext cx="5292725" cy="31686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cxnSp>
        <p:nvCxnSpPr>
          <p:cNvPr id="9" name="Connecteur droit 8"/>
          <p:cNvCxnSpPr/>
          <p:nvPr/>
        </p:nvCxnSpPr>
        <p:spPr>
          <a:xfrm>
            <a:off x="0" y="2708275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Yoke and Magnet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020272" y="980728"/>
            <a:ext cx="2123728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After</a:t>
            </a:r>
            <a:r>
              <a:rPr lang="fr-FR" dirty="0" smtClean="0"/>
              <a:t> discussion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F.Kircher</a:t>
            </a:r>
            <a:r>
              <a:rPr lang="fr-FR" dirty="0" smtClean="0"/>
              <a:t> :</a:t>
            </a:r>
          </a:p>
          <a:p>
            <a:endParaRPr lang="fr-FR" dirty="0"/>
          </a:p>
          <a:p>
            <a:r>
              <a:rPr lang="fr-FR" dirty="0" smtClean="0"/>
              <a:t>NO </a:t>
            </a:r>
            <a:r>
              <a:rPr lang="fr-FR" dirty="0" err="1" smtClean="0"/>
              <a:t>reduction</a:t>
            </a:r>
            <a:r>
              <a:rPr lang="fr-FR" dirty="0" smtClean="0"/>
              <a:t> …</a:t>
            </a:r>
            <a:endParaRPr lang="en-GB" dirty="0"/>
          </a:p>
        </p:txBody>
      </p:sp>
      <p:sp>
        <p:nvSpPr>
          <p:cNvPr id="12" name="Flèche vers le bas 11"/>
          <p:cNvSpPr/>
          <p:nvPr/>
        </p:nvSpPr>
        <p:spPr>
          <a:xfrm>
            <a:off x="7956376" y="404664"/>
            <a:ext cx="288032" cy="576064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ZoneTexte 12"/>
          <p:cNvSpPr txBox="1"/>
          <p:nvPr/>
        </p:nvSpPr>
        <p:spPr>
          <a:xfrm>
            <a:off x="4499992" y="3645024"/>
            <a:ext cx="194421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FF0000"/>
                </a:solidFill>
                <a:latin typeface="+mn-lt"/>
                <a:cs typeface="+mn-cs"/>
                <a:sym typeface="Symbol"/>
              </a:rPr>
              <a:t>still 2 designs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784225"/>
            <a:ext cx="3248025" cy="86201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/>
              <a:t>Split or no split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/>
              <a:t>cf presentation M.Jore in Orsay</a:t>
            </a:r>
            <a:r>
              <a:rPr lang="en-GB" sz="1400" i="1" dirty="0"/>
              <a:t>,       June 2011</a:t>
            </a:r>
          </a:p>
        </p:txBody>
      </p:sp>
      <p:sp>
        <p:nvSpPr>
          <p:cNvPr id="4" name="Rectangle 3"/>
          <p:cNvSpPr/>
          <p:nvPr/>
        </p:nvSpPr>
        <p:spPr>
          <a:xfrm>
            <a:off x="234950" y="3441700"/>
            <a:ext cx="7808913" cy="31400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latin typeface="+mn-lt"/>
                <a:cs typeface="+mn-cs"/>
              </a:rPr>
              <a:t>Mathieu comments in June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 “</a:t>
            </a:r>
            <a:r>
              <a:rPr lang="en-US" sz="1600" dirty="0">
                <a:latin typeface="+mn-lt"/>
                <a:cs typeface="+mn-cs"/>
              </a:rPr>
              <a:t>Non split end cap seems feasible with 915mm for access on beam “</a:t>
            </a:r>
            <a:endParaRPr lang="en-US" sz="16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  <a:cs typeface="+mn-cs"/>
              </a:rPr>
              <a:t>•To be studied :</a:t>
            </a:r>
          </a:p>
          <a:p>
            <a:pPr marL="714375" lvl="1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600" b="1" dirty="0">
                <a:latin typeface="+mn-lt"/>
                <a:cs typeface="+mn-cs"/>
              </a:rPr>
              <a:t>Detail design of the pillar and the trench</a:t>
            </a:r>
          </a:p>
          <a:p>
            <a:pPr marL="714375" lvl="1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sz="1600" b="1" dirty="0">
                <a:latin typeface="+mn-lt"/>
                <a:cs typeface="+mn-cs"/>
              </a:rPr>
              <a:t>Detail opening scenario</a:t>
            </a:r>
          </a:p>
          <a:p>
            <a:pPr marL="714375" lvl="1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600" b="1" dirty="0">
                <a:latin typeface="+mn-lt"/>
                <a:cs typeface="+mn-cs"/>
              </a:rPr>
              <a:t>Impact on the fringe fields</a:t>
            </a:r>
          </a:p>
          <a:p>
            <a:pPr marL="714375" lvl="1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600" b="1" dirty="0">
                <a:latin typeface="+mn-lt"/>
                <a:cs typeface="+mn-cs"/>
              </a:rPr>
              <a:t>Pacman compatible with SiD and our pillar </a:t>
            </a:r>
          </a:p>
          <a:p>
            <a:pPr marL="714375" lvl="1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sz="1600" b="1" dirty="0">
                <a:latin typeface="+mn-lt"/>
                <a:cs typeface="+mn-cs"/>
              </a:rPr>
              <a:t>Tooling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  <a:cs typeface="+mn-cs"/>
              </a:rPr>
              <a:t>•For discussion …. </a:t>
            </a:r>
            <a:r>
              <a:rPr lang="en-US" sz="1600" b="1" dirty="0">
                <a:latin typeface="+mn-lt"/>
                <a:cs typeface="+mn-cs"/>
              </a:rPr>
              <a:t>Do we really need the last 560mm yoke ring?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4063" y="246063"/>
            <a:ext cx="5849937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Return Yoke : split</a:t>
            </a:r>
          </a:p>
        </p:txBody>
      </p:sp>
      <p:sp>
        <p:nvSpPr>
          <p:cNvPr id="6" name="ZoneTexte 5"/>
          <p:cNvSpPr txBox="1"/>
          <p:nvPr/>
        </p:nvSpPr>
        <p:spPr>
          <a:xfrm rot="19531918">
            <a:off x="5684838" y="3760788"/>
            <a:ext cx="1289050" cy="46196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0000"/>
                </a:solidFill>
                <a:latin typeface="+mn-lt"/>
                <a:cs typeface="+mn-cs"/>
              </a:rPr>
              <a:t>Acted..</a:t>
            </a:r>
          </a:p>
        </p:txBody>
      </p:sp>
      <p:sp>
        <p:nvSpPr>
          <p:cNvPr id="7" name="ZoneTexte 6"/>
          <p:cNvSpPr txBox="1"/>
          <p:nvPr/>
        </p:nvSpPr>
        <p:spPr>
          <a:xfrm rot="19531918">
            <a:off x="5532438" y="5189538"/>
            <a:ext cx="2816225" cy="46196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0000"/>
                </a:solidFill>
                <a:latin typeface="+mn-lt"/>
                <a:cs typeface="+mn-cs"/>
              </a:rPr>
              <a:t>Still to be studied..</a:t>
            </a:r>
          </a:p>
        </p:txBody>
      </p:sp>
      <p:sp>
        <p:nvSpPr>
          <p:cNvPr id="8" name="Ellipse 7"/>
          <p:cNvSpPr/>
          <p:nvPr/>
        </p:nvSpPr>
        <p:spPr>
          <a:xfrm>
            <a:off x="4591050" y="790575"/>
            <a:ext cx="1781175" cy="26860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2466975" y="2114550"/>
            <a:ext cx="2105025" cy="219075"/>
          </a:xfrm>
          <a:prstGeom prst="straightConnector1">
            <a:avLst/>
          </a:prstGeom>
          <a:ln w="19050">
            <a:solidFill>
              <a:srgbClr val="C00000"/>
            </a:solidFill>
            <a:headEnd type="stealt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8" name="ZoneTexte 10"/>
          <p:cNvSpPr txBox="1">
            <a:spLocks noChangeArrowheads="1"/>
          </p:cNvSpPr>
          <p:nvPr/>
        </p:nvSpPr>
        <p:spPr bwMode="auto">
          <a:xfrm>
            <a:off x="200025" y="2352675"/>
            <a:ext cx="2857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Possible by</a:t>
            </a:r>
          </a:p>
          <a:p>
            <a:r>
              <a:rPr lang="en-GB">
                <a:latin typeface="Calibri" pitchFamily="34" charset="0"/>
              </a:rPr>
              <a:t>Reducing the pillar +</a:t>
            </a:r>
          </a:p>
          <a:p>
            <a:r>
              <a:rPr lang="en-GB">
                <a:latin typeface="Calibri" pitchFamily="34" charset="0"/>
              </a:rPr>
              <a:t>trench in Return Yoke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784225"/>
            <a:ext cx="3248025" cy="86201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/>
              <a:t>Split or no split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/>
              <a:t>cf presentation M.Jore in Orsay</a:t>
            </a:r>
            <a:r>
              <a:rPr lang="en-GB" sz="1400" i="1" dirty="0"/>
              <a:t>,       June 2011</a:t>
            </a:r>
          </a:p>
        </p:txBody>
      </p:sp>
      <p:sp>
        <p:nvSpPr>
          <p:cNvPr id="4" name="Rectangle 3"/>
          <p:cNvSpPr/>
          <p:nvPr/>
        </p:nvSpPr>
        <p:spPr>
          <a:xfrm>
            <a:off x="234950" y="3441700"/>
            <a:ext cx="7808913" cy="31400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latin typeface="+mn-lt"/>
                <a:cs typeface="+mn-cs"/>
              </a:rPr>
              <a:t>Mathieu comments in June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 “</a:t>
            </a:r>
            <a:r>
              <a:rPr lang="en-US" sz="1600" dirty="0">
                <a:latin typeface="+mn-lt"/>
                <a:cs typeface="+mn-cs"/>
              </a:rPr>
              <a:t>Non split end cap seems feasible with 915mm for access on beam “</a:t>
            </a:r>
            <a:endParaRPr lang="en-US" sz="16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  <a:cs typeface="+mn-cs"/>
              </a:rPr>
              <a:t>•To be studied :</a:t>
            </a:r>
          </a:p>
          <a:p>
            <a:pPr marL="714375" lvl="1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600" b="1" dirty="0">
                <a:latin typeface="+mn-lt"/>
                <a:cs typeface="+mn-cs"/>
              </a:rPr>
              <a:t>Detail design of the pillar and the trench</a:t>
            </a:r>
          </a:p>
          <a:p>
            <a:pPr marL="714375" lvl="1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sz="1600" b="1" dirty="0">
                <a:latin typeface="+mn-lt"/>
                <a:cs typeface="+mn-cs"/>
              </a:rPr>
              <a:t>Detail opening scenario</a:t>
            </a:r>
          </a:p>
          <a:p>
            <a:pPr marL="714375" lvl="1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600" b="1" dirty="0">
                <a:latin typeface="+mn-lt"/>
                <a:cs typeface="+mn-cs"/>
              </a:rPr>
              <a:t>Impact on the fringe fields</a:t>
            </a:r>
          </a:p>
          <a:p>
            <a:pPr marL="714375" lvl="1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600" b="1" dirty="0">
                <a:latin typeface="+mn-lt"/>
                <a:cs typeface="+mn-cs"/>
              </a:rPr>
              <a:t>Pacman compatible with SiD and our pillar </a:t>
            </a:r>
          </a:p>
          <a:p>
            <a:pPr marL="714375" lvl="1" indent="-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sz="1600" b="1" dirty="0">
                <a:latin typeface="+mn-lt"/>
                <a:cs typeface="+mn-cs"/>
              </a:rPr>
              <a:t>Tooling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  <a:cs typeface="+mn-cs"/>
              </a:rPr>
              <a:t>•For discussion …. </a:t>
            </a:r>
            <a:r>
              <a:rPr lang="en-US" sz="1600" b="1" dirty="0">
                <a:latin typeface="+mn-lt"/>
                <a:cs typeface="+mn-cs"/>
              </a:rPr>
              <a:t>Do we really need the last 560mm yoke ring?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4063" y="246063"/>
            <a:ext cx="5849937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Return Yoke : split</a:t>
            </a:r>
          </a:p>
        </p:txBody>
      </p:sp>
      <p:sp>
        <p:nvSpPr>
          <p:cNvPr id="6" name="ZoneTexte 5"/>
          <p:cNvSpPr txBox="1"/>
          <p:nvPr/>
        </p:nvSpPr>
        <p:spPr>
          <a:xfrm rot="19531918">
            <a:off x="5684838" y="3760788"/>
            <a:ext cx="1289050" cy="46196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0000"/>
                </a:solidFill>
                <a:latin typeface="+mn-lt"/>
                <a:cs typeface="+mn-cs"/>
              </a:rPr>
              <a:t>Acted..</a:t>
            </a:r>
          </a:p>
        </p:txBody>
      </p:sp>
      <p:sp>
        <p:nvSpPr>
          <p:cNvPr id="7" name="ZoneTexte 6"/>
          <p:cNvSpPr txBox="1"/>
          <p:nvPr/>
        </p:nvSpPr>
        <p:spPr>
          <a:xfrm rot="19531918">
            <a:off x="5532438" y="5189538"/>
            <a:ext cx="2816225" cy="46196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0000"/>
                </a:solidFill>
                <a:latin typeface="+mn-lt"/>
                <a:cs typeface="+mn-cs"/>
              </a:rPr>
              <a:t>Still to be studied..</a:t>
            </a:r>
          </a:p>
        </p:txBody>
      </p:sp>
      <p:sp>
        <p:nvSpPr>
          <p:cNvPr id="8" name="Ellipse 7"/>
          <p:cNvSpPr/>
          <p:nvPr/>
        </p:nvSpPr>
        <p:spPr>
          <a:xfrm>
            <a:off x="4591050" y="790575"/>
            <a:ext cx="1781175" cy="26860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2466975" y="2114550"/>
            <a:ext cx="2105025" cy="219075"/>
          </a:xfrm>
          <a:prstGeom prst="straightConnector1">
            <a:avLst/>
          </a:prstGeom>
          <a:ln w="19050">
            <a:solidFill>
              <a:srgbClr val="C00000"/>
            </a:solidFill>
            <a:headEnd type="stealt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8" name="ZoneTexte 10"/>
          <p:cNvSpPr txBox="1">
            <a:spLocks noChangeArrowheads="1"/>
          </p:cNvSpPr>
          <p:nvPr/>
        </p:nvSpPr>
        <p:spPr bwMode="auto">
          <a:xfrm>
            <a:off x="200025" y="2352675"/>
            <a:ext cx="2857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Possible by</a:t>
            </a:r>
          </a:p>
          <a:p>
            <a:r>
              <a:rPr lang="en-GB">
                <a:latin typeface="Calibri" pitchFamily="34" charset="0"/>
              </a:rPr>
              <a:t>Reducing the pillar +</a:t>
            </a:r>
          </a:p>
          <a:p>
            <a:r>
              <a:rPr lang="en-GB">
                <a:latin typeface="Calibri" pitchFamily="34" charset="0"/>
              </a:rPr>
              <a:t>trench in Return Yoke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4149080"/>
            <a:ext cx="8676456" cy="2448272"/>
          </a:xfrm>
          <a:prstGeom prst="rect">
            <a:avLst/>
          </a:prstGeom>
          <a:solidFill>
            <a:srgbClr val="FF0000">
              <a:alpha val="2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oneTexte 2"/>
          <p:cNvSpPr txBox="1">
            <a:spLocks noChangeArrowheads="1"/>
          </p:cNvSpPr>
          <p:nvPr/>
        </p:nvSpPr>
        <p:spPr bwMode="auto">
          <a:xfrm>
            <a:off x="395288" y="849313"/>
            <a:ext cx="44640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Tilt of the Ahcal  ( 22.5 °)</a:t>
            </a:r>
          </a:p>
          <a:p>
            <a:r>
              <a:rPr lang="en-GB" sz="1600" i="1">
                <a:latin typeface="Calibri" pitchFamily="34" charset="0"/>
              </a:rPr>
              <a:t>(because of self load deformation)</a:t>
            </a:r>
          </a:p>
          <a:p>
            <a:endParaRPr lang="en-GB">
              <a:latin typeface="Calibri" pitchFamily="34" charset="0"/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print"/>
          <a:srcRect l="17068" t="9644" r="21770" b="6314"/>
          <a:stretch>
            <a:fillRect/>
          </a:stretch>
        </p:blipFill>
        <p:spPr bwMode="auto">
          <a:xfrm>
            <a:off x="0" y="1728788"/>
            <a:ext cx="41846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ZoneTexte 4"/>
          <p:cNvSpPr txBox="1">
            <a:spLocks noChangeArrowheads="1"/>
          </p:cNvSpPr>
          <p:nvPr/>
        </p:nvSpPr>
        <p:spPr bwMode="auto">
          <a:xfrm>
            <a:off x="1344613" y="5380038"/>
            <a:ext cx="6985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  Problem with actual shape and construction of </a:t>
            </a:r>
            <a:r>
              <a:rPr lang="en-GB" dirty="0" err="1">
                <a:latin typeface="Calibri" pitchFamily="34" charset="0"/>
              </a:rPr>
              <a:t>Ecal</a:t>
            </a:r>
            <a:r>
              <a:rPr lang="en-GB" dirty="0">
                <a:latin typeface="Calibri" pitchFamily="34" charset="0"/>
              </a:rPr>
              <a:t> </a:t>
            </a:r>
            <a:r>
              <a:rPr lang="en-GB" dirty="0" err="1">
                <a:latin typeface="Calibri" pitchFamily="34" charset="0"/>
              </a:rPr>
              <a:t>endcaps</a:t>
            </a:r>
            <a:r>
              <a:rPr lang="en-GB" dirty="0">
                <a:latin typeface="Calibri" pitchFamily="34" charset="0"/>
              </a:rPr>
              <a:t> ( + ETD?)</a:t>
            </a:r>
          </a:p>
          <a:p>
            <a:pPr>
              <a:buFont typeface="Wingdings" pitchFamily="2" charset="2"/>
              <a:buChar char="Ø"/>
            </a:pPr>
            <a:endParaRPr lang="en-GB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  No tilt in </a:t>
            </a:r>
            <a:r>
              <a:rPr lang="en-GB" dirty="0" smtClean="0">
                <a:latin typeface="Calibri" pitchFamily="34" charset="0"/>
              </a:rPr>
              <a:t>simulation</a:t>
            </a:r>
            <a:r>
              <a:rPr lang="en-GB" dirty="0"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</a:rPr>
              <a:t>but not crucial</a:t>
            </a:r>
          </a:p>
          <a:p>
            <a:endParaRPr lang="en-GB" dirty="0">
              <a:latin typeface="Calibri" pitchFamily="34" charset="0"/>
            </a:endParaRPr>
          </a:p>
        </p:txBody>
      </p:sp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3" cstate="print"/>
          <a:srcRect l="20045" t="7578" r="17995" b="7549"/>
          <a:stretch>
            <a:fillRect/>
          </a:stretch>
        </p:blipFill>
        <p:spPr bwMode="auto">
          <a:xfrm>
            <a:off x="4368800" y="588963"/>
            <a:ext cx="477520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6659563" y="1136650"/>
            <a:ext cx="1584325" cy="13684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cxnSp>
        <p:nvCxnSpPr>
          <p:cNvPr id="9" name="Connecteur droit avec flèche 8"/>
          <p:cNvCxnSpPr>
            <a:endCxn id="7" idx="4"/>
          </p:cNvCxnSpPr>
          <p:nvPr/>
        </p:nvCxnSpPr>
        <p:spPr>
          <a:xfrm flipV="1">
            <a:off x="6477000" y="2505075"/>
            <a:ext cx="974725" cy="27320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Ahcal tilt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oneTexte 2"/>
          <p:cNvSpPr txBox="1">
            <a:spLocks noChangeArrowheads="1"/>
          </p:cNvSpPr>
          <p:nvPr/>
        </p:nvSpPr>
        <p:spPr bwMode="auto">
          <a:xfrm>
            <a:off x="395288" y="849313"/>
            <a:ext cx="44640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Tilt of the Ahcal  ( 22.5 °)</a:t>
            </a:r>
          </a:p>
          <a:p>
            <a:r>
              <a:rPr lang="en-GB" sz="1600" i="1">
                <a:latin typeface="Calibri" pitchFamily="34" charset="0"/>
              </a:rPr>
              <a:t>(because of self load deformation)</a:t>
            </a:r>
          </a:p>
          <a:p>
            <a:endParaRPr lang="en-GB">
              <a:latin typeface="Calibri" pitchFamily="34" charset="0"/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print"/>
          <a:srcRect l="17068" t="9644" r="21770" b="6314"/>
          <a:stretch>
            <a:fillRect/>
          </a:stretch>
        </p:blipFill>
        <p:spPr bwMode="auto">
          <a:xfrm>
            <a:off x="0" y="1728788"/>
            <a:ext cx="41846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ZoneTexte 4"/>
          <p:cNvSpPr txBox="1">
            <a:spLocks noChangeArrowheads="1"/>
          </p:cNvSpPr>
          <p:nvPr/>
        </p:nvSpPr>
        <p:spPr bwMode="auto">
          <a:xfrm>
            <a:off x="1344613" y="5380038"/>
            <a:ext cx="6985000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  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Studies</a:t>
            </a: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needed</a:t>
            </a: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 of the 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redesign</a:t>
            </a: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 of the 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Ecal</a:t>
            </a: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endcap</a:t>
            </a: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 to check the incidence of 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this</a:t>
            </a: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 tilt on the segmentation of the 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endcap</a:t>
            </a: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/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slabs</a:t>
            </a:r>
            <a:endParaRPr lang="fr-FR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endParaRPr lang="fr-FR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In contact 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with</a:t>
            </a: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 LPSC , 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webex</a:t>
            </a: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 meeting 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foreseen</a:t>
            </a:r>
            <a:endParaRPr lang="en-GB" dirty="0" smtClean="0">
              <a:solidFill>
                <a:srgbClr val="FF0000"/>
              </a:solidFill>
              <a:latin typeface="Calibri" pitchFamily="34" charset="0"/>
            </a:endParaRPr>
          </a:p>
          <a:p>
            <a:endParaRPr lang="en-GB" dirty="0">
              <a:latin typeface="Calibri" pitchFamily="34" charset="0"/>
            </a:endParaRPr>
          </a:p>
        </p:txBody>
      </p:sp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3" cstate="print"/>
          <a:srcRect l="20045" t="7578" r="17995" b="7549"/>
          <a:stretch>
            <a:fillRect/>
          </a:stretch>
        </p:blipFill>
        <p:spPr bwMode="auto">
          <a:xfrm>
            <a:off x="4368800" y="588963"/>
            <a:ext cx="477520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6659563" y="1136650"/>
            <a:ext cx="1584325" cy="13684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cxnSp>
        <p:nvCxnSpPr>
          <p:cNvPr id="9" name="Connecteur droit avec flèche 8"/>
          <p:cNvCxnSpPr>
            <a:endCxn id="7" idx="4"/>
          </p:cNvCxnSpPr>
          <p:nvPr/>
        </p:nvCxnSpPr>
        <p:spPr>
          <a:xfrm flipV="1">
            <a:off x="6477000" y="2505075"/>
            <a:ext cx="974725" cy="27320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Ahcal tilt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15137" t="22722" r="23277" b="10336"/>
          <a:stretch>
            <a:fillRect/>
          </a:stretch>
        </p:blipFill>
        <p:spPr bwMode="auto">
          <a:xfrm>
            <a:off x="4552950" y="266700"/>
            <a:ext cx="4591050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ZoneTexte 2"/>
          <p:cNvSpPr txBox="1">
            <a:spLocks noChangeArrowheads="1"/>
          </p:cNvSpPr>
          <p:nvPr/>
        </p:nvSpPr>
        <p:spPr bwMode="auto">
          <a:xfrm>
            <a:off x="276225" y="619125"/>
            <a:ext cx="364807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>
                <a:latin typeface="Calibri" pitchFamily="34" charset="0"/>
              </a:rPr>
              <a:t>Lumical &amp; Beamcal in simulation model</a:t>
            </a:r>
          </a:p>
          <a:p>
            <a:pPr>
              <a:buFont typeface="Wingdings" pitchFamily="2" charset="2"/>
              <a:buChar char="Ø"/>
            </a:pPr>
            <a:r>
              <a:rPr lang="en-GB">
                <a:latin typeface="Calibri" pitchFamily="34" charset="0"/>
              </a:rPr>
              <a:t>Mechanical design well advanced, certainly need to be updated in CAD model and dimensions checked</a:t>
            </a:r>
          </a:p>
          <a:p>
            <a:pPr>
              <a:buFont typeface="Wingdings" pitchFamily="2" charset="2"/>
              <a:buChar char="Ø"/>
            </a:pPr>
            <a:r>
              <a:rPr lang="en-GB">
                <a:latin typeface="Calibri" pitchFamily="34" charset="0"/>
              </a:rPr>
              <a:t>Power pulsing &amp; power needs are known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But :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print"/>
          <a:srcRect l="15202" t="23701" r="41022" b="20338"/>
          <a:stretch>
            <a:fillRect/>
          </a:stretch>
        </p:blipFill>
        <p:spPr bwMode="auto">
          <a:xfrm>
            <a:off x="323850" y="3810000"/>
            <a:ext cx="31813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3" cstate="print"/>
          <a:srcRect l="60812" t="24579" r="16119" b="49965"/>
          <a:stretch>
            <a:fillRect/>
          </a:stretch>
        </p:blipFill>
        <p:spPr bwMode="auto">
          <a:xfrm>
            <a:off x="3448050" y="5191125"/>
            <a:ext cx="1676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38125" y="3305175"/>
            <a:ext cx="6877050" cy="369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Alignment system : </a:t>
            </a:r>
            <a:r>
              <a:rPr lang="en-GB" u="sng" dirty="0">
                <a:latin typeface="+mn-lt"/>
                <a:cs typeface="+mn-cs"/>
              </a:rPr>
              <a:t>6 laser beams along the beam pipe </a:t>
            </a:r>
            <a:r>
              <a:rPr lang="en-GB" dirty="0">
                <a:latin typeface="+mn-lt"/>
                <a:cs typeface="+mn-cs"/>
              </a:rPr>
              <a:t>( through FTD)</a:t>
            </a:r>
          </a:p>
        </p:txBody>
      </p:sp>
      <p:sp>
        <p:nvSpPr>
          <p:cNvPr id="11271" name="ZoneTexte 8"/>
          <p:cNvSpPr txBox="1">
            <a:spLocks noChangeArrowheads="1"/>
          </p:cNvSpPr>
          <p:nvPr/>
        </p:nvSpPr>
        <p:spPr bwMode="auto">
          <a:xfrm>
            <a:off x="5438775" y="4152900"/>
            <a:ext cx="2962275" cy="646113"/>
          </a:xfrm>
          <a:prstGeom prst="rect">
            <a:avLst/>
          </a:prstGeom>
          <a:solidFill>
            <a:srgbClr val="DDCCB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i="1">
                <a:latin typeface="Calibri" pitchFamily="34" charset="0"/>
              </a:rPr>
              <a:t>Certainly not the only one :</a:t>
            </a:r>
          </a:p>
          <a:p>
            <a:r>
              <a:rPr lang="en-GB" i="1">
                <a:latin typeface="Calibri" pitchFamily="34" charset="0"/>
              </a:rPr>
              <a:t>impact?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Forward region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2089150" y="6321425"/>
            <a:ext cx="30813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i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See Szymon Kulis presentation, LCWS11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58063" y="2778125"/>
            <a:ext cx="1785937" cy="4603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i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 from W. Wierba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ILD Workshop, Orsay may2011</a:t>
            </a:r>
            <a:endParaRPr lang="en-GB" sz="1000" i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15137" t="22722" r="23277" b="10336"/>
          <a:stretch>
            <a:fillRect/>
          </a:stretch>
        </p:blipFill>
        <p:spPr bwMode="auto">
          <a:xfrm>
            <a:off x="4552950" y="266700"/>
            <a:ext cx="4591050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ZoneTexte 2"/>
          <p:cNvSpPr txBox="1">
            <a:spLocks noChangeArrowheads="1"/>
          </p:cNvSpPr>
          <p:nvPr/>
        </p:nvSpPr>
        <p:spPr bwMode="auto">
          <a:xfrm>
            <a:off x="276225" y="619125"/>
            <a:ext cx="364807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dirty="0" err="1">
                <a:latin typeface="Calibri" pitchFamily="34" charset="0"/>
              </a:rPr>
              <a:t>Lumical</a:t>
            </a:r>
            <a:r>
              <a:rPr lang="en-GB" dirty="0">
                <a:latin typeface="Calibri" pitchFamily="34" charset="0"/>
              </a:rPr>
              <a:t> &amp; </a:t>
            </a:r>
            <a:r>
              <a:rPr lang="en-GB" dirty="0" err="1">
                <a:latin typeface="Calibri" pitchFamily="34" charset="0"/>
              </a:rPr>
              <a:t>Beamcal</a:t>
            </a:r>
            <a:r>
              <a:rPr lang="en-GB" dirty="0">
                <a:latin typeface="Calibri" pitchFamily="34" charset="0"/>
              </a:rPr>
              <a:t> in simulation model</a:t>
            </a:r>
          </a:p>
          <a:p>
            <a:pPr>
              <a:buFont typeface="Wingdings" pitchFamily="2" charset="2"/>
              <a:buChar char="Ø"/>
            </a:pPr>
            <a:r>
              <a:rPr lang="en-GB" dirty="0">
                <a:latin typeface="Calibri" pitchFamily="34" charset="0"/>
              </a:rPr>
              <a:t>Mechanical design well advanced, certainly </a:t>
            </a:r>
            <a:r>
              <a:rPr lang="en-GB" u="sng" dirty="0">
                <a:solidFill>
                  <a:srgbClr val="FF0000"/>
                </a:solidFill>
                <a:latin typeface="Calibri" pitchFamily="34" charset="0"/>
              </a:rPr>
              <a:t>need to be updated in CAD model and dimensions checked</a:t>
            </a:r>
          </a:p>
          <a:p>
            <a:pPr>
              <a:buFont typeface="Wingdings" pitchFamily="2" charset="2"/>
              <a:buChar char="Ø"/>
            </a:pPr>
            <a:r>
              <a:rPr lang="en-GB" u="sng" dirty="0">
                <a:solidFill>
                  <a:srgbClr val="FF0000"/>
                </a:solidFill>
                <a:latin typeface="Calibri" pitchFamily="34" charset="0"/>
              </a:rPr>
              <a:t>Power pulsing &amp; power needs are known</a:t>
            </a:r>
          </a:p>
          <a:p>
            <a:endParaRPr lang="en-GB" dirty="0"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But :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print"/>
          <a:srcRect l="15202" t="23701" r="41022" b="20338"/>
          <a:stretch>
            <a:fillRect/>
          </a:stretch>
        </p:blipFill>
        <p:spPr bwMode="auto">
          <a:xfrm>
            <a:off x="323850" y="3810000"/>
            <a:ext cx="31813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3" cstate="print"/>
          <a:srcRect l="60812" t="24579" r="16119" b="49965"/>
          <a:stretch>
            <a:fillRect/>
          </a:stretch>
        </p:blipFill>
        <p:spPr bwMode="auto">
          <a:xfrm>
            <a:off x="3448050" y="5191125"/>
            <a:ext cx="1676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38125" y="3305175"/>
            <a:ext cx="6877050" cy="369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Alignment system : </a:t>
            </a:r>
            <a:r>
              <a:rPr lang="en-GB" u="sng" dirty="0">
                <a:latin typeface="+mn-lt"/>
                <a:cs typeface="+mn-cs"/>
              </a:rPr>
              <a:t>6 laser beams along the beam pipe </a:t>
            </a:r>
            <a:r>
              <a:rPr lang="en-GB" dirty="0">
                <a:latin typeface="+mn-lt"/>
                <a:cs typeface="+mn-cs"/>
              </a:rPr>
              <a:t>( through FTD)</a:t>
            </a:r>
          </a:p>
        </p:txBody>
      </p:sp>
      <p:sp>
        <p:nvSpPr>
          <p:cNvPr id="11271" name="ZoneTexte 8"/>
          <p:cNvSpPr txBox="1">
            <a:spLocks noChangeArrowheads="1"/>
          </p:cNvSpPr>
          <p:nvPr/>
        </p:nvSpPr>
        <p:spPr bwMode="auto">
          <a:xfrm>
            <a:off x="5438775" y="4152900"/>
            <a:ext cx="2962275" cy="646113"/>
          </a:xfrm>
          <a:prstGeom prst="rect">
            <a:avLst/>
          </a:prstGeom>
          <a:solidFill>
            <a:srgbClr val="DDCCB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i="1">
                <a:latin typeface="Calibri" pitchFamily="34" charset="0"/>
              </a:rPr>
              <a:t>Certainly not the only one :</a:t>
            </a:r>
          </a:p>
          <a:p>
            <a:r>
              <a:rPr lang="en-GB" i="1">
                <a:latin typeface="Calibri" pitchFamily="34" charset="0"/>
              </a:rPr>
              <a:t>impact?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Forward region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2089150" y="6321425"/>
            <a:ext cx="30813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i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See Szymon Kulis presentation, LCWS11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58063" y="2778125"/>
            <a:ext cx="1785937" cy="4603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i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 from W. Wierba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ILD Workshop, Orsay may2011</a:t>
            </a:r>
            <a:endParaRPr lang="en-GB" sz="1000" i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ZoneTexte 10"/>
          <p:cNvSpPr txBox="1"/>
          <p:nvPr/>
        </p:nvSpPr>
        <p:spPr>
          <a:xfrm rot="21159266">
            <a:off x="1619672" y="4365104"/>
            <a:ext cx="7020272" cy="14773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Go </a:t>
            </a:r>
            <a:r>
              <a:rPr lang="fr-FR" dirty="0" err="1" smtClean="0"/>
              <a:t>through</a:t>
            </a:r>
            <a:r>
              <a:rPr lang="fr-FR" dirty="0" smtClean="0"/>
              <a:t> all the </a:t>
            </a:r>
            <a:r>
              <a:rPr lang="fr-FR" dirty="0" err="1" smtClean="0"/>
              <a:t>subdetectors</a:t>
            </a:r>
            <a:r>
              <a:rPr lang="fr-FR" dirty="0" smtClean="0"/>
              <a:t> ( </a:t>
            </a:r>
            <a:r>
              <a:rPr lang="fr-FR" u="sng" dirty="0" err="1" smtClean="0"/>
              <a:t>inner</a:t>
            </a:r>
            <a:r>
              <a:rPr lang="fr-FR" u="sng" dirty="0" smtClean="0"/>
              <a:t> and </a:t>
            </a:r>
            <a:r>
              <a:rPr lang="fr-FR" u="sng" dirty="0" err="1" smtClean="0"/>
              <a:t>forward</a:t>
            </a:r>
            <a:r>
              <a:rPr lang="fr-FR" u="sng" dirty="0" smtClean="0"/>
              <a:t>) </a:t>
            </a:r>
            <a:r>
              <a:rPr lang="fr-FR" dirty="0" smtClean="0"/>
              <a:t>hardware </a:t>
            </a:r>
            <a:r>
              <a:rPr lang="fr-FR" dirty="0" err="1" smtClean="0"/>
              <a:t>alignment</a:t>
            </a:r>
            <a:r>
              <a:rPr lang="fr-FR" dirty="0" smtClean="0"/>
              <a:t> </a:t>
            </a:r>
            <a:r>
              <a:rPr lang="fr-FR" dirty="0" smtClean="0"/>
              <a:t>system. </a:t>
            </a:r>
          </a:p>
          <a:p>
            <a:endParaRPr lang="fr-FR" dirty="0" smtClean="0"/>
          </a:p>
          <a:p>
            <a:r>
              <a:rPr lang="en-GB" i="1" dirty="0" smtClean="0"/>
              <a:t>“ The </a:t>
            </a:r>
            <a:r>
              <a:rPr lang="en-GB" i="1" dirty="0" smtClean="0"/>
              <a:t>ILD tracker alignment task </a:t>
            </a:r>
            <a:r>
              <a:rPr lang="en-GB" i="1" dirty="0" smtClean="0"/>
              <a:t>force” ( 2009)</a:t>
            </a:r>
            <a:endParaRPr lang="fr-FR" i="1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oneTexte 42"/>
          <p:cNvSpPr txBox="1"/>
          <p:nvPr/>
        </p:nvSpPr>
        <p:spPr>
          <a:xfrm>
            <a:off x="5067300" y="3538538"/>
            <a:ext cx="4076700" cy="3754437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latin typeface="+mn-lt"/>
              <a:cs typeface="+mn-cs"/>
            </a:endParaRPr>
          </a:p>
          <a:p>
            <a:pPr marL="180975" indent="-180975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u="sng" dirty="0">
                <a:latin typeface="+mn-lt"/>
                <a:cs typeface="+mn-cs"/>
              </a:rPr>
              <a:t>Nbre of layers :</a:t>
            </a:r>
          </a:p>
          <a:p>
            <a:pPr marL="180975" indent="-18097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1600" b="1" dirty="0">
                <a:latin typeface="+mn-lt"/>
                <a:cs typeface="+mn-cs"/>
              </a:rPr>
              <a:t>Thickness:   actually still 30 mm in CAD model ( i.e.) 2 layers</a:t>
            </a:r>
          </a:p>
          <a:p>
            <a:pPr marL="180975" indent="-18097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1600" b="1" dirty="0">
                <a:latin typeface="+mn-lt"/>
                <a:cs typeface="+mn-cs"/>
              </a:rPr>
              <a:t> but in simulation 3 layers XUV</a:t>
            </a:r>
          </a:p>
          <a:p>
            <a:pPr marL="180975" indent="-18097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1600" b="1" dirty="0">
                <a:latin typeface="+mn-lt"/>
                <a:cs typeface="+mn-cs"/>
              </a:rPr>
              <a:t>Latest news of mechanical studies ( July 2010 ) : still considering 3 layers i.e. 45 mm total thickness,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latin typeface="+mn-lt"/>
                <a:cs typeface="+mn-cs"/>
              </a:rPr>
              <a:t>	</a:t>
            </a:r>
            <a:r>
              <a:rPr lang="en-GB" sz="1600" b="1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Are 2 layers XY  enough?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DDCCB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ETD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228600" y="695325"/>
            <a:ext cx="4743450" cy="221615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marL="266700" indent="-266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1600" b="1" dirty="0">
                <a:latin typeface="+mn-lt"/>
                <a:cs typeface="+mn-cs"/>
              </a:rPr>
              <a:t>Its mounting system ( very preliminary on Rout ) and services, might limited its thickness , because: in the paths of the services. </a:t>
            </a:r>
          </a:p>
          <a:p>
            <a:pPr marL="266700" indent="-266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GB" sz="1600" b="1" dirty="0">
                <a:latin typeface="+mn-lt"/>
                <a:cs typeface="+mn-cs"/>
              </a:rPr>
              <a:t>Segmentation of mechanical submodules to be studied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grpSp>
        <p:nvGrpSpPr>
          <p:cNvPr id="2" name="Groupe 33"/>
          <p:cNvGrpSpPr>
            <a:grpSpLocks/>
          </p:cNvGrpSpPr>
          <p:nvPr/>
        </p:nvGrpSpPr>
        <p:grpSpPr bwMode="auto">
          <a:xfrm>
            <a:off x="5048250" y="200025"/>
            <a:ext cx="4095750" cy="3314700"/>
            <a:chOff x="0" y="2733676"/>
            <a:chExt cx="4686300" cy="3723928"/>
          </a:xfrm>
        </p:grpSpPr>
        <p:grpSp>
          <p:nvGrpSpPr>
            <p:cNvPr id="3" name="Groupe 61"/>
            <p:cNvGrpSpPr>
              <a:grpSpLocks/>
            </p:cNvGrpSpPr>
            <p:nvPr/>
          </p:nvGrpSpPr>
          <p:grpSpPr bwMode="auto">
            <a:xfrm>
              <a:off x="0" y="2733676"/>
              <a:ext cx="4686300" cy="3723928"/>
              <a:chOff x="0" y="590550"/>
              <a:chExt cx="5086350" cy="5971828"/>
            </a:xfrm>
          </p:grpSpPr>
          <p:pic>
            <p:nvPicPr>
              <p:cNvPr id="13326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8571" t="31853" r="50156" b="19913"/>
              <a:stretch>
                <a:fillRect/>
              </a:stretch>
            </p:blipFill>
            <p:spPr bwMode="auto">
              <a:xfrm>
                <a:off x="0" y="590550"/>
                <a:ext cx="5086350" cy="59718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27" name="ZoneTexte 2"/>
              <p:cNvSpPr txBox="1">
                <a:spLocks noChangeArrowheads="1"/>
              </p:cNvSpPr>
              <p:nvPr/>
            </p:nvSpPr>
            <p:spPr bwMode="auto">
              <a:xfrm rot="-5400000">
                <a:off x="821695" y="5182375"/>
                <a:ext cx="1953743" cy="382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>
                    <a:latin typeface="Calibri" pitchFamily="34" charset="0"/>
                  </a:rPr>
                  <a:t>Ecal Endcap</a:t>
                </a:r>
              </a:p>
            </p:txBody>
          </p:sp>
          <p:sp>
            <p:nvSpPr>
              <p:cNvPr id="13328" name="ZoneTexte 3"/>
              <p:cNvSpPr txBox="1">
                <a:spLocks noChangeArrowheads="1"/>
              </p:cNvSpPr>
              <p:nvPr/>
            </p:nvSpPr>
            <p:spPr bwMode="auto">
              <a:xfrm rot="-5400000">
                <a:off x="-405612" y="2604479"/>
                <a:ext cx="2090147" cy="6497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>
                    <a:latin typeface="Calibri" pitchFamily="34" charset="0"/>
                  </a:rPr>
                  <a:t>AHCal Endcap</a:t>
                </a:r>
              </a:p>
            </p:txBody>
          </p:sp>
          <p:sp>
            <p:nvSpPr>
              <p:cNvPr id="13329" name="ZoneTexte 5"/>
              <p:cNvSpPr txBox="1">
                <a:spLocks noChangeArrowheads="1"/>
              </p:cNvSpPr>
              <p:nvPr/>
            </p:nvSpPr>
            <p:spPr bwMode="auto">
              <a:xfrm rot="-5400000">
                <a:off x="3191072" y="1002529"/>
                <a:ext cx="1269432" cy="6497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>
                    <a:latin typeface="Calibri" pitchFamily="34" charset="0"/>
                  </a:rPr>
                  <a:t>Ahcal  Barrel</a:t>
                </a:r>
              </a:p>
            </p:txBody>
          </p:sp>
          <p:sp>
            <p:nvSpPr>
              <p:cNvPr id="13330" name="ZoneTexte 6"/>
              <p:cNvSpPr txBox="1">
                <a:spLocks noChangeArrowheads="1"/>
              </p:cNvSpPr>
              <p:nvPr/>
            </p:nvSpPr>
            <p:spPr bwMode="auto">
              <a:xfrm rot="-5400000">
                <a:off x="1756293" y="5324836"/>
                <a:ext cx="126943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 b="1">
                    <a:latin typeface="Calibri" pitchFamily="34" charset="0"/>
                  </a:rPr>
                  <a:t>ETD</a:t>
                </a:r>
              </a:p>
            </p:txBody>
          </p:sp>
          <p:cxnSp>
            <p:nvCxnSpPr>
              <p:cNvPr id="9" name="Connecteur droit 8"/>
              <p:cNvCxnSpPr/>
              <p:nvPr/>
            </p:nvCxnSpPr>
            <p:spPr>
              <a:xfrm rot="16200000" flipH="1">
                <a:off x="1966165" y="2089881"/>
                <a:ext cx="1982030" cy="47315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/>
            </p:nvCxnSpPr>
            <p:spPr>
              <a:xfrm rot="5400000">
                <a:off x="1689820" y="2709863"/>
                <a:ext cx="158447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/>
              <p:cNvCxnSpPr/>
              <p:nvPr/>
            </p:nvCxnSpPr>
            <p:spPr>
              <a:xfrm rot="16200000" flipH="1">
                <a:off x="1532339" y="2611191"/>
                <a:ext cx="162738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avec flèche 16"/>
              <p:cNvCxnSpPr/>
              <p:nvPr/>
            </p:nvCxnSpPr>
            <p:spPr>
              <a:xfrm>
                <a:off x="2334201" y="3793829"/>
                <a:ext cx="494835" cy="572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avec flèche 18"/>
              <p:cNvCxnSpPr/>
              <p:nvPr/>
            </p:nvCxnSpPr>
            <p:spPr>
              <a:xfrm flipV="1">
                <a:off x="2316458" y="2755625"/>
                <a:ext cx="163630" cy="14299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36" name="ZoneTexte 20"/>
              <p:cNvSpPr txBox="1">
                <a:spLocks noChangeArrowheads="1"/>
              </p:cNvSpPr>
              <p:nvPr/>
            </p:nvSpPr>
            <p:spPr bwMode="auto">
              <a:xfrm>
                <a:off x="2545109" y="2868774"/>
                <a:ext cx="360015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900">
                    <a:solidFill>
                      <a:srgbClr val="FF0000"/>
                    </a:solidFill>
                    <a:latin typeface="Calibri" pitchFamily="34" charset="0"/>
                  </a:rPr>
                  <a:t>95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2507689" y="653472"/>
                <a:ext cx="486950" cy="2285198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/>
              </a:p>
            </p:txBody>
          </p:sp>
          <p:sp>
            <p:nvSpPr>
              <p:cNvPr id="13338" name="ZoneTexte 4"/>
              <p:cNvSpPr txBox="1">
                <a:spLocks noChangeArrowheads="1"/>
              </p:cNvSpPr>
              <p:nvPr/>
            </p:nvSpPr>
            <p:spPr bwMode="auto">
              <a:xfrm rot="-5400000">
                <a:off x="1871550" y="1574567"/>
                <a:ext cx="1854016" cy="382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>
                    <a:latin typeface="Calibri" pitchFamily="34" charset="0"/>
                  </a:rPr>
                  <a:t>Ahcal elec. </a:t>
                </a:r>
              </a:p>
            </p:txBody>
          </p:sp>
          <p:sp>
            <p:nvSpPr>
              <p:cNvPr id="13339" name="ZoneTexte 50"/>
              <p:cNvSpPr txBox="1">
                <a:spLocks noChangeArrowheads="1"/>
              </p:cNvSpPr>
              <p:nvPr/>
            </p:nvSpPr>
            <p:spPr bwMode="auto">
              <a:xfrm>
                <a:off x="2372031" y="3817497"/>
                <a:ext cx="488281" cy="429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900">
                    <a:solidFill>
                      <a:srgbClr val="FF0000"/>
                    </a:solidFill>
                    <a:latin typeface="Calibri" pitchFamily="34" charset="0"/>
                  </a:rPr>
                  <a:t>100</a:t>
                </a:r>
              </a:p>
            </p:txBody>
          </p:sp>
          <p:sp>
            <p:nvSpPr>
              <p:cNvPr id="13340" name="ZoneTexte 51"/>
              <p:cNvSpPr txBox="1">
                <a:spLocks noChangeArrowheads="1"/>
              </p:cNvSpPr>
              <p:nvPr/>
            </p:nvSpPr>
            <p:spPr bwMode="auto">
              <a:xfrm>
                <a:off x="2044847" y="2781368"/>
                <a:ext cx="472598" cy="429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900">
                    <a:solidFill>
                      <a:srgbClr val="FF0000"/>
                    </a:solidFill>
                    <a:latin typeface="Calibri" pitchFamily="34" charset="0"/>
                  </a:rPr>
                  <a:t>30</a:t>
                </a:r>
                <a:r>
                  <a:rPr lang="en-GB" sz="900">
                    <a:latin typeface="Calibri" pitchFamily="34" charset="0"/>
                  </a:rPr>
                  <a:t>         </a:t>
                </a:r>
                <a:endParaRPr lang="en-GB" sz="900">
                  <a:solidFill>
                    <a:srgbClr val="FF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13341" name="ZoneTexte 57"/>
              <p:cNvSpPr txBox="1">
                <a:spLocks noChangeArrowheads="1"/>
              </p:cNvSpPr>
              <p:nvPr/>
            </p:nvSpPr>
            <p:spPr bwMode="auto">
              <a:xfrm>
                <a:off x="2487960" y="4785515"/>
                <a:ext cx="398115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900">
                    <a:solidFill>
                      <a:srgbClr val="FF0000"/>
                    </a:solidFill>
                    <a:latin typeface="Calibri" pitchFamily="34" charset="0"/>
                  </a:rPr>
                  <a:t>70</a:t>
                </a:r>
              </a:p>
            </p:txBody>
          </p:sp>
          <p:cxnSp>
            <p:nvCxnSpPr>
              <p:cNvPr id="59" name="Connecteur droit avec flèche 58"/>
              <p:cNvCxnSpPr/>
              <p:nvPr/>
            </p:nvCxnSpPr>
            <p:spPr>
              <a:xfrm>
                <a:off x="2491917" y="4660432"/>
                <a:ext cx="323318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avec flèche 21"/>
              <p:cNvCxnSpPr/>
              <p:nvPr/>
            </p:nvCxnSpPr>
            <p:spPr>
              <a:xfrm>
                <a:off x="2495860" y="2778505"/>
                <a:ext cx="494835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3321" name="ZoneTexte 27"/>
            <p:cNvSpPr txBox="1">
              <a:spLocks noChangeArrowheads="1"/>
            </p:cNvSpPr>
            <p:nvPr/>
          </p:nvSpPr>
          <p:spPr bwMode="auto">
            <a:xfrm rot="-5400000">
              <a:off x="668598" y="3320444"/>
              <a:ext cx="1332906" cy="845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Calibri" pitchFamily="34" charset="0"/>
                </a:rPr>
                <a:t>AHCal Endcap</a:t>
              </a:r>
            </a:p>
            <a:p>
              <a:r>
                <a:rPr lang="en-GB" sz="1400">
                  <a:latin typeface="Calibri" pitchFamily="34" charset="0"/>
                </a:rPr>
                <a:t>ring</a:t>
              </a:r>
            </a:p>
          </p:txBody>
        </p:sp>
        <p:sp>
          <p:nvSpPr>
            <p:cNvPr id="13322" name="ZoneTexte 28"/>
            <p:cNvSpPr txBox="1">
              <a:spLocks noChangeArrowheads="1"/>
            </p:cNvSpPr>
            <p:nvPr/>
          </p:nvSpPr>
          <p:spPr bwMode="auto">
            <a:xfrm>
              <a:off x="2630747" y="5834093"/>
              <a:ext cx="63632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Calibri" pitchFamily="34" charset="0"/>
                </a:rPr>
                <a:t>TPC</a:t>
              </a:r>
            </a:p>
          </p:txBody>
        </p:sp>
        <p:sp>
          <p:nvSpPr>
            <p:cNvPr id="13323" name="ZoneTexte 29"/>
            <p:cNvSpPr txBox="1">
              <a:spLocks noChangeArrowheads="1"/>
            </p:cNvSpPr>
            <p:nvPr/>
          </p:nvSpPr>
          <p:spPr bwMode="auto">
            <a:xfrm>
              <a:off x="2630747" y="4738718"/>
              <a:ext cx="979228" cy="587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Calibri" pitchFamily="34" charset="0"/>
                </a:rPr>
                <a:t>Ecal Barrel</a:t>
              </a:r>
            </a:p>
          </p:txBody>
        </p:sp>
        <p:sp>
          <p:nvSpPr>
            <p:cNvPr id="13324" name="ZoneTexte 30"/>
            <p:cNvSpPr txBox="1">
              <a:spLocks noChangeArrowheads="1"/>
            </p:cNvSpPr>
            <p:nvPr/>
          </p:nvSpPr>
          <p:spPr bwMode="auto">
            <a:xfrm>
              <a:off x="2093566" y="5366657"/>
              <a:ext cx="435427" cy="267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900">
                  <a:solidFill>
                    <a:srgbClr val="FF0000"/>
                  </a:solidFill>
                  <a:latin typeface="Calibri" pitchFamily="34" charset="0"/>
                </a:rPr>
                <a:t>30</a:t>
              </a:r>
              <a:r>
                <a:rPr lang="en-GB" sz="900">
                  <a:latin typeface="Calibri" pitchFamily="34" charset="0"/>
                </a:rPr>
                <a:t>         </a:t>
              </a:r>
              <a:endParaRPr lang="en-GB" sz="90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cxnSp>
          <p:nvCxnSpPr>
            <p:cNvPr id="32" name="Connecteur droit avec flèche 31"/>
            <p:cNvCxnSpPr/>
            <p:nvPr/>
          </p:nvCxnSpPr>
          <p:spPr>
            <a:xfrm flipV="1">
              <a:off x="2152429" y="5266232"/>
              <a:ext cx="152577" cy="7134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3" cstate="print"/>
          <a:srcRect l="11882" t="12546" r="16193"/>
          <a:stretch>
            <a:fillRect/>
          </a:stretch>
        </p:blipFill>
        <p:spPr bwMode="auto">
          <a:xfrm>
            <a:off x="0" y="2952750"/>
            <a:ext cx="462597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37"/>
          <p:cNvSpPr/>
          <p:nvPr/>
        </p:nvSpPr>
        <p:spPr>
          <a:xfrm>
            <a:off x="133350" y="5903913"/>
            <a:ext cx="2724150" cy="8302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LPNHE by P. Ghislain &amp;D. Imbault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in collaboration with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LPSC (D. Grondin), LAL (M. Jore),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LLR (P. Anduze). </a:t>
            </a:r>
            <a:r>
              <a:rPr lang="en-GB" sz="1200" b="1" i="1" dirty="0">
                <a:solidFill>
                  <a:srgbClr val="FF0000"/>
                </a:solidFill>
                <a:latin typeface="+mn-lt"/>
                <a:cs typeface="+mn-cs"/>
              </a:rPr>
              <a:t>July 6-8, 2010,</a:t>
            </a:r>
            <a:endParaRPr lang="en-GB" sz="12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1597</Words>
  <Application>Microsoft Office PowerPoint</Application>
  <PresentationFormat>Affichage à l'écran (4:3)</PresentationFormat>
  <Paragraphs>282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Catherine</dc:creator>
  <cp:lastModifiedBy>Catherine</cp:lastModifiedBy>
  <cp:revision>6</cp:revision>
  <dcterms:created xsi:type="dcterms:W3CDTF">2011-11-13T16:56:22Z</dcterms:created>
  <dcterms:modified xsi:type="dcterms:W3CDTF">2011-11-17T08:45:20Z</dcterms:modified>
</cp:coreProperties>
</file>