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801600" cy="9601200" type="A3"/>
  <p:notesSz cx="9939338" cy="1436846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00FF00"/>
    <a:srgbClr val="008000"/>
    <a:srgbClr val="FFCC00"/>
    <a:srgbClr val="66FFFF"/>
    <a:srgbClr val="FF33CC"/>
    <a:srgbClr val="FF0000"/>
    <a:srgbClr val="33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826" autoAdjust="0"/>
  </p:normalViewPr>
  <p:slideViewPr>
    <p:cSldViewPr>
      <p:cViewPr>
        <p:scale>
          <a:sx n="100" d="100"/>
          <a:sy n="100" d="100"/>
        </p:scale>
        <p:origin x="-72" y="-114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4306888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8876" tIns="69437" rIns="138876" bIns="69437" numCol="1" anchor="t" anchorCtr="0" compatLnSpc="1">
            <a:prstTxWarp prst="textNoShape">
              <a:avLst/>
            </a:prstTxWarp>
          </a:bodyPr>
          <a:lstStyle>
            <a:lvl1pPr defTabSz="915988">
              <a:defRPr sz="17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5630863" y="0"/>
            <a:ext cx="4306887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8876" tIns="69437" rIns="138876" bIns="69437" numCol="1" anchor="t" anchorCtr="0" compatLnSpc="1">
            <a:prstTxWarp prst="textNoShape">
              <a:avLst/>
            </a:prstTxWarp>
          </a:bodyPr>
          <a:lstStyle>
            <a:lvl1pPr algn="r" defTabSz="915988">
              <a:defRPr sz="1700"/>
            </a:lvl1pPr>
          </a:lstStyle>
          <a:p>
            <a:pPr>
              <a:defRPr/>
            </a:pPr>
            <a:fld id="{0F69EB59-2D5B-4E82-8EDA-82B3AC7A63DF}" type="datetimeFigureOut">
              <a:rPr lang="en-GB"/>
              <a:pPr>
                <a:defRPr/>
              </a:pPr>
              <a:t>07/11/2011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6363" y="1077913"/>
            <a:ext cx="7186612" cy="5389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23" tIns="69361" rIns="138723" bIns="69361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993775" y="6824663"/>
            <a:ext cx="7951788" cy="646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8876" tIns="69437" rIns="138876" bIns="694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13646150"/>
            <a:ext cx="43068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8876" tIns="69437" rIns="138876" bIns="69437" numCol="1" anchor="b" anchorCtr="0" compatLnSpc="1">
            <a:prstTxWarp prst="textNoShape">
              <a:avLst/>
            </a:prstTxWarp>
          </a:bodyPr>
          <a:lstStyle>
            <a:lvl1pPr defTabSz="915988">
              <a:defRPr sz="17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5630863" y="13646150"/>
            <a:ext cx="4306887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8876" tIns="69437" rIns="138876" bIns="69437" numCol="1" anchor="b" anchorCtr="0" compatLnSpc="1">
            <a:prstTxWarp prst="textNoShape">
              <a:avLst/>
            </a:prstTxWarp>
          </a:bodyPr>
          <a:lstStyle>
            <a:lvl1pPr algn="r" defTabSz="915988">
              <a:defRPr sz="1700"/>
            </a:lvl1pPr>
          </a:lstStyle>
          <a:p>
            <a:pPr>
              <a:defRPr/>
            </a:pPr>
            <a:fld id="{7B8E2DD8-8678-4E43-A110-12418FD91A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5A2EA7-F34E-40B6-ABA6-9D1BC411D4CC}" type="slidenum">
              <a:rPr lang="en-GB" smtClean="0"/>
              <a:pPr/>
              <a:t>1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5299D-3796-44FA-9255-D332E3C386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D4654-B351-49E2-8190-98C6D61296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2113" y="384175"/>
            <a:ext cx="2879725" cy="8193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9763" y="384175"/>
            <a:ext cx="8489950" cy="8193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57523-DDEA-4B42-9FFD-2D16ED1AD8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BBA1E-E804-4898-9581-C5AFDE4063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250EA-23F3-4EEE-B8DF-8FFD576F0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3547A-77FB-4C96-94B9-1ADE1E7036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69D61-D777-40FE-9B07-9CAFD57236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34E48-FA87-4659-A425-9C0234BB98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28977-2267-43B9-A27C-11705FBFA4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75E10-506C-4353-9DC9-13301D462E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FCECD-9ED9-4B74-9FBC-2631BDCA94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algn="l">
              <a:defRPr sz="2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028D4E74-BAC1-4752-ADEC-59017C185F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400050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19088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9725" indent="-319088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69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41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513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85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Line 1203"/>
          <p:cNvSpPr>
            <a:spLocks noChangeShapeType="1"/>
          </p:cNvSpPr>
          <p:nvPr/>
        </p:nvSpPr>
        <p:spPr bwMode="auto">
          <a:xfrm>
            <a:off x="6904038" y="7969250"/>
            <a:ext cx="0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8" name="Line 1203"/>
          <p:cNvSpPr>
            <a:spLocks noChangeShapeType="1"/>
          </p:cNvSpPr>
          <p:nvPr/>
        </p:nvSpPr>
        <p:spPr bwMode="auto">
          <a:xfrm>
            <a:off x="7048500" y="7969250"/>
            <a:ext cx="0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9" name="Line 1203"/>
          <p:cNvSpPr>
            <a:spLocks noChangeShapeType="1"/>
          </p:cNvSpPr>
          <p:nvPr/>
        </p:nvSpPr>
        <p:spPr bwMode="auto">
          <a:xfrm flipH="1">
            <a:off x="6759575" y="6024563"/>
            <a:ext cx="1588" cy="20875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0" name="Line 1314"/>
          <p:cNvSpPr>
            <a:spLocks noChangeShapeType="1"/>
          </p:cNvSpPr>
          <p:nvPr/>
        </p:nvSpPr>
        <p:spPr bwMode="auto">
          <a:xfrm flipH="1">
            <a:off x="279400" y="2713038"/>
            <a:ext cx="302577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1" name="Line 1314"/>
          <p:cNvSpPr>
            <a:spLocks noChangeShapeType="1"/>
          </p:cNvSpPr>
          <p:nvPr/>
        </p:nvSpPr>
        <p:spPr bwMode="auto">
          <a:xfrm flipH="1">
            <a:off x="1720850" y="2640013"/>
            <a:ext cx="165576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2" name="Line 713"/>
          <p:cNvSpPr>
            <a:spLocks noChangeShapeType="1"/>
          </p:cNvSpPr>
          <p:nvPr/>
        </p:nvSpPr>
        <p:spPr bwMode="auto">
          <a:xfrm flipV="1">
            <a:off x="4529138" y="5376863"/>
            <a:ext cx="0" cy="1871662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3" name="Line 1404"/>
          <p:cNvSpPr>
            <a:spLocks noChangeShapeType="1"/>
          </p:cNvSpPr>
          <p:nvPr/>
        </p:nvSpPr>
        <p:spPr bwMode="auto">
          <a:xfrm flipH="1" flipV="1">
            <a:off x="352425" y="5376863"/>
            <a:ext cx="2879725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4344" name="Straight Connector 577"/>
          <p:cNvCxnSpPr>
            <a:cxnSpLocks noChangeShapeType="1"/>
          </p:cNvCxnSpPr>
          <p:nvPr/>
        </p:nvCxnSpPr>
        <p:spPr bwMode="auto">
          <a:xfrm rot="5400000">
            <a:off x="9388475" y="1236663"/>
            <a:ext cx="0" cy="215900"/>
          </a:xfrm>
          <a:prstGeom prst="line">
            <a:avLst/>
          </a:prstGeom>
          <a:noFill/>
          <a:ln w="25400" algn="ctr">
            <a:solidFill>
              <a:srgbClr val="993300"/>
            </a:solidFill>
            <a:round/>
            <a:headEnd/>
            <a:tailEnd/>
          </a:ln>
        </p:spPr>
      </p:cxnSp>
      <p:cxnSp>
        <p:nvCxnSpPr>
          <p:cNvPr id="14345" name="Straight Connector 577"/>
          <p:cNvCxnSpPr>
            <a:cxnSpLocks noChangeShapeType="1"/>
          </p:cNvCxnSpPr>
          <p:nvPr/>
        </p:nvCxnSpPr>
        <p:spPr bwMode="auto">
          <a:xfrm rot="5400000">
            <a:off x="6148388" y="1236663"/>
            <a:ext cx="0" cy="215900"/>
          </a:xfrm>
          <a:prstGeom prst="line">
            <a:avLst/>
          </a:prstGeom>
          <a:noFill/>
          <a:ln w="25400" algn="ctr">
            <a:solidFill>
              <a:srgbClr val="993300"/>
            </a:solidFill>
            <a:round/>
            <a:headEnd/>
            <a:tailEnd/>
          </a:ln>
        </p:spPr>
      </p:cxnSp>
      <p:cxnSp>
        <p:nvCxnSpPr>
          <p:cNvPr id="14346" name="Straight Connector 453"/>
          <p:cNvCxnSpPr>
            <a:cxnSpLocks noChangeShapeType="1"/>
          </p:cNvCxnSpPr>
          <p:nvPr/>
        </p:nvCxnSpPr>
        <p:spPr bwMode="auto">
          <a:xfrm rot="5400000">
            <a:off x="6112669" y="840581"/>
            <a:ext cx="0" cy="287338"/>
          </a:xfrm>
          <a:prstGeom prst="line">
            <a:avLst/>
          </a:prstGeom>
          <a:noFill/>
          <a:ln w="25400" algn="ctr">
            <a:solidFill>
              <a:srgbClr val="FF9900"/>
            </a:solidFill>
            <a:round/>
            <a:headEnd/>
            <a:tailEnd/>
          </a:ln>
        </p:spPr>
      </p:cxnSp>
      <p:sp>
        <p:nvSpPr>
          <p:cNvPr id="14347" name="Line 1394"/>
          <p:cNvSpPr>
            <a:spLocks noChangeShapeType="1"/>
          </p:cNvSpPr>
          <p:nvPr/>
        </p:nvSpPr>
        <p:spPr bwMode="auto">
          <a:xfrm flipV="1">
            <a:off x="9856788" y="479425"/>
            <a:ext cx="1152525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8" name="Line 1404"/>
          <p:cNvSpPr>
            <a:spLocks noChangeShapeType="1"/>
          </p:cNvSpPr>
          <p:nvPr/>
        </p:nvSpPr>
        <p:spPr bwMode="auto">
          <a:xfrm flipH="1">
            <a:off x="9569450" y="336550"/>
            <a:ext cx="1655763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9" name="Line 1203"/>
          <p:cNvSpPr>
            <a:spLocks noChangeShapeType="1"/>
          </p:cNvSpPr>
          <p:nvPr/>
        </p:nvSpPr>
        <p:spPr bwMode="auto">
          <a:xfrm>
            <a:off x="6040438" y="2855913"/>
            <a:ext cx="3097212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0" name="Line 663"/>
          <p:cNvSpPr>
            <a:spLocks noChangeShapeType="1"/>
          </p:cNvSpPr>
          <p:nvPr/>
        </p:nvSpPr>
        <p:spPr bwMode="auto">
          <a:xfrm>
            <a:off x="352425" y="1487488"/>
            <a:ext cx="0" cy="360362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1" name="Line 664"/>
          <p:cNvSpPr>
            <a:spLocks noChangeShapeType="1"/>
          </p:cNvSpPr>
          <p:nvPr/>
        </p:nvSpPr>
        <p:spPr bwMode="auto">
          <a:xfrm flipH="1">
            <a:off x="279400" y="192088"/>
            <a:ext cx="0" cy="180022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2" name="Line 662"/>
          <p:cNvSpPr>
            <a:spLocks noChangeShapeType="1"/>
          </p:cNvSpPr>
          <p:nvPr/>
        </p:nvSpPr>
        <p:spPr bwMode="auto">
          <a:xfrm>
            <a:off x="280988" y="1992313"/>
            <a:ext cx="2159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3" name="Line 652"/>
          <p:cNvSpPr>
            <a:spLocks noChangeShapeType="1"/>
          </p:cNvSpPr>
          <p:nvPr/>
        </p:nvSpPr>
        <p:spPr bwMode="auto">
          <a:xfrm>
            <a:off x="4529138" y="192088"/>
            <a:ext cx="0" cy="12954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4" name="Line 643"/>
          <p:cNvSpPr>
            <a:spLocks noChangeShapeType="1"/>
          </p:cNvSpPr>
          <p:nvPr/>
        </p:nvSpPr>
        <p:spPr bwMode="auto">
          <a:xfrm flipH="1">
            <a:off x="3879850" y="261938"/>
            <a:ext cx="1588" cy="108267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355" name="Group 593"/>
          <p:cNvGrpSpPr>
            <a:grpSpLocks/>
          </p:cNvGrpSpPr>
          <p:nvPr/>
        </p:nvGrpSpPr>
        <p:grpSpPr bwMode="auto">
          <a:xfrm>
            <a:off x="2212975" y="1563688"/>
            <a:ext cx="515938" cy="246062"/>
            <a:chOff x="539" y="1055"/>
            <a:chExt cx="325" cy="155"/>
          </a:xfrm>
        </p:grpSpPr>
        <p:sp>
          <p:nvSpPr>
            <p:cNvPr id="14937" name="Line 594"/>
            <p:cNvSpPr>
              <a:spLocks noChangeShapeType="1"/>
            </p:cNvSpPr>
            <p:nvPr/>
          </p:nvSpPr>
          <p:spPr bwMode="auto">
            <a:xfrm flipV="1">
              <a:off x="539" y="1119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938" name="Group 501"/>
            <p:cNvGrpSpPr>
              <a:grpSpLocks/>
            </p:cNvGrpSpPr>
            <p:nvPr/>
          </p:nvGrpSpPr>
          <p:grpSpPr bwMode="auto">
            <a:xfrm>
              <a:off x="630" y="1055"/>
              <a:ext cx="234" cy="136"/>
              <a:chOff x="4486" y="3819"/>
              <a:chExt cx="234" cy="136"/>
            </a:xfrm>
          </p:grpSpPr>
          <p:sp>
            <p:nvSpPr>
              <p:cNvPr id="14940" name="Oval 1227"/>
              <p:cNvSpPr>
                <a:spLocks noChangeArrowheads="1"/>
              </p:cNvSpPr>
              <p:nvPr/>
            </p:nvSpPr>
            <p:spPr bwMode="auto">
              <a:xfrm>
                <a:off x="4486" y="3840"/>
                <a:ext cx="91" cy="9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941" name="Freeform 1228"/>
              <p:cNvSpPr>
                <a:spLocks/>
              </p:cNvSpPr>
              <p:nvPr/>
            </p:nvSpPr>
            <p:spPr bwMode="auto">
              <a:xfrm>
                <a:off x="4510" y="3862"/>
                <a:ext cx="45" cy="45"/>
              </a:xfrm>
              <a:custGeom>
                <a:avLst/>
                <a:gdLst>
                  <a:gd name="T0" fmla="*/ 0 w 136"/>
                  <a:gd name="T1" fmla="*/ 0 h 106"/>
                  <a:gd name="T2" fmla="*/ 0 w 136"/>
                  <a:gd name="T3" fmla="*/ 0 h 106"/>
                  <a:gd name="T4" fmla="*/ 0 w 136"/>
                  <a:gd name="T5" fmla="*/ 0 h 106"/>
                  <a:gd name="T6" fmla="*/ 0 w 136"/>
                  <a:gd name="T7" fmla="*/ 0 h 10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6"/>
                  <a:gd name="T13" fmla="*/ 0 h 106"/>
                  <a:gd name="T14" fmla="*/ 136 w 136"/>
                  <a:gd name="T15" fmla="*/ 106 h 10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6" h="106">
                    <a:moveTo>
                      <a:pt x="0" y="53"/>
                    </a:moveTo>
                    <a:cubicBezTo>
                      <a:pt x="15" y="26"/>
                      <a:pt x="30" y="0"/>
                      <a:pt x="45" y="8"/>
                    </a:cubicBezTo>
                    <a:cubicBezTo>
                      <a:pt x="60" y="16"/>
                      <a:pt x="75" y="92"/>
                      <a:pt x="90" y="99"/>
                    </a:cubicBezTo>
                    <a:cubicBezTo>
                      <a:pt x="105" y="106"/>
                      <a:pt x="120" y="79"/>
                      <a:pt x="136" y="53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42" name="TextBox 503"/>
              <p:cNvSpPr txBox="1">
                <a:spLocks noChangeArrowheads="1"/>
              </p:cNvSpPr>
              <p:nvPr/>
            </p:nvSpPr>
            <p:spPr bwMode="auto">
              <a:xfrm>
                <a:off x="4531" y="3819"/>
                <a:ext cx="189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800"/>
                  <a:t>12</a:t>
                </a:r>
              </a:p>
            </p:txBody>
          </p:sp>
        </p:grpSp>
        <p:sp>
          <p:nvSpPr>
            <p:cNvPr id="14939" name="Line 599"/>
            <p:cNvSpPr>
              <a:spLocks noChangeShapeType="1"/>
            </p:cNvSpPr>
            <p:nvPr/>
          </p:nvSpPr>
          <p:spPr bwMode="auto">
            <a:xfrm flipH="1">
              <a:off x="539" y="1119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356" name="Group 585"/>
          <p:cNvGrpSpPr>
            <a:grpSpLocks/>
          </p:cNvGrpSpPr>
          <p:nvPr/>
        </p:nvGrpSpPr>
        <p:grpSpPr bwMode="auto">
          <a:xfrm>
            <a:off x="784225" y="1563688"/>
            <a:ext cx="515938" cy="246062"/>
            <a:chOff x="539" y="1055"/>
            <a:chExt cx="325" cy="155"/>
          </a:xfrm>
        </p:grpSpPr>
        <p:sp>
          <p:nvSpPr>
            <p:cNvPr id="14931" name="Line 562"/>
            <p:cNvSpPr>
              <a:spLocks noChangeShapeType="1"/>
            </p:cNvSpPr>
            <p:nvPr/>
          </p:nvSpPr>
          <p:spPr bwMode="auto">
            <a:xfrm flipV="1">
              <a:off x="539" y="1119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932" name="Group 501"/>
            <p:cNvGrpSpPr>
              <a:grpSpLocks/>
            </p:cNvGrpSpPr>
            <p:nvPr/>
          </p:nvGrpSpPr>
          <p:grpSpPr bwMode="auto">
            <a:xfrm>
              <a:off x="630" y="1055"/>
              <a:ext cx="234" cy="136"/>
              <a:chOff x="4486" y="3819"/>
              <a:chExt cx="234" cy="136"/>
            </a:xfrm>
          </p:grpSpPr>
          <p:sp>
            <p:nvSpPr>
              <p:cNvPr id="14934" name="Oval 1227"/>
              <p:cNvSpPr>
                <a:spLocks noChangeArrowheads="1"/>
              </p:cNvSpPr>
              <p:nvPr/>
            </p:nvSpPr>
            <p:spPr bwMode="auto">
              <a:xfrm>
                <a:off x="4486" y="3840"/>
                <a:ext cx="91" cy="9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935" name="Freeform 1228"/>
              <p:cNvSpPr>
                <a:spLocks/>
              </p:cNvSpPr>
              <p:nvPr/>
            </p:nvSpPr>
            <p:spPr bwMode="auto">
              <a:xfrm>
                <a:off x="4510" y="3862"/>
                <a:ext cx="45" cy="45"/>
              </a:xfrm>
              <a:custGeom>
                <a:avLst/>
                <a:gdLst>
                  <a:gd name="T0" fmla="*/ 0 w 136"/>
                  <a:gd name="T1" fmla="*/ 0 h 106"/>
                  <a:gd name="T2" fmla="*/ 0 w 136"/>
                  <a:gd name="T3" fmla="*/ 0 h 106"/>
                  <a:gd name="T4" fmla="*/ 0 w 136"/>
                  <a:gd name="T5" fmla="*/ 0 h 106"/>
                  <a:gd name="T6" fmla="*/ 0 w 136"/>
                  <a:gd name="T7" fmla="*/ 0 h 10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6"/>
                  <a:gd name="T13" fmla="*/ 0 h 106"/>
                  <a:gd name="T14" fmla="*/ 136 w 136"/>
                  <a:gd name="T15" fmla="*/ 106 h 10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6" h="106">
                    <a:moveTo>
                      <a:pt x="0" y="53"/>
                    </a:moveTo>
                    <a:cubicBezTo>
                      <a:pt x="15" y="26"/>
                      <a:pt x="30" y="0"/>
                      <a:pt x="45" y="8"/>
                    </a:cubicBezTo>
                    <a:cubicBezTo>
                      <a:pt x="60" y="16"/>
                      <a:pt x="75" y="92"/>
                      <a:pt x="90" y="99"/>
                    </a:cubicBezTo>
                    <a:cubicBezTo>
                      <a:pt x="105" y="106"/>
                      <a:pt x="120" y="79"/>
                      <a:pt x="136" y="53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36" name="TextBox 503"/>
              <p:cNvSpPr txBox="1">
                <a:spLocks noChangeArrowheads="1"/>
              </p:cNvSpPr>
              <p:nvPr/>
            </p:nvSpPr>
            <p:spPr bwMode="auto">
              <a:xfrm>
                <a:off x="4531" y="3819"/>
                <a:ext cx="189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800"/>
                  <a:t>12</a:t>
                </a:r>
              </a:p>
            </p:txBody>
          </p:sp>
        </p:grpSp>
        <p:sp>
          <p:nvSpPr>
            <p:cNvPr id="14933" name="Line 561"/>
            <p:cNvSpPr>
              <a:spLocks noChangeShapeType="1"/>
            </p:cNvSpPr>
            <p:nvPr/>
          </p:nvSpPr>
          <p:spPr bwMode="auto">
            <a:xfrm flipH="1">
              <a:off x="539" y="1119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57" name="Line 684"/>
          <p:cNvSpPr>
            <a:spLocks noChangeShapeType="1"/>
          </p:cNvSpPr>
          <p:nvPr/>
        </p:nvSpPr>
        <p:spPr bwMode="auto">
          <a:xfrm>
            <a:off x="6977063" y="2136775"/>
            <a:ext cx="215900" cy="0"/>
          </a:xfrm>
          <a:prstGeom prst="line">
            <a:avLst/>
          </a:prstGeom>
          <a:noFill/>
          <a:ln w="28575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8" name="Line 685"/>
          <p:cNvSpPr>
            <a:spLocks noChangeShapeType="1"/>
          </p:cNvSpPr>
          <p:nvPr/>
        </p:nvSpPr>
        <p:spPr bwMode="auto">
          <a:xfrm>
            <a:off x="6977063" y="1990725"/>
            <a:ext cx="287337" cy="1588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9" name="Line 686"/>
          <p:cNvSpPr>
            <a:spLocks noChangeShapeType="1"/>
          </p:cNvSpPr>
          <p:nvPr/>
        </p:nvSpPr>
        <p:spPr bwMode="auto">
          <a:xfrm>
            <a:off x="6977063" y="1847850"/>
            <a:ext cx="360362" cy="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0" name="Line 661"/>
          <p:cNvSpPr>
            <a:spLocks noChangeShapeType="1"/>
          </p:cNvSpPr>
          <p:nvPr/>
        </p:nvSpPr>
        <p:spPr bwMode="auto">
          <a:xfrm>
            <a:off x="10144125" y="2136775"/>
            <a:ext cx="215900" cy="0"/>
          </a:xfrm>
          <a:prstGeom prst="line">
            <a:avLst/>
          </a:prstGeom>
          <a:noFill/>
          <a:ln w="28575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1" name="Line 662"/>
          <p:cNvSpPr>
            <a:spLocks noChangeShapeType="1"/>
          </p:cNvSpPr>
          <p:nvPr/>
        </p:nvSpPr>
        <p:spPr bwMode="auto">
          <a:xfrm>
            <a:off x="10144125" y="1992313"/>
            <a:ext cx="288925" cy="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2" name="Line 663"/>
          <p:cNvSpPr>
            <a:spLocks noChangeShapeType="1"/>
          </p:cNvSpPr>
          <p:nvPr/>
        </p:nvSpPr>
        <p:spPr bwMode="auto">
          <a:xfrm>
            <a:off x="10144125" y="1847850"/>
            <a:ext cx="360363" cy="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3" name="Line 658"/>
          <p:cNvSpPr>
            <a:spLocks noChangeShapeType="1"/>
          </p:cNvSpPr>
          <p:nvPr/>
        </p:nvSpPr>
        <p:spPr bwMode="auto">
          <a:xfrm>
            <a:off x="8488363" y="2136775"/>
            <a:ext cx="215900" cy="0"/>
          </a:xfrm>
          <a:prstGeom prst="line">
            <a:avLst/>
          </a:prstGeom>
          <a:noFill/>
          <a:ln w="28575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4" name="Line 659"/>
          <p:cNvSpPr>
            <a:spLocks noChangeShapeType="1"/>
          </p:cNvSpPr>
          <p:nvPr/>
        </p:nvSpPr>
        <p:spPr bwMode="auto">
          <a:xfrm>
            <a:off x="8488363" y="1992313"/>
            <a:ext cx="288925" cy="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5" name="Line 660"/>
          <p:cNvSpPr>
            <a:spLocks noChangeShapeType="1"/>
          </p:cNvSpPr>
          <p:nvPr/>
        </p:nvSpPr>
        <p:spPr bwMode="auto">
          <a:xfrm>
            <a:off x="8488363" y="1847850"/>
            <a:ext cx="360362" cy="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6" name="Line 635"/>
          <p:cNvSpPr>
            <a:spLocks noChangeShapeType="1"/>
          </p:cNvSpPr>
          <p:nvPr/>
        </p:nvSpPr>
        <p:spPr bwMode="auto">
          <a:xfrm>
            <a:off x="2368550" y="1847850"/>
            <a:ext cx="647700" cy="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4367" name="Straight Connector 734"/>
          <p:cNvCxnSpPr>
            <a:cxnSpLocks noChangeShapeType="1"/>
          </p:cNvCxnSpPr>
          <p:nvPr/>
        </p:nvCxnSpPr>
        <p:spPr bwMode="auto">
          <a:xfrm flipH="1">
            <a:off x="5969000" y="1847850"/>
            <a:ext cx="360363" cy="0"/>
          </a:xfrm>
          <a:prstGeom prst="line">
            <a:avLst/>
          </a:prstGeom>
          <a:noFill/>
          <a:ln w="25400" algn="ctr">
            <a:solidFill>
              <a:srgbClr val="FF9900"/>
            </a:solidFill>
            <a:round/>
            <a:headEnd type="arrow" w="med" len="med"/>
            <a:tailEnd/>
          </a:ln>
        </p:spPr>
      </p:cxnSp>
      <p:cxnSp>
        <p:nvCxnSpPr>
          <p:cNvPr id="14368" name="Straight Connector 734"/>
          <p:cNvCxnSpPr>
            <a:cxnSpLocks noChangeShapeType="1"/>
          </p:cNvCxnSpPr>
          <p:nvPr/>
        </p:nvCxnSpPr>
        <p:spPr bwMode="auto">
          <a:xfrm flipH="1">
            <a:off x="6040438" y="1992313"/>
            <a:ext cx="288925" cy="0"/>
          </a:xfrm>
          <a:prstGeom prst="line">
            <a:avLst/>
          </a:prstGeom>
          <a:noFill/>
          <a:ln w="25400" algn="ctr">
            <a:solidFill>
              <a:srgbClr val="993300"/>
            </a:solidFill>
            <a:round/>
            <a:headEnd type="arrow" w="med" len="med"/>
            <a:tailEnd/>
          </a:ln>
        </p:spPr>
      </p:cxnSp>
      <p:cxnSp>
        <p:nvCxnSpPr>
          <p:cNvPr id="14369" name="Straight Connector 743"/>
          <p:cNvCxnSpPr>
            <a:cxnSpLocks noChangeShapeType="1"/>
          </p:cNvCxnSpPr>
          <p:nvPr/>
        </p:nvCxnSpPr>
        <p:spPr bwMode="auto">
          <a:xfrm flipV="1">
            <a:off x="6543675" y="1881188"/>
            <a:ext cx="288925" cy="0"/>
          </a:xfrm>
          <a:prstGeom prst="line">
            <a:avLst/>
          </a:prstGeom>
          <a:noFill/>
          <a:ln w="25400" algn="ctr">
            <a:solidFill>
              <a:srgbClr val="993366"/>
            </a:solidFill>
            <a:round/>
            <a:headEnd/>
            <a:tailEnd/>
          </a:ln>
        </p:spPr>
      </p:cxnSp>
      <p:cxnSp>
        <p:nvCxnSpPr>
          <p:cNvPr id="14370" name="Straight Connector 445"/>
          <p:cNvCxnSpPr>
            <a:cxnSpLocks noChangeShapeType="1"/>
          </p:cNvCxnSpPr>
          <p:nvPr/>
        </p:nvCxnSpPr>
        <p:spPr bwMode="auto">
          <a:xfrm>
            <a:off x="7553325" y="984250"/>
            <a:ext cx="287338" cy="0"/>
          </a:xfrm>
          <a:prstGeom prst="line">
            <a:avLst/>
          </a:prstGeom>
          <a:noFill/>
          <a:ln w="25400" algn="ctr">
            <a:solidFill>
              <a:srgbClr val="FF9900"/>
            </a:solidFill>
            <a:round/>
            <a:headEnd/>
            <a:tailEnd/>
          </a:ln>
        </p:spPr>
      </p:cxnSp>
      <p:sp>
        <p:nvSpPr>
          <p:cNvPr id="14371" name="Line 1314"/>
          <p:cNvSpPr>
            <a:spLocks noChangeShapeType="1"/>
          </p:cNvSpPr>
          <p:nvPr/>
        </p:nvSpPr>
        <p:spPr bwMode="auto">
          <a:xfrm>
            <a:off x="279400" y="2136775"/>
            <a:ext cx="2889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72" name="Line 1195"/>
          <p:cNvSpPr>
            <a:spLocks noChangeShapeType="1"/>
          </p:cNvSpPr>
          <p:nvPr/>
        </p:nvSpPr>
        <p:spPr bwMode="auto">
          <a:xfrm flipH="1">
            <a:off x="6183313" y="5953125"/>
            <a:ext cx="1587" cy="16557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73" name="Line 713"/>
          <p:cNvSpPr>
            <a:spLocks noChangeShapeType="1"/>
          </p:cNvSpPr>
          <p:nvPr/>
        </p:nvSpPr>
        <p:spPr bwMode="auto">
          <a:xfrm flipV="1">
            <a:off x="1216025" y="4656138"/>
            <a:ext cx="1944688" cy="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74" name="Line 1026"/>
          <p:cNvSpPr>
            <a:spLocks noChangeShapeType="1"/>
          </p:cNvSpPr>
          <p:nvPr/>
        </p:nvSpPr>
        <p:spPr bwMode="auto">
          <a:xfrm flipH="1" flipV="1">
            <a:off x="5176838" y="8401050"/>
            <a:ext cx="0" cy="936625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75" name="Line 1195"/>
          <p:cNvSpPr>
            <a:spLocks noChangeShapeType="1"/>
          </p:cNvSpPr>
          <p:nvPr/>
        </p:nvSpPr>
        <p:spPr bwMode="auto">
          <a:xfrm flipH="1">
            <a:off x="6040438" y="6313488"/>
            <a:ext cx="0" cy="13668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76" name="Line 1196"/>
          <p:cNvSpPr>
            <a:spLocks noChangeShapeType="1"/>
          </p:cNvSpPr>
          <p:nvPr/>
        </p:nvSpPr>
        <p:spPr bwMode="auto">
          <a:xfrm>
            <a:off x="6183313" y="7753350"/>
            <a:ext cx="0" cy="3603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77" name="Line 1195"/>
          <p:cNvSpPr>
            <a:spLocks noChangeShapeType="1"/>
          </p:cNvSpPr>
          <p:nvPr/>
        </p:nvSpPr>
        <p:spPr bwMode="auto">
          <a:xfrm flipH="1">
            <a:off x="5895975" y="6240463"/>
            <a:ext cx="0" cy="15128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78" name="Line 1195"/>
          <p:cNvSpPr>
            <a:spLocks noChangeShapeType="1"/>
          </p:cNvSpPr>
          <p:nvPr/>
        </p:nvSpPr>
        <p:spPr bwMode="auto">
          <a:xfrm flipH="1">
            <a:off x="5751513" y="6169025"/>
            <a:ext cx="0" cy="16557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79" name="Line 1196"/>
          <p:cNvSpPr>
            <a:spLocks noChangeShapeType="1"/>
          </p:cNvSpPr>
          <p:nvPr/>
        </p:nvSpPr>
        <p:spPr bwMode="auto">
          <a:xfrm>
            <a:off x="6327775" y="7680325"/>
            <a:ext cx="0" cy="4333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80" name="Line 1026"/>
          <p:cNvSpPr>
            <a:spLocks noChangeShapeType="1"/>
          </p:cNvSpPr>
          <p:nvPr/>
        </p:nvSpPr>
        <p:spPr bwMode="auto">
          <a:xfrm flipH="1" flipV="1">
            <a:off x="9064625" y="4800600"/>
            <a:ext cx="0" cy="64770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81" name="Line 1194"/>
          <p:cNvSpPr>
            <a:spLocks noChangeShapeType="1"/>
          </p:cNvSpPr>
          <p:nvPr/>
        </p:nvSpPr>
        <p:spPr bwMode="auto">
          <a:xfrm>
            <a:off x="6543675" y="8113713"/>
            <a:ext cx="0" cy="115093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82" name="Line 1203"/>
          <p:cNvSpPr>
            <a:spLocks noChangeShapeType="1"/>
          </p:cNvSpPr>
          <p:nvPr/>
        </p:nvSpPr>
        <p:spPr bwMode="auto">
          <a:xfrm>
            <a:off x="6616700" y="5880100"/>
            <a:ext cx="0" cy="22336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83" name="Line 1315"/>
          <p:cNvSpPr>
            <a:spLocks noChangeShapeType="1"/>
          </p:cNvSpPr>
          <p:nvPr/>
        </p:nvSpPr>
        <p:spPr bwMode="auto">
          <a:xfrm>
            <a:off x="5895975" y="2784475"/>
            <a:ext cx="0" cy="34559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84" name="Line 1314"/>
          <p:cNvSpPr>
            <a:spLocks noChangeShapeType="1"/>
          </p:cNvSpPr>
          <p:nvPr/>
        </p:nvSpPr>
        <p:spPr bwMode="auto">
          <a:xfrm>
            <a:off x="5753100" y="2136775"/>
            <a:ext cx="0" cy="40322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85" name="Line 1197"/>
          <p:cNvSpPr>
            <a:spLocks noChangeShapeType="1"/>
          </p:cNvSpPr>
          <p:nvPr/>
        </p:nvSpPr>
        <p:spPr bwMode="auto">
          <a:xfrm flipH="1">
            <a:off x="6040438" y="2855913"/>
            <a:ext cx="0" cy="34575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86" name="Text Box 670"/>
          <p:cNvSpPr txBox="1">
            <a:spLocks noChangeArrowheads="1"/>
          </p:cNvSpPr>
          <p:nvPr/>
        </p:nvSpPr>
        <p:spPr bwMode="auto">
          <a:xfrm rot="-5400000">
            <a:off x="2901950" y="7435850"/>
            <a:ext cx="996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1600">
                <a:solidFill>
                  <a:srgbClr val="339966"/>
                </a:solidFill>
              </a:rPr>
              <a:t>357 MHz</a:t>
            </a:r>
          </a:p>
        </p:txBody>
      </p:sp>
      <p:sp>
        <p:nvSpPr>
          <p:cNvPr id="14387" name="Text Box 692"/>
          <p:cNvSpPr txBox="1">
            <a:spLocks noChangeArrowheads="1"/>
          </p:cNvSpPr>
          <p:nvPr/>
        </p:nvSpPr>
        <p:spPr bwMode="auto">
          <a:xfrm>
            <a:off x="8488363" y="8928100"/>
            <a:ext cx="455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1600">
                <a:solidFill>
                  <a:srgbClr val="FF3300"/>
                </a:solidFill>
              </a:rPr>
              <a:t>LO</a:t>
            </a:r>
          </a:p>
        </p:txBody>
      </p:sp>
      <p:sp>
        <p:nvSpPr>
          <p:cNvPr id="14388" name="Text Box 705"/>
          <p:cNvSpPr txBox="1">
            <a:spLocks noChangeArrowheads="1"/>
          </p:cNvSpPr>
          <p:nvPr/>
        </p:nvSpPr>
        <p:spPr bwMode="auto">
          <a:xfrm rot="-5400000">
            <a:off x="3665538" y="8137525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1600">
                <a:solidFill>
                  <a:srgbClr val="008000"/>
                </a:solidFill>
              </a:rPr>
              <a:t>2.16 MHz</a:t>
            </a:r>
          </a:p>
        </p:txBody>
      </p:sp>
      <p:sp>
        <p:nvSpPr>
          <p:cNvPr id="14389" name="Text Box 728"/>
          <p:cNvSpPr txBox="1">
            <a:spLocks noChangeArrowheads="1"/>
          </p:cNvSpPr>
          <p:nvPr/>
        </p:nvSpPr>
        <p:spPr bwMode="auto">
          <a:xfrm rot="-5400000">
            <a:off x="4649787" y="8712201"/>
            <a:ext cx="669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1600">
                <a:solidFill>
                  <a:srgbClr val="FFCC00"/>
                </a:solidFill>
              </a:rPr>
              <a:t>TRIG</a:t>
            </a:r>
          </a:p>
        </p:txBody>
      </p:sp>
      <p:sp>
        <p:nvSpPr>
          <p:cNvPr id="14390" name="Line 1028"/>
          <p:cNvSpPr>
            <a:spLocks noChangeShapeType="1"/>
          </p:cNvSpPr>
          <p:nvPr/>
        </p:nvSpPr>
        <p:spPr bwMode="auto">
          <a:xfrm flipH="1" flipV="1">
            <a:off x="1216025" y="4945063"/>
            <a:ext cx="1800225" cy="0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91" name="Line 1196"/>
          <p:cNvSpPr>
            <a:spLocks noChangeShapeType="1"/>
          </p:cNvSpPr>
          <p:nvPr/>
        </p:nvSpPr>
        <p:spPr bwMode="auto">
          <a:xfrm>
            <a:off x="6040438" y="7824788"/>
            <a:ext cx="0" cy="2873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2" name="Line 1200"/>
          <p:cNvSpPr>
            <a:spLocks noChangeShapeType="1"/>
          </p:cNvSpPr>
          <p:nvPr/>
        </p:nvSpPr>
        <p:spPr bwMode="auto">
          <a:xfrm>
            <a:off x="6472238" y="7608888"/>
            <a:ext cx="0" cy="5048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3" name="AutoShape 1205"/>
          <p:cNvSpPr>
            <a:spLocks noChangeArrowheads="1"/>
          </p:cNvSpPr>
          <p:nvPr/>
        </p:nvSpPr>
        <p:spPr bwMode="auto">
          <a:xfrm flipV="1">
            <a:off x="5824538" y="6818313"/>
            <a:ext cx="142875" cy="1444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14394" name="AutoShape 1206"/>
          <p:cNvSpPr>
            <a:spLocks noChangeArrowheads="1"/>
          </p:cNvSpPr>
          <p:nvPr/>
        </p:nvSpPr>
        <p:spPr bwMode="auto">
          <a:xfrm flipV="1">
            <a:off x="5967413" y="6673850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14395" name="AutoShape 1207"/>
          <p:cNvSpPr>
            <a:spLocks noChangeArrowheads="1"/>
          </p:cNvSpPr>
          <p:nvPr/>
        </p:nvSpPr>
        <p:spPr bwMode="auto">
          <a:xfrm flipV="1">
            <a:off x="6113463" y="6529388"/>
            <a:ext cx="142875" cy="1444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14396" name="AutoShape 1211"/>
          <p:cNvSpPr>
            <a:spLocks noChangeArrowheads="1"/>
          </p:cNvSpPr>
          <p:nvPr/>
        </p:nvSpPr>
        <p:spPr bwMode="auto">
          <a:xfrm flipV="1">
            <a:off x="5680075" y="6962775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14397" name="Line 1229"/>
          <p:cNvSpPr>
            <a:spLocks noChangeShapeType="1"/>
          </p:cNvSpPr>
          <p:nvPr/>
        </p:nvSpPr>
        <p:spPr bwMode="auto">
          <a:xfrm>
            <a:off x="6183313" y="6602413"/>
            <a:ext cx="1225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8" name="Line 1235"/>
          <p:cNvSpPr>
            <a:spLocks noChangeShapeType="1"/>
          </p:cNvSpPr>
          <p:nvPr/>
        </p:nvSpPr>
        <p:spPr bwMode="auto">
          <a:xfrm>
            <a:off x="5895975" y="6891338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17" name="Rectangle 352"/>
          <p:cNvSpPr>
            <a:spLocks noChangeArrowheads="1"/>
          </p:cNvSpPr>
          <p:nvPr/>
        </p:nvSpPr>
        <p:spPr bwMode="auto">
          <a:xfrm>
            <a:off x="207963" y="2981325"/>
            <a:ext cx="1008062" cy="22320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1279525"/>
            <a:r>
              <a:rPr lang="en-GB"/>
              <a:t>#1</a:t>
            </a:r>
          </a:p>
        </p:txBody>
      </p:sp>
      <p:sp>
        <p:nvSpPr>
          <p:cNvPr id="14918" name="Text Box 666"/>
          <p:cNvSpPr txBox="1">
            <a:spLocks noChangeArrowheads="1"/>
          </p:cNvSpPr>
          <p:nvPr/>
        </p:nvSpPr>
        <p:spPr bwMode="auto">
          <a:xfrm>
            <a:off x="784225" y="4854575"/>
            <a:ext cx="4968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FST CLK</a:t>
            </a:r>
          </a:p>
        </p:txBody>
      </p:sp>
      <p:sp>
        <p:nvSpPr>
          <p:cNvPr id="14919" name="Text Box 696"/>
          <p:cNvSpPr txBox="1">
            <a:spLocks noChangeArrowheads="1"/>
          </p:cNvSpPr>
          <p:nvPr/>
        </p:nvSpPr>
        <p:spPr bwMode="auto">
          <a:xfrm>
            <a:off x="808038" y="4710113"/>
            <a:ext cx="4794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DIG IN 2</a:t>
            </a:r>
          </a:p>
        </p:txBody>
      </p:sp>
      <p:sp>
        <p:nvSpPr>
          <p:cNvPr id="14920" name="Text Box 697"/>
          <p:cNvSpPr txBox="1">
            <a:spLocks noChangeArrowheads="1"/>
          </p:cNvSpPr>
          <p:nvPr/>
        </p:nvSpPr>
        <p:spPr bwMode="auto">
          <a:xfrm>
            <a:off x="808038" y="4565650"/>
            <a:ext cx="4794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DIG IN 1</a:t>
            </a:r>
          </a:p>
        </p:txBody>
      </p:sp>
      <p:sp>
        <p:nvSpPr>
          <p:cNvPr id="14921" name="Text Box 1029"/>
          <p:cNvSpPr txBox="1">
            <a:spLocks noChangeArrowheads="1"/>
          </p:cNvSpPr>
          <p:nvPr/>
        </p:nvSpPr>
        <p:spPr bwMode="auto">
          <a:xfrm>
            <a:off x="877888" y="2981325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1</a:t>
            </a:r>
          </a:p>
        </p:txBody>
      </p:sp>
      <p:sp>
        <p:nvSpPr>
          <p:cNvPr id="14922" name="Text Box 1030"/>
          <p:cNvSpPr txBox="1">
            <a:spLocks noChangeArrowheads="1"/>
          </p:cNvSpPr>
          <p:nvPr/>
        </p:nvSpPr>
        <p:spPr bwMode="auto">
          <a:xfrm>
            <a:off x="877888" y="3125788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2</a:t>
            </a:r>
          </a:p>
        </p:txBody>
      </p:sp>
      <p:sp>
        <p:nvSpPr>
          <p:cNvPr id="14923" name="Text Box 1031"/>
          <p:cNvSpPr txBox="1">
            <a:spLocks noChangeArrowheads="1"/>
          </p:cNvSpPr>
          <p:nvPr/>
        </p:nvSpPr>
        <p:spPr bwMode="auto">
          <a:xfrm>
            <a:off x="877888" y="3268663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3</a:t>
            </a:r>
          </a:p>
        </p:txBody>
      </p:sp>
      <p:sp>
        <p:nvSpPr>
          <p:cNvPr id="14924" name="Text Box 1032"/>
          <p:cNvSpPr txBox="1">
            <a:spLocks noChangeArrowheads="1"/>
          </p:cNvSpPr>
          <p:nvPr/>
        </p:nvSpPr>
        <p:spPr bwMode="auto">
          <a:xfrm>
            <a:off x="877888" y="3413125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4</a:t>
            </a:r>
          </a:p>
        </p:txBody>
      </p:sp>
      <p:sp>
        <p:nvSpPr>
          <p:cNvPr id="14925" name="Text Box 1033"/>
          <p:cNvSpPr txBox="1">
            <a:spLocks noChangeArrowheads="1"/>
          </p:cNvSpPr>
          <p:nvPr/>
        </p:nvSpPr>
        <p:spPr bwMode="auto">
          <a:xfrm>
            <a:off x="877888" y="3557588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5</a:t>
            </a:r>
          </a:p>
        </p:txBody>
      </p:sp>
      <p:sp>
        <p:nvSpPr>
          <p:cNvPr id="14926" name="Text Box 1034"/>
          <p:cNvSpPr txBox="1">
            <a:spLocks noChangeArrowheads="1"/>
          </p:cNvSpPr>
          <p:nvPr/>
        </p:nvSpPr>
        <p:spPr bwMode="auto">
          <a:xfrm>
            <a:off x="877888" y="3702050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6</a:t>
            </a:r>
          </a:p>
        </p:txBody>
      </p:sp>
      <p:sp>
        <p:nvSpPr>
          <p:cNvPr id="14927" name="Text Box 1035"/>
          <p:cNvSpPr txBox="1">
            <a:spLocks noChangeArrowheads="1"/>
          </p:cNvSpPr>
          <p:nvPr/>
        </p:nvSpPr>
        <p:spPr bwMode="auto">
          <a:xfrm>
            <a:off x="877888" y="3844925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7</a:t>
            </a:r>
          </a:p>
        </p:txBody>
      </p:sp>
      <p:sp>
        <p:nvSpPr>
          <p:cNvPr id="14928" name="Text Box 1036"/>
          <p:cNvSpPr txBox="1">
            <a:spLocks noChangeArrowheads="1"/>
          </p:cNvSpPr>
          <p:nvPr/>
        </p:nvSpPr>
        <p:spPr bwMode="auto">
          <a:xfrm>
            <a:off x="877888" y="3989388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8</a:t>
            </a:r>
          </a:p>
        </p:txBody>
      </p:sp>
      <p:sp>
        <p:nvSpPr>
          <p:cNvPr id="14929" name="Text Box 1037"/>
          <p:cNvSpPr txBox="1">
            <a:spLocks noChangeArrowheads="1"/>
          </p:cNvSpPr>
          <p:nvPr/>
        </p:nvSpPr>
        <p:spPr bwMode="auto">
          <a:xfrm>
            <a:off x="877888" y="4133850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9</a:t>
            </a:r>
          </a:p>
        </p:txBody>
      </p:sp>
      <p:sp>
        <p:nvSpPr>
          <p:cNvPr id="14930" name="Text Box 1403"/>
          <p:cNvSpPr txBox="1">
            <a:spLocks noChangeArrowheads="1"/>
          </p:cNvSpPr>
          <p:nvPr/>
        </p:nvSpPr>
        <p:spPr bwMode="auto">
          <a:xfrm>
            <a:off x="868363" y="4421188"/>
            <a:ext cx="4191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RS232</a:t>
            </a:r>
          </a:p>
        </p:txBody>
      </p:sp>
      <p:sp>
        <p:nvSpPr>
          <p:cNvPr id="14400" name="Line 1404"/>
          <p:cNvSpPr>
            <a:spLocks noChangeShapeType="1"/>
          </p:cNvSpPr>
          <p:nvPr/>
        </p:nvSpPr>
        <p:spPr bwMode="auto">
          <a:xfrm flipH="1">
            <a:off x="1216025" y="4513263"/>
            <a:ext cx="2016125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401" name="Text Box 2230"/>
          <p:cNvSpPr txBox="1">
            <a:spLocks noChangeArrowheads="1"/>
          </p:cNvSpPr>
          <p:nvPr/>
        </p:nvSpPr>
        <p:spPr bwMode="auto">
          <a:xfrm>
            <a:off x="10504488" y="5191125"/>
            <a:ext cx="10477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/>
              <a:t>tunnel</a:t>
            </a:r>
          </a:p>
        </p:txBody>
      </p:sp>
      <p:sp>
        <p:nvSpPr>
          <p:cNvPr id="14402" name="Text Box 2231"/>
          <p:cNvSpPr txBox="1">
            <a:spLocks noChangeArrowheads="1"/>
          </p:cNvSpPr>
          <p:nvPr/>
        </p:nvSpPr>
        <p:spPr bwMode="auto">
          <a:xfrm>
            <a:off x="63500" y="6415088"/>
            <a:ext cx="2689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/>
              <a:t>local control room</a:t>
            </a:r>
          </a:p>
        </p:txBody>
      </p:sp>
      <p:sp>
        <p:nvSpPr>
          <p:cNvPr id="14403" name="Line 1314"/>
          <p:cNvSpPr>
            <a:spLocks noChangeShapeType="1"/>
          </p:cNvSpPr>
          <p:nvPr/>
        </p:nvSpPr>
        <p:spPr bwMode="auto">
          <a:xfrm>
            <a:off x="279400" y="2136775"/>
            <a:ext cx="0" cy="5762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04" name="Line 1191"/>
          <p:cNvSpPr>
            <a:spLocks noChangeShapeType="1"/>
          </p:cNvSpPr>
          <p:nvPr/>
        </p:nvSpPr>
        <p:spPr bwMode="auto">
          <a:xfrm>
            <a:off x="3521075" y="5737225"/>
            <a:ext cx="9280525" cy="0"/>
          </a:xfrm>
          <a:prstGeom prst="line">
            <a:avLst/>
          </a:prstGeom>
          <a:noFill/>
          <a:ln w="1270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05" name="Line 2075"/>
          <p:cNvSpPr>
            <a:spLocks noChangeShapeType="1"/>
          </p:cNvSpPr>
          <p:nvPr/>
        </p:nvSpPr>
        <p:spPr bwMode="auto">
          <a:xfrm>
            <a:off x="279400" y="765333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06" name="AutoShape 1210"/>
          <p:cNvSpPr>
            <a:spLocks noChangeArrowheads="1"/>
          </p:cNvSpPr>
          <p:nvPr/>
        </p:nvSpPr>
        <p:spPr bwMode="auto">
          <a:xfrm rot="16200000" flipV="1">
            <a:off x="423069" y="7581106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n-US"/>
          </a:p>
        </p:txBody>
      </p:sp>
      <p:sp>
        <p:nvSpPr>
          <p:cNvPr id="14407" name="TextBox 1041"/>
          <p:cNvSpPr txBox="1">
            <a:spLocks noChangeArrowheads="1"/>
          </p:cNvSpPr>
          <p:nvPr/>
        </p:nvSpPr>
        <p:spPr bwMode="auto">
          <a:xfrm>
            <a:off x="776288" y="7508875"/>
            <a:ext cx="6778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/>
              <a:t>Amplifier</a:t>
            </a:r>
          </a:p>
        </p:txBody>
      </p:sp>
      <p:grpSp>
        <p:nvGrpSpPr>
          <p:cNvPr id="14408" name="Group 834"/>
          <p:cNvGrpSpPr>
            <a:grpSpLocks/>
          </p:cNvGrpSpPr>
          <p:nvPr/>
        </p:nvGrpSpPr>
        <p:grpSpPr bwMode="auto">
          <a:xfrm>
            <a:off x="352425" y="8256588"/>
            <a:ext cx="350838" cy="336550"/>
            <a:chOff x="410606" y="8424490"/>
            <a:chExt cx="350837" cy="336550"/>
          </a:xfrm>
        </p:grpSpPr>
        <p:sp>
          <p:nvSpPr>
            <p:cNvPr id="14915" name="Text Box 1288"/>
            <p:cNvSpPr txBox="1">
              <a:spLocks noChangeArrowheads="1"/>
            </p:cNvSpPr>
            <p:nvPr/>
          </p:nvSpPr>
          <p:spPr bwMode="auto">
            <a:xfrm>
              <a:off x="410606" y="8424490"/>
              <a:ext cx="350837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l-GR" sz="1600" b="1">
                  <a:cs typeface="Arial" charset="0"/>
                </a:rPr>
                <a:t>Φ</a:t>
              </a:r>
            </a:p>
          </p:txBody>
        </p:sp>
        <p:sp>
          <p:nvSpPr>
            <p:cNvPr id="14916" name="Rectangle 1050"/>
            <p:cNvSpPr>
              <a:spLocks noChangeArrowheads="1"/>
            </p:cNvSpPr>
            <p:nvPr/>
          </p:nvSpPr>
          <p:spPr bwMode="auto">
            <a:xfrm>
              <a:off x="477851" y="8521201"/>
              <a:ext cx="216024" cy="144016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1279525"/>
              <a:endParaRPr lang="en-US"/>
            </a:p>
          </p:txBody>
        </p:sp>
      </p:grpSp>
      <p:sp>
        <p:nvSpPr>
          <p:cNvPr id="14409" name="TextBox 1051"/>
          <p:cNvSpPr txBox="1">
            <a:spLocks noChangeArrowheads="1"/>
          </p:cNvSpPr>
          <p:nvPr/>
        </p:nvSpPr>
        <p:spPr bwMode="auto">
          <a:xfrm>
            <a:off x="784225" y="8299450"/>
            <a:ext cx="920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/>
              <a:t>Phase shifter</a:t>
            </a:r>
          </a:p>
        </p:txBody>
      </p:sp>
      <p:sp>
        <p:nvSpPr>
          <p:cNvPr id="14410" name="Rectangle 1061"/>
          <p:cNvSpPr>
            <a:spLocks noChangeArrowheads="1"/>
          </p:cNvSpPr>
          <p:nvPr/>
        </p:nvSpPr>
        <p:spPr bwMode="auto">
          <a:xfrm>
            <a:off x="136525" y="7392988"/>
            <a:ext cx="1584325" cy="1871662"/>
          </a:xfrm>
          <a:prstGeom prst="rect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1279525"/>
            <a:endParaRPr lang="en-US"/>
          </a:p>
        </p:txBody>
      </p:sp>
      <p:sp>
        <p:nvSpPr>
          <p:cNvPr id="14411" name="Rectangle 1062"/>
          <p:cNvSpPr>
            <a:spLocks noChangeArrowheads="1"/>
          </p:cNvSpPr>
          <p:nvPr/>
        </p:nvSpPr>
        <p:spPr bwMode="auto">
          <a:xfrm>
            <a:off x="136525" y="7032625"/>
            <a:ext cx="1584325" cy="358775"/>
          </a:xfrm>
          <a:prstGeom prst="rect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1279525"/>
            <a:endParaRPr lang="en-US"/>
          </a:p>
        </p:txBody>
      </p:sp>
      <p:sp>
        <p:nvSpPr>
          <p:cNvPr id="14412" name="TextBox 1063"/>
          <p:cNvSpPr txBox="1">
            <a:spLocks noChangeArrowheads="1"/>
          </p:cNvSpPr>
          <p:nvPr/>
        </p:nvSpPr>
        <p:spPr bwMode="auto">
          <a:xfrm>
            <a:off x="712788" y="7065963"/>
            <a:ext cx="4889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/>
              <a:t>KEY</a:t>
            </a:r>
          </a:p>
        </p:txBody>
      </p:sp>
      <p:sp>
        <p:nvSpPr>
          <p:cNvPr id="14413" name="AutoShape 1206"/>
          <p:cNvSpPr>
            <a:spLocks noChangeArrowheads="1"/>
          </p:cNvSpPr>
          <p:nvPr/>
        </p:nvSpPr>
        <p:spPr bwMode="auto">
          <a:xfrm flipV="1">
            <a:off x="6545263" y="6384925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14414" name="AutoShape 1207"/>
          <p:cNvSpPr>
            <a:spLocks noChangeArrowheads="1"/>
          </p:cNvSpPr>
          <p:nvPr/>
        </p:nvSpPr>
        <p:spPr bwMode="auto">
          <a:xfrm flipV="1">
            <a:off x="6688138" y="6242050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14415" name="Line 1226"/>
          <p:cNvSpPr>
            <a:spLocks noChangeShapeType="1"/>
          </p:cNvSpPr>
          <p:nvPr/>
        </p:nvSpPr>
        <p:spPr bwMode="auto">
          <a:xfrm flipV="1">
            <a:off x="6759575" y="6313488"/>
            <a:ext cx="649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16" name="Line 1226"/>
          <p:cNvSpPr>
            <a:spLocks noChangeShapeType="1"/>
          </p:cNvSpPr>
          <p:nvPr/>
        </p:nvSpPr>
        <p:spPr bwMode="auto">
          <a:xfrm>
            <a:off x="6040438" y="6745288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17" name="Line 1314"/>
          <p:cNvSpPr>
            <a:spLocks noChangeShapeType="1"/>
          </p:cNvSpPr>
          <p:nvPr/>
        </p:nvSpPr>
        <p:spPr bwMode="auto">
          <a:xfrm flipV="1">
            <a:off x="5753100" y="2136775"/>
            <a:ext cx="57626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418" name="Line 1235"/>
          <p:cNvSpPr>
            <a:spLocks noChangeShapeType="1"/>
          </p:cNvSpPr>
          <p:nvPr/>
        </p:nvSpPr>
        <p:spPr bwMode="auto">
          <a:xfrm flipV="1">
            <a:off x="6832600" y="7969250"/>
            <a:ext cx="2873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19" name="Line 1235"/>
          <p:cNvSpPr>
            <a:spLocks noChangeShapeType="1"/>
          </p:cNvSpPr>
          <p:nvPr/>
        </p:nvSpPr>
        <p:spPr bwMode="auto">
          <a:xfrm>
            <a:off x="7696200" y="7464425"/>
            <a:ext cx="0" cy="1152525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420" name="Group 522"/>
          <p:cNvGrpSpPr>
            <a:grpSpLocks/>
          </p:cNvGrpSpPr>
          <p:nvPr/>
        </p:nvGrpSpPr>
        <p:grpSpPr bwMode="auto">
          <a:xfrm>
            <a:off x="6176963" y="8424863"/>
            <a:ext cx="546100" cy="336550"/>
            <a:chOff x="3710" y="5337"/>
            <a:chExt cx="344" cy="212"/>
          </a:xfrm>
        </p:grpSpPr>
        <p:sp>
          <p:nvSpPr>
            <p:cNvPr id="14912" name="Rectangle 1361"/>
            <p:cNvSpPr>
              <a:spLocks noChangeArrowheads="1"/>
            </p:cNvSpPr>
            <p:nvPr/>
          </p:nvSpPr>
          <p:spPr bwMode="auto">
            <a:xfrm>
              <a:off x="3760" y="5397"/>
              <a:ext cx="227" cy="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13" name="Text Box 1306"/>
            <p:cNvSpPr txBox="1">
              <a:spLocks noChangeArrowheads="1"/>
            </p:cNvSpPr>
            <p:nvPr/>
          </p:nvSpPr>
          <p:spPr bwMode="auto">
            <a:xfrm>
              <a:off x="3710" y="5359"/>
              <a:ext cx="272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/>
              <a:r>
                <a:rPr lang="en-GB" sz="1100">
                  <a:cs typeface="Arial" charset="0"/>
                </a:rPr>
                <a:t>90°</a:t>
              </a:r>
              <a:endParaRPr lang="el-GR" sz="1600">
                <a:cs typeface="Arial" charset="0"/>
              </a:endParaRPr>
            </a:p>
          </p:txBody>
        </p:sp>
        <p:sp>
          <p:nvSpPr>
            <p:cNvPr id="14914" name="Text Box 1288"/>
            <p:cNvSpPr txBox="1">
              <a:spLocks noChangeArrowheads="1"/>
            </p:cNvSpPr>
            <p:nvPr/>
          </p:nvSpPr>
          <p:spPr bwMode="auto">
            <a:xfrm>
              <a:off x="3833" y="5337"/>
              <a:ext cx="22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l-GR" sz="1600" b="1">
                  <a:cs typeface="Arial" charset="0"/>
                </a:rPr>
                <a:t>Φ</a:t>
              </a:r>
            </a:p>
          </p:txBody>
        </p:sp>
      </p:grpSp>
      <p:sp>
        <p:nvSpPr>
          <p:cNvPr id="14421" name="Line 1235"/>
          <p:cNvSpPr>
            <a:spLocks noChangeShapeType="1"/>
          </p:cNvSpPr>
          <p:nvPr/>
        </p:nvSpPr>
        <p:spPr bwMode="auto">
          <a:xfrm>
            <a:off x="6616700" y="8597900"/>
            <a:ext cx="1079500" cy="0"/>
          </a:xfrm>
          <a:prstGeom prst="line">
            <a:avLst/>
          </a:prstGeom>
          <a:noFill/>
          <a:ln w="38100" cap="sq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422" name="Group 524"/>
          <p:cNvGrpSpPr>
            <a:grpSpLocks/>
          </p:cNvGrpSpPr>
          <p:nvPr/>
        </p:nvGrpSpPr>
        <p:grpSpPr bwMode="auto">
          <a:xfrm>
            <a:off x="5927725" y="8040688"/>
            <a:ext cx="1227138" cy="169862"/>
            <a:chOff x="3533" y="5065"/>
            <a:chExt cx="773" cy="107"/>
          </a:xfrm>
        </p:grpSpPr>
        <p:sp>
          <p:nvSpPr>
            <p:cNvPr id="14903" name="Rectangle 671"/>
            <p:cNvSpPr>
              <a:spLocks noChangeArrowheads="1"/>
            </p:cNvSpPr>
            <p:nvPr/>
          </p:nvSpPr>
          <p:spPr bwMode="auto">
            <a:xfrm>
              <a:off x="3533" y="5096"/>
              <a:ext cx="771" cy="44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04" name="TextBox 369"/>
            <p:cNvSpPr txBox="1">
              <a:spLocks noChangeArrowheads="1"/>
            </p:cNvSpPr>
            <p:nvPr/>
          </p:nvSpPr>
          <p:spPr bwMode="auto">
            <a:xfrm>
              <a:off x="3533" y="5065"/>
              <a:ext cx="13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/>
                <a:t>1</a:t>
              </a:r>
            </a:p>
          </p:txBody>
        </p:sp>
        <p:sp>
          <p:nvSpPr>
            <p:cNvPr id="14905" name="TextBox 370"/>
            <p:cNvSpPr txBox="1">
              <a:spLocks noChangeArrowheads="1"/>
            </p:cNvSpPr>
            <p:nvPr/>
          </p:nvSpPr>
          <p:spPr bwMode="auto">
            <a:xfrm>
              <a:off x="3624" y="5065"/>
              <a:ext cx="13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/>
                <a:t>2</a:t>
              </a:r>
            </a:p>
          </p:txBody>
        </p:sp>
        <p:sp>
          <p:nvSpPr>
            <p:cNvPr id="14906" name="TextBox 371"/>
            <p:cNvSpPr txBox="1">
              <a:spLocks noChangeArrowheads="1"/>
            </p:cNvSpPr>
            <p:nvPr/>
          </p:nvSpPr>
          <p:spPr bwMode="auto">
            <a:xfrm>
              <a:off x="3714" y="5065"/>
              <a:ext cx="13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/>
                <a:t>3</a:t>
              </a:r>
            </a:p>
          </p:txBody>
        </p:sp>
        <p:sp>
          <p:nvSpPr>
            <p:cNvPr id="14907" name="TextBox 372"/>
            <p:cNvSpPr txBox="1">
              <a:spLocks noChangeArrowheads="1"/>
            </p:cNvSpPr>
            <p:nvPr/>
          </p:nvSpPr>
          <p:spPr bwMode="auto">
            <a:xfrm>
              <a:off x="3805" y="5065"/>
              <a:ext cx="13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/>
                <a:t>4</a:t>
              </a:r>
            </a:p>
          </p:txBody>
        </p:sp>
        <p:sp>
          <p:nvSpPr>
            <p:cNvPr id="14908" name="TextBox 373"/>
            <p:cNvSpPr txBox="1">
              <a:spLocks noChangeArrowheads="1"/>
            </p:cNvSpPr>
            <p:nvPr/>
          </p:nvSpPr>
          <p:spPr bwMode="auto">
            <a:xfrm>
              <a:off x="3896" y="5065"/>
              <a:ext cx="139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/>
                <a:t>5</a:t>
              </a:r>
            </a:p>
          </p:txBody>
        </p:sp>
        <p:sp>
          <p:nvSpPr>
            <p:cNvPr id="14909" name="TextBox 374"/>
            <p:cNvSpPr txBox="1">
              <a:spLocks noChangeArrowheads="1"/>
            </p:cNvSpPr>
            <p:nvPr/>
          </p:nvSpPr>
          <p:spPr bwMode="auto">
            <a:xfrm>
              <a:off x="3987" y="5065"/>
              <a:ext cx="13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/>
                <a:t>6</a:t>
              </a:r>
            </a:p>
          </p:txBody>
        </p:sp>
        <p:sp>
          <p:nvSpPr>
            <p:cNvPr id="14910" name="TextBox 375"/>
            <p:cNvSpPr txBox="1">
              <a:spLocks noChangeArrowheads="1"/>
            </p:cNvSpPr>
            <p:nvPr/>
          </p:nvSpPr>
          <p:spPr bwMode="auto">
            <a:xfrm>
              <a:off x="4077" y="5065"/>
              <a:ext cx="13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/>
                <a:t>7</a:t>
              </a:r>
            </a:p>
          </p:txBody>
        </p:sp>
        <p:sp>
          <p:nvSpPr>
            <p:cNvPr id="14911" name="TextBox 377"/>
            <p:cNvSpPr txBox="1">
              <a:spLocks noChangeArrowheads="1"/>
            </p:cNvSpPr>
            <p:nvPr/>
          </p:nvSpPr>
          <p:spPr bwMode="auto">
            <a:xfrm>
              <a:off x="4168" y="5065"/>
              <a:ext cx="13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/>
                <a:t>8</a:t>
              </a:r>
            </a:p>
          </p:txBody>
        </p:sp>
      </p:grpSp>
      <p:sp>
        <p:nvSpPr>
          <p:cNvPr id="14423" name="AutoShape 1211"/>
          <p:cNvSpPr>
            <a:spLocks noChangeArrowheads="1"/>
          </p:cNvSpPr>
          <p:nvPr/>
        </p:nvSpPr>
        <p:spPr bwMode="auto">
          <a:xfrm flipV="1">
            <a:off x="6473825" y="8256588"/>
            <a:ext cx="142875" cy="1444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14424" name="Line 1314"/>
          <p:cNvSpPr>
            <a:spLocks noChangeShapeType="1"/>
          </p:cNvSpPr>
          <p:nvPr/>
        </p:nvSpPr>
        <p:spPr bwMode="auto">
          <a:xfrm flipH="1">
            <a:off x="5895975" y="7753350"/>
            <a:ext cx="287338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25" name="Line 1314"/>
          <p:cNvSpPr>
            <a:spLocks noChangeShapeType="1"/>
          </p:cNvSpPr>
          <p:nvPr/>
        </p:nvSpPr>
        <p:spPr bwMode="auto">
          <a:xfrm flipH="1" flipV="1">
            <a:off x="5751513" y="7824788"/>
            <a:ext cx="28733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26" name="Line 1314"/>
          <p:cNvSpPr>
            <a:spLocks noChangeShapeType="1"/>
          </p:cNvSpPr>
          <p:nvPr/>
        </p:nvSpPr>
        <p:spPr bwMode="auto">
          <a:xfrm flipH="1" flipV="1">
            <a:off x="6040438" y="7680325"/>
            <a:ext cx="2889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427" name="Group 521"/>
          <p:cNvGrpSpPr>
            <a:grpSpLocks/>
          </p:cNvGrpSpPr>
          <p:nvPr/>
        </p:nvGrpSpPr>
        <p:grpSpPr bwMode="auto">
          <a:xfrm>
            <a:off x="6178550" y="8712200"/>
            <a:ext cx="792163" cy="336550"/>
            <a:chOff x="3711" y="5531"/>
            <a:chExt cx="499" cy="212"/>
          </a:xfrm>
        </p:grpSpPr>
        <p:sp>
          <p:nvSpPr>
            <p:cNvPr id="14897" name="Line 1235"/>
            <p:cNvSpPr>
              <a:spLocks noChangeShapeType="1"/>
            </p:cNvSpPr>
            <p:nvPr/>
          </p:nvSpPr>
          <p:spPr bwMode="auto">
            <a:xfrm>
              <a:off x="3984" y="5641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898" name="Rectangle 1361"/>
            <p:cNvSpPr>
              <a:spLocks noChangeArrowheads="1"/>
            </p:cNvSpPr>
            <p:nvPr/>
          </p:nvSpPr>
          <p:spPr bwMode="auto">
            <a:xfrm>
              <a:off x="3761" y="5591"/>
              <a:ext cx="227" cy="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99" name="Text Box 1306"/>
            <p:cNvSpPr txBox="1">
              <a:spLocks noChangeArrowheads="1"/>
            </p:cNvSpPr>
            <p:nvPr/>
          </p:nvSpPr>
          <p:spPr bwMode="auto">
            <a:xfrm>
              <a:off x="3711" y="5554"/>
              <a:ext cx="273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/>
              <a:r>
                <a:rPr lang="en-GB" sz="1100">
                  <a:cs typeface="Arial" charset="0"/>
                </a:rPr>
                <a:t>±9°</a:t>
              </a:r>
              <a:endParaRPr lang="el-GR" sz="1600">
                <a:cs typeface="Arial" charset="0"/>
              </a:endParaRPr>
            </a:p>
          </p:txBody>
        </p:sp>
        <p:sp>
          <p:nvSpPr>
            <p:cNvPr id="14900" name="Text Box 1288"/>
            <p:cNvSpPr txBox="1">
              <a:spLocks noChangeArrowheads="1"/>
            </p:cNvSpPr>
            <p:nvPr/>
          </p:nvSpPr>
          <p:spPr bwMode="auto">
            <a:xfrm>
              <a:off x="3832" y="5531"/>
              <a:ext cx="22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l-GR" sz="1600" b="1">
                  <a:cs typeface="Arial" charset="0"/>
                </a:rPr>
                <a:t>Φ</a:t>
              </a:r>
            </a:p>
          </p:txBody>
        </p:sp>
        <p:sp>
          <p:nvSpPr>
            <p:cNvPr id="14901" name="Oval 493"/>
            <p:cNvSpPr>
              <a:spLocks noChangeArrowheads="1"/>
            </p:cNvSpPr>
            <p:nvPr/>
          </p:nvSpPr>
          <p:spPr bwMode="auto">
            <a:xfrm>
              <a:off x="4074" y="5565"/>
              <a:ext cx="136" cy="136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1279525"/>
              <a:endParaRPr lang="en-US"/>
            </a:p>
          </p:txBody>
        </p:sp>
        <p:sp>
          <p:nvSpPr>
            <p:cNvPr id="502" name="Arc 501"/>
            <p:cNvSpPr/>
            <p:nvPr/>
          </p:nvSpPr>
          <p:spPr bwMode="auto">
            <a:xfrm flipH="1">
              <a:off x="4092" y="5590"/>
              <a:ext cx="105" cy="90"/>
            </a:xfrm>
            <a:prstGeom prst="arc">
              <a:avLst>
                <a:gd name="adj1" fmla="val 12723664"/>
                <a:gd name="adj2" fmla="val 0"/>
              </a:avLst>
            </a:prstGeom>
            <a:noFill/>
            <a:ln w="9525" cap="sq" cmpd="sng" algn="ctr">
              <a:solidFill>
                <a:schemeClr val="tx1"/>
              </a:solidFill>
              <a:prstDash val="solid"/>
              <a:round/>
              <a:headEnd type="triangle" w="sm" len="sm"/>
              <a:tailEnd type="none" w="med" len="med"/>
            </a:ln>
            <a:effectLst/>
          </p:spPr>
          <p:txBody>
            <a:bodyPr/>
            <a:lstStyle/>
            <a:p>
              <a:pPr defTabSz="1279525">
                <a:defRPr/>
              </a:pPr>
              <a:endParaRPr lang="en-GB"/>
            </a:p>
          </p:txBody>
        </p:sp>
      </p:grpSp>
      <p:grpSp>
        <p:nvGrpSpPr>
          <p:cNvPr id="14428" name="Group 501"/>
          <p:cNvGrpSpPr>
            <a:grpSpLocks/>
          </p:cNvGrpSpPr>
          <p:nvPr/>
        </p:nvGrpSpPr>
        <p:grpSpPr bwMode="auto">
          <a:xfrm>
            <a:off x="7408863" y="6202363"/>
            <a:ext cx="371475" cy="215900"/>
            <a:chOff x="4486" y="3819"/>
            <a:chExt cx="234" cy="136"/>
          </a:xfrm>
        </p:grpSpPr>
        <p:sp>
          <p:nvSpPr>
            <p:cNvPr id="14894" name="Oval 1227"/>
            <p:cNvSpPr>
              <a:spLocks noChangeArrowheads="1"/>
            </p:cNvSpPr>
            <p:nvPr/>
          </p:nvSpPr>
          <p:spPr bwMode="auto">
            <a:xfrm>
              <a:off x="4486" y="3840"/>
              <a:ext cx="91" cy="9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95" name="Freeform 1228"/>
            <p:cNvSpPr>
              <a:spLocks/>
            </p:cNvSpPr>
            <p:nvPr/>
          </p:nvSpPr>
          <p:spPr bwMode="auto">
            <a:xfrm>
              <a:off x="4510" y="3862"/>
              <a:ext cx="45" cy="45"/>
            </a:xfrm>
            <a:custGeom>
              <a:avLst/>
              <a:gdLst>
                <a:gd name="T0" fmla="*/ 0 w 136"/>
                <a:gd name="T1" fmla="*/ 0 h 106"/>
                <a:gd name="T2" fmla="*/ 0 w 136"/>
                <a:gd name="T3" fmla="*/ 0 h 106"/>
                <a:gd name="T4" fmla="*/ 0 w 136"/>
                <a:gd name="T5" fmla="*/ 0 h 106"/>
                <a:gd name="T6" fmla="*/ 0 w 136"/>
                <a:gd name="T7" fmla="*/ 0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106"/>
                <a:gd name="T14" fmla="*/ 136 w 136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106">
                  <a:moveTo>
                    <a:pt x="0" y="53"/>
                  </a:moveTo>
                  <a:cubicBezTo>
                    <a:pt x="15" y="26"/>
                    <a:pt x="30" y="0"/>
                    <a:pt x="45" y="8"/>
                  </a:cubicBezTo>
                  <a:cubicBezTo>
                    <a:pt x="60" y="16"/>
                    <a:pt x="75" y="92"/>
                    <a:pt x="90" y="99"/>
                  </a:cubicBezTo>
                  <a:cubicBezTo>
                    <a:pt x="105" y="106"/>
                    <a:pt x="120" y="79"/>
                    <a:pt x="136" y="5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896" name="TextBox 503"/>
            <p:cNvSpPr txBox="1">
              <a:spLocks noChangeArrowheads="1"/>
            </p:cNvSpPr>
            <p:nvPr/>
          </p:nvSpPr>
          <p:spPr bwMode="auto">
            <a:xfrm>
              <a:off x="4531" y="3819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800"/>
                <a:t>12</a:t>
              </a:r>
            </a:p>
          </p:txBody>
        </p:sp>
      </p:grpSp>
      <p:grpSp>
        <p:nvGrpSpPr>
          <p:cNvPr id="14429" name="Group 801"/>
          <p:cNvGrpSpPr>
            <a:grpSpLocks/>
          </p:cNvGrpSpPr>
          <p:nvPr/>
        </p:nvGrpSpPr>
        <p:grpSpPr bwMode="auto">
          <a:xfrm>
            <a:off x="1216025" y="5016500"/>
            <a:ext cx="538163" cy="214313"/>
            <a:chOff x="766" y="3160"/>
            <a:chExt cx="339" cy="135"/>
          </a:xfrm>
        </p:grpSpPr>
        <p:cxnSp>
          <p:nvCxnSpPr>
            <p:cNvPr id="14889" name="Straight Connector 733"/>
            <p:cNvCxnSpPr>
              <a:cxnSpLocks noChangeShapeType="1"/>
            </p:cNvCxnSpPr>
            <p:nvPr/>
          </p:nvCxnSpPr>
          <p:spPr bwMode="auto">
            <a:xfrm flipH="1">
              <a:off x="766" y="3239"/>
              <a:ext cx="91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grpSp>
          <p:nvGrpSpPr>
            <p:cNvPr id="14890" name="Group 576"/>
            <p:cNvGrpSpPr>
              <a:grpSpLocks/>
            </p:cNvGrpSpPr>
            <p:nvPr/>
          </p:nvGrpSpPr>
          <p:grpSpPr bwMode="auto">
            <a:xfrm>
              <a:off x="858" y="3160"/>
              <a:ext cx="247" cy="135"/>
              <a:chOff x="882" y="3070"/>
              <a:chExt cx="247" cy="135"/>
            </a:xfrm>
          </p:grpSpPr>
          <p:sp>
            <p:nvSpPr>
              <p:cNvPr id="14891" name="Oval 1227"/>
              <p:cNvSpPr>
                <a:spLocks noChangeArrowheads="1"/>
              </p:cNvSpPr>
              <p:nvPr/>
            </p:nvSpPr>
            <p:spPr bwMode="auto">
              <a:xfrm>
                <a:off x="882" y="3100"/>
                <a:ext cx="91" cy="9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92" name="Freeform 1228"/>
              <p:cNvSpPr>
                <a:spLocks/>
              </p:cNvSpPr>
              <p:nvPr/>
            </p:nvSpPr>
            <p:spPr bwMode="auto">
              <a:xfrm>
                <a:off x="905" y="3122"/>
                <a:ext cx="45" cy="45"/>
              </a:xfrm>
              <a:custGeom>
                <a:avLst/>
                <a:gdLst>
                  <a:gd name="T0" fmla="*/ 0 w 136"/>
                  <a:gd name="T1" fmla="*/ 0 h 106"/>
                  <a:gd name="T2" fmla="*/ 0 w 136"/>
                  <a:gd name="T3" fmla="*/ 0 h 106"/>
                  <a:gd name="T4" fmla="*/ 0 w 136"/>
                  <a:gd name="T5" fmla="*/ 1 h 106"/>
                  <a:gd name="T6" fmla="*/ 0 w 136"/>
                  <a:gd name="T7" fmla="*/ 0 h 10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6"/>
                  <a:gd name="T13" fmla="*/ 0 h 106"/>
                  <a:gd name="T14" fmla="*/ 136 w 136"/>
                  <a:gd name="T15" fmla="*/ 106 h 10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6" h="106">
                    <a:moveTo>
                      <a:pt x="0" y="53"/>
                    </a:moveTo>
                    <a:cubicBezTo>
                      <a:pt x="15" y="26"/>
                      <a:pt x="30" y="0"/>
                      <a:pt x="45" y="8"/>
                    </a:cubicBezTo>
                    <a:cubicBezTo>
                      <a:pt x="60" y="16"/>
                      <a:pt x="75" y="92"/>
                      <a:pt x="90" y="99"/>
                    </a:cubicBezTo>
                    <a:cubicBezTo>
                      <a:pt x="105" y="106"/>
                      <a:pt x="120" y="79"/>
                      <a:pt x="136" y="53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93" name="TextBox 581"/>
              <p:cNvSpPr txBox="1">
                <a:spLocks noChangeArrowheads="1"/>
              </p:cNvSpPr>
              <p:nvPr/>
            </p:nvSpPr>
            <p:spPr bwMode="auto">
              <a:xfrm>
                <a:off x="940" y="3070"/>
                <a:ext cx="189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800"/>
                  <a:t>24</a:t>
                </a:r>
              </a:p>
            </p:txBody>
          </p:sp>
        </p:grpSp>
      </p:grpSp>
      <p:grpSp>
        <p:nvGrpSpPr>
          <p:cNvPr id="14430" name="Group 645"/>
          <p:cNvGrpSpPr>
            <a:grpSpLocks/>
          </p:cNvGrpSpPr>
          <p:nvPr/>
        </p:nvGrpSpPr>
        <p:grpSpPr bwMode="auto">
          <a:xfrm>
            <a:off x="5637213" y="5632450"/>
            <a:ext cx="233362" cy="200025"/>
            <a:chOff x="6066628" y="4963668"/>
            <a:chExt cx="234360" cy="200055"/>
          </a:xfrm>
        </p:grpSpPr>
        <p:sp>
          <p:nvSpPr>
            <p:cNvPr id="14887" name="Oval 1363"/>
            <p:cNvSpPr>
              <a:spLocks noChangeArrowheads="1"/>
            </p:cNvSpPr>
            <p:nvPr/>
          </p:nvSpPr>
          <p:spPr bwMode="auto">
            <a:xfrm rot="5400000">
              <a:off x="6112321" y="4992809"/>
              <a:ext cx="144463" cy="14446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88" name="Text Box 1029"/>
            <p:cNvSpPr txBox="1">
              <a:spLocks noChangeArrowheads="1"/>
            </p:cNvSpPr>
            <p:nvPr/>
          </p:nvSpPr>
          <p:spPr bwMode="auto">
            <a:xfrm>
              <a:off x="6066628" y="4963668"/>
              <a:ext cx="23436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700"/>
                <a:t>3</a:t>
              </a:r>
            </a:p>
          </p:txBody>
        </p:sp>
      </p:grpSp>
      <p:grpSp>
        <p:nvGrpSpPr>
          <p:cNvPr id="14431" name="Group 647"/>
          <p:cNvGrpSpPr>
            <a:grpSpLocks/>
          </p:cNvGrpSpPr>
          <p:nvPr/>
        </p:nvGrpSpPr>
        <p:grpSpPr bwMode="auto">
          <a:xfrm>
            <a:off x="5749925" y="5637213"/>
            <a:ext cx="293688" cy="200025"/>
            <a:chOff x="6179138" y="4819652"/>
            <a:chExt cx="293670" cy="200055"/>
          </a:xfrm>
        </p:grpSpPr>
        <p:sp>
          <p:nvSpPr>
            <p:cNvPr id="14885" name="Oval 1363"/>
            <p:cNvSpPr>
              <a:spLocks noChangeArrowheads="1"/>
            </p:cNvSpPr>
            <p:nvPr/>
          </p:nvSpPr>
          <p:spPr bwMode="auto">
            <a:xfrm rot="5400000">
              <a:off x="6256337" y="4848793"/>
              <a:ext cx="144463" cy="14446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14886" name="Text Box 1029"/>
            <p:cNvSpPr txBox="1">
              <a:spLocks noChangeArrowheads="1"/>
            </p:cNvSpPr>
            <p:nvPr/>
          </p:nvSpPr>
          <p:spPr bwMode="auto">
            <a:xfrm>
              <a:off x="6179138" y="4819652"/>
              <a:ext cx="29367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700"/>
                <a:t>B1</a:t>
              </a:r>
            </a:p>
          </p:txBody>
        </p:sp>
      </p:grpSp>
      <p:grpSp>
        <p:nvGrpSpPr>
          <p:cNvPr id="14432" name="Group 684"/>
          <p:cNvGrpSpPr>
            <a:grpSpLocks/>
          </p:cNvGrpSpPr>
          <p:nvPr/>
        </p:nvGrpSpPr>
        <p:grpSpPr bwMode="auto">
          <a:xfrm>
            <a:off x="5924550" y="5641975"/>
            <a:ext cx="234950" cy="200025"/>
            <a:chOff x="6356587" y="5243854"/>
            <a:chExt cx="234360" cy="200055"/>
          </a:xfrm>
        </p:grpSpPr>
        <p:sp>
          <p:nvSpPr>
            <p:cNvPr id="14883" name="Oval 1363"/>
            <p:cNvSpPr>
              <a:spLocks noChangeArrowheads="1"/>
            </p:cNvSpPr>
            <p:nvPr/>
          </p:nvSpPr>
          <p:spPr bwMode="auto">
            <a:xfrm rot="5400000">
              <a:off x="6400353" y="5272548"/>
              <a:ext cx="144463" cy="14446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14884" name="Text Box 1029"/>
            <p:cNvSpPr txBox="1">
              <a:spLocks noChangeArrowheads="1"/>
            </p:cNvSpPr>
            <p:nvPr/>
          </p:nvSpPr>
          <p:spPr bwMode="auto">
            <a:xfrm>
              <a:off x="6356587" y="5243854"/>
              <a:ext cx="23436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700"/>
                <a:t>1</a:t>
              </a:r>
            </a:p>
          </p:txBody>
        </p:sp>
      </p:grpSp>
      <p:grpSp>
        <p:nvGrpSpPr>
          <p:cNvPr id="14433" name="Group 615"/>
          <p:cNvGrpSpPr>
            <a:grpSpLocks/>
          </p:cNvGrpSpPr>
          <p:nvPr/>
        </p:nvGrpSpPr>
        <p:grpSpPr bwMode="auto">
          <a:xfrm>
            <a:off x="279400" y="8007350"/>
            <a:ext cx="1439863" cy="249238"/>
            <a:chOff x="226" y="4711"/>
            <a:chExt cx="907" cy="157"/>
          </a:xfrm>
        </p:grpSpPr>
        <p:sp>
          <p:nvSpPr>
            <p:cNvPr id="14876" name="TextBox 1047"/>
            <p:cNvSpPr txBox="1">
              <a:spLocks noChangeArrowheads="1"/>
            </p:cNvSpPr>
            <p:nvPr/>
          </p:nvSpPr>
          <p:spPr bwMode="auto">
            <a:xfrm>
              <a:off x="539" y="4711"/>
              <a:ext cx="59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000"/>
                <a:t>Power supply</a:t>
              </a:r>
            </a:p>
          </p:txBody>
        </p:sp>
        <p:grpSp>
          <p:nvGrpSpPr>
            <p:cNvPr id="14877" name="Group 614"/>
            <p:cNvGrpSpPr>
              <a:grpSpLocks/>
            </p:cNvGrpSpPr>
            <p:nvPr/>
          </p:nvGrpSpPr>
          <p:grpSpPr bwMode="auto">
            <a:xfrm>
              <a:off x="226" y="4732"/>
              <a:ext cx="328" cy="136"/>
              <a:chOff x="226" y="4723"/>
              <a:chExt cx="328" cy="136"/>
            </a:xfrm>
          </p:grpSpPr>
          <p:grpSp>
            <p:nvGrpSpPr>
              <p:cNvPr id="14878" name="Group 721"/>
              <p:cNvGrpSpPr>
                <a:grpSpLocks/>
              </p:cNvGrpSpPr>
              <p:nvPr/>
            </p:nvGrpSpPr>
            <p:grpSpPr bwMode="auto">
              <a:xfrm>
                <a:off x="337" y="4747"/>
                <a:ext cx="91" cy="91"/>
                <a:chOff x="679140" y="7536457"/>
                <a:chExt cx="144462" cy="144463"/>
              </a:xfrm>
            </p:grpSpPr>
            <p:sp>
              <p:nvSpPr>
                <p:cNvPr id="14881" name="Oval 1218"/>
                <p:cNvSpPr>
                  <a:spLocks noChangeArrowheads="1"/>
                </p:cNvSpPr>
                <p:nvPr/>
              </p:nvSpPr>
              <p:spPr bwMode="auto">
                <a:xfrm>
                  <a:off x="679140" y="7536457"/>
                  <a:ext cx="144462" cy="144463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882" name="Freeform 1219"/>
                <p:cNvSpPr>
                  <a:spLocks/>
                </p:cNvSpPr>
                <p:nvPr/>
              </p:nvSpPr>
              <p:spPr bwMode="auto">
                <a:xfrm>
                  <a:off x="717240" y="7571382"/>
                  <a:ext cx="71437" cy="71438"/>
                </a:xfrm>
                <a:custGeom>
                  <a:avLst/>
                  <a:gdLst>
                    <a:gd name="T0" fmla="*/ 0 w 136"/>
                    <a:gd name="T1" fmla="*/ 2147483647 h 106"/>
                    <a:gd name="T2" fmla="*/ 2147483647 w 136"/>
                    <a:gd name="T3" fmla="*/ 2147483647 h 106"/>
                    <a:gd name="T4" fmla="*/ 2147483647 w 136"/>
                    <a:gd name="T5" fmla="*/ 2147483647 h 106"/>
                    <a:gd name="T6" fmla="*/ 2147483647 w 136"/>
                    <a:gd name="T7" fmla="*/ 2147483647 h 10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36"/>
                    <a:gd name="T13" fmla="*/ 0 h 106"/>
                    <a:gd name="T14" fmla="*/ 136 w 136"/>
                    <a:gd name="T15" fmla="*/ 106 h 10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36" h="106">
                      <a:moveTo>
                        <a:pt x="0" y="53"/>
                      </a:moveTo>
                      <a:cubicBezTo>
                        <a:pt x="15" y="26"/>
                        <a:pt x="30" y="0"/>
                        <a:pt x="45" y="8"/>
                      </a:cubicBezTo>
                      <a:cubicBezTo>
                        <a:pt x="60" y="16"/>
                        <a:pt x="75" y="92"/>
                        <a:pt x="90" y="99"/>
                      </a:cubicBezTo>
                      <a:cubicBezTo>
                        <a:pt x="105" y="106"/>
                        <a:pt x="120" y="79"/>
                        <a:pt x="136" y="53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4879" name="Line 2075"/>
              <p:cNvSpPr>
                <a:spLocks noChangeShapeType="1"/>
              </p:cNvSpPr>
              <p:nvPr/>
            </p:nvSpPr>
            <p:spPr bwMode="auto">
              <a:xfrm>
                <a:off x="226" y="4793"/>
                <a:ext cx="11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80" name="TextBox 722"/>
              <p:cNvSpPr txBox="1">
                <a:spLocks noChangeArrowheads="1"/>
              </p:cNvSpPr>
              <p:nvPr/>
            </p:nvSpPr>
            <p:spPr bwMode="auto">
              <a:xfrm>
                <a:off x="394" y="4723"/>
                <a:ext cx="160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800"/>
                  <a:t>V</a:t>
                </a:r>
              </a:p>
            </p:txBody>
          </p:sp>
        </p:grpSp>
      </p:grpSp>
      <p:grpSp>
        <p:nvGrpSpPr>
          <p:cNvPr id="14434" name="Group 889"/>
          <p:cNvGrpSpPr>
            <a:grpSpLocks/>
          </p:cNvGrpSpPr>
          <p:nvPr/>
        </p:nvGrpSpPr>
        <p:grpSpPr bwMode="auto">
          <a:xfrm>
            <a:off x="8013700" y="604838"/>
            <a:ext cx="504825" cy="304800"/>
            <a:chOff x="5392688" y="1948160"/>
            <a:chExt cx="504056" cy="304604"/>
          </a:xfrm>
        </p:grpSpPr>
        <p:sp>
          <p:nvSpPr>
            <p:cNvPr id="14874" name="Rectangle 1409"/>
            <p:cNvSpPr>
              <a:spLocks noChangeArrowheads="1"/>
            </p:cNvSpPr>
            <p:nvPr/>
          </p:nvSpPr>
          <p:spPr bwMode="auto">
            <a:xfrm>
              <a:off x="5392688" y="1992289"/>
              <a:ext cx="430212" cy="21634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75" name="Text Box 1411"/>
            <p:cNvSpPr txBox="1">
              <a:spLocks noChangeArrowheads="1"/>
            </p:cNvSpPr>
            <p:nvPr/>
          </p:nvSpPr>
          <p:spPr bwMode="auto">
            <a:xfrm>
              <a:off x="5394273" y="1948160"/>
              <a:ext cx="502471" cy="304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/>
              <a:r>
                <a:rPr lang="en-GB" sz="1400">
                  <a:solidFill>
                    <a:schemeClr val="bg1"/>
                  </a:solidFill>
                </a:rPr>
                <a:t>M2</a:t>
              </a:r>
            </a:p>
          </p:txBody>
        </p:sp>
      </p:grpSp>
      <p:sp>
        <p:nvSpPr>
          <p:cNvPr id="14435" name="Line 1404"/>
          <p:cNvSpPr>
            <a:spLocks noChangeShapeType="1"/>
          </p:cNvSpPr>
          <p:nvPr/>
        </p:nvSpPr>
        <p:spPr bwMode="auto">
          <a:xfrm flipH="1" flipV="1">
            <a:off x="3232150" y="4513263"/>
            <a:ext cx="0" cy="8636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36" name="Line 1026"/>
          <p:cNvSpPr>
            <a:spLocks noChangeShapeType="1"/>
          </p:cNvSpPr>
          <p:nvPr/>
        </p:nvSpPr>
        <p:spPr bwMode="auto">
          <a:xfrm flipH="1" flipV="1">
            <a:off x="5321300" y="5448300"/>
            <a:ext cx="7938" cy="295275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437" name="Group 713"/>
          <p:cNvGrpSpPr>
            <a:grpSpLocks/>
          </p:cNvGrpSpPr>
          <p:nvPr/>
        </p:nvGrpSpPr>
        <p:grpSpPr bwMode="auto">
          <a:xfrm>
            <a:off x="5176838" y="5638800"/>
            <a:ext cx="284162" cy="200025"/>
            <a:chOff x="8844309" y="5277758"/>
            <a:chExt cx="284052" cy="200055"/>
          </a:xfrm>
        </p:grpSpPr>
        <p:sp>
          <p:nvSpPr>
            <p:cNvPr id="14872" name="Rectangle 710"/>
            <p:cNvSpPr>
              <a:spLocks noChangeArrowheads="1"/>
            </p:cNvSpPr>
            <p:nvPr/>
          </p:nvSpPr>
          <p:spPr bwMode="auto">
            <a:xfrm>
              <a:off x="8921080" y="5304656"/>
              <a:ext cx="144016" cy="14401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1279525"/>
              <a:endParaRPr lang="en-US"/>
            </a:p>
          </p:txBody>
        </p:sp>
        <p:sp>
          <p:nvSpPr>
            <p:cNvPr id="14873" name="Text Box 1029"/>
            <p:cNvSpPr txBox="1">
              <a:spLocks noChangeArrowheads="1"/>
            </p:cNvSpPr>
            <p:nvPr/>
          </p:nvSpPr>
          <p:spPr bwMode="auto">
            <a:xfrm>
              <a:off x="8844309" y="5277758"/>
              <a:ext cx="284052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700"/>
                <a:t>10</a:t>
              </a:r>
            </a:p>
          </p:txBody>
        </p:sp>
      </p:grpSp>
      <p:sp>
        <p:nvSpPr>
          <p:cNvPr id="14438" name="Line 1026"/>
          <p:cNvSpPr>
            <a:spLocks noChangeShapeType="1"/>
          </p:cNvSpPr>
          <p:nvPr/>
        </p:nvSpPr>
        <p:spPr bwMode="auto">
          <a:xfrm>
            <a:off x="5321300" y="5448300"/>
            <a:ext cx="3743325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39" name="Line 1026"/>
          <p:cNvSpPr>
            <a:spLocks noChangeShapeType="1"/>
          </p:cNvSpPr>
          <p:nvPr/>
        </p:nvSpPr>
        <p:spPr bwMode="auto">
          <a:xfrm>
            <a:off x="1216025" y="4800600"/>
            <a:ext cx="1871663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40" name="Line 1026"/>
          <p:cNvSpPr>
            <a:spLocks noChangeShapeType="1"/>
          </p:cNvSpPr>
          <p:nvPr/>
        </p:nvSpPr>
        <p:spPr bwMode="auto">
          <a:xfrm flipH="1" flipV="1">
            <a:off x="4384675" y="7248525"/>
            <a:ext cx="0" cy="2160588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441" name="Group 912"/>
          <p:cNvGrpSpPr>
            <a:grpSpLocks/>
          </p:cNvGrpSpPr>
          <p:nvPr/>
        </p:nvGrpSpPr>
        <p:grpSpPr bwMode="auto">
          <a:xfrm>
            <a:off x="4394200" y="5634038"/>
            <a:ext cx="234950" cy="200025"/>
            <a:chOff x="8878929" y="5277758"/>
            <a:chExt cx="234360" cy="200055"/>
          </a:xfrm>
        </p:grpSpPr>
        <p:sp>
          <p:nvSpPr>
            <p:cNvPr id="14870" name="Rectangle 913"/>
            <p:cNvSpPr>
              <a:spLocks noChangeArrowheads="1"/>
            </p:cNvSpPr>
            <p:nvPr/>
          </p:nvSpPr>
          <p:spPr bwMode="auto">
            <a:xfrm>
              <a:off x="8921080" y="5304656"/>
              <a:ext cx="144016" cy="14401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1279525"/>
              <a:endParaRPr lang="en-US"/>
            </a:p>
          </p:txBody>
        </p:sp>
        <p:sp>
          <p:nvSpPr>
            <p:cNvPr id="14871" name="Text Box 1029"/>
            <p:cNvSpPr txBox="1">
              <a:spLocks noChangeArrowheads="1"/>
            </p:cNvSpPr>
            <p:nvPr/>
          </p:nvSpPr>
          <p:spPr bwMode="auto">
            <a:xfrm>
              <a:off x="8878929" y="5277758"/>
              <a:ext cx="23436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700"/>
                <a:t>9</a:t>
              </a:r>
            </a:p>
          </p:txBody>
        </p:sp>
      </p:grpSp>
      <p:sp>
        <p:nvSpPr>
          <p:cNvPr id="14442" name="Line 713"/>
          <p:cNvSpPr>
            <a:spLocks noChangeShapeType="1"/>
          </p:cNvSpPr>
          <p:nvPr/>
        </p:nvSpPr>
        <p:spPr bwMode="auto">
          <a:xfrm flipH="1" flipV="1">
            <a:off x="9137650" y="4656138"/>
            <a:ext cx="0" cy="720725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43" name="Line 1028"/>
          <p:cNvSpPr>
            <a:spLocks noChangeShapeType="1"/>
          </p:cNvSpPr>
          <p:nvPr/>
        </p:nvSpPr>
        <p:spPr bwMode="auto">
          <a:xfrm flipH="1">
            <a:off x="8993188" y="4945063"/>
            <a:ext cx="0" cy="576262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44" name="Line 713"/>
          <p:cNvSpPr>
            <a:spLocks noChangeShapeType="1"/>
          </p:cNvSpPr>
          <p:nvPr/>
        </p:nvSpPr>
        <p:spPr bwMode="auto">
          <a:xfrm flipV="1">
            <a:off x="4529138" y="5376863"/>
            <a:ext cx="4608512" cy="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45" name="Line 1028"/>
          <p:cNvSpPr>
            <a:spLocks noChangeShapeType="1"/>
          </p:cNvSpPr>
          <p:nvPr/>
        </p:nvSpPr>
        <p:spPr bwMode="auto">
          <a:xfrm flipH="1" flipV="1">
            <a:off x="3808413" y="5521325"/>
            <a:ext cx="5184775" cy="0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46" name="Line 1314"/>
          <p:cNvSpPr>
            <a:spLocks noChangeShapeType="1"/>
          </p:cNvSpPr>
          <p:nvPr/>
        </p:nvSpPr>
        <p:spPr bwMode="auto">
          <a:xfrm flipH="1">
            <a:off x="6183313" y="7608888"/>
            <a:ext cx="2889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47" name="Line 1429"/>
          <p:cNvSpPr>
            <a:spLocks noChangeShapeType="1"/>
          </p:cNvSpPr>
          <p:nvPr/>
        </p:nvSpPr>
        <p:spPr bwMode="auto">
          <a:xfrm>
            <a:off x="8775700" y="7392988"/>
            <a:ext cx="360363" cy="0"/>
          </a:xfrm>
          <a:prstGeom prst="line">
            <a:avLst/>
          </a:prstGeom>
          <a:noFill/>
          <a:ln w="28575">
            <a:solidFill>
              <a:srgbClr val="99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14448" name="Straight Connector 616"/>
          <p:cNvCxnSpPr>
            <a:cxnSpLocks noChangeShapeType="1"/>
          </p:cNvCxnSpPr>
          <p:nvPr/>
        </p:nvCxnSpPr>
        <p:spPr bwMode="auto">
          <a:xfrm rot="10800000">
            <a:off x="8342313" y="7392988"/>
            <a:ext cx="1460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4449" name="Text Box 1430"/>
          <p:cNvSpPr txBox="1">
            <a:spLocks noChangeArrowheads="1"/>
          </p:cNvSpPr>
          <p:nvPr/>
        </p:nvSpPr>
        <p:spPr bwMode="auto">
          <a:xfrm>
            <a:off x="8810625" y="7178675"/>
            <a:ext cx="614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800"/>
              <a:t>ATF local</a:t>
            </a:r>
          </a:p>
        </p:txBody>
      </p:sp>
      <p:grpSp>
        <p:nvGrpSpPr>
          <p:cNvPr id="14450" name="Group 404"/>
          <p:cNvGrpSpPr>
            <a:grpSpLocks/>
          </p:cNvGrpSpPr>
          <p:nvPr/>
        </p:nvGrpSpPr>
        <p:grpSpPr bwMode="auto">
          <a:xfrm>
            <a:off x="5454650" y="7248525"/>
            <a:ext cx="908050" cy="336550"/>
            <a:chOff x="4773194" y="6312768"/>
            <a:chExt cx="907526" cy="336550"/>
          </a:xfrm>
        </p:grpSpPr>
        <p:sp>
          <p:nvSpPr>
            <p:cNvPr id="14863" name="Text Box 1310"/>
            <p:cNvSpPr txBox="1">
              <a:spLocks noChangeArrowheads="1"/>
            </p:cNvSpPr>
            <p:nvPr/>
          </p:nvSpPr>
          <p:spPr bwMode="auto">
            <a:xfrm>
              <a:off x="5329882" y="6312768"/>
              <a:ext cx="350838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l-GR" sz="1600" b="1">
                  <a:cs typeface="Arial" charset="0"/>
                </a:rPr>
                <a:t>Φ</a:t>
              </a:r>
            </a:p>
          </p:txBody>
        </p:sp>
        <p:sp>
          <p:nvSpPr>
            <p:cNvPr id="14864" name="Text Box 1309"/>
            <p:cNvSpPr txBox="1">
              <a:spLocks noChangeArrowheads="1"/>
            </p:cNvSpPr>
            <p:nvPr/>
          </p:nvSpPr>
          <p:spPr bwMode="auto">
            <a:xfrm>
              <a:off x="5186213" y="6312768"/>
              <a:ext cx="350838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l-GR" sz="1600" b="1">
                  <a:cs typeface="Arial" charset="0"/>
                </a:rPr>
                <a:t>Φ</a:t>
              </a:r>
            </a:p>
          </p:txBody>
        </p:sp>
        <p:sp>
          <p:nvSpPr>
            <p:cNvPr id="14865" name="Text Box 1288"/>
            <p:cNvSpPr txBox="1">
              <a:spLocks noChangeArrowheads="1"/>
            </p:cNvSpPr>
            <p:nvPr/>
          </p:nvSpPr>
          <p:spPr bwMode="auto">
            <a:xfrm>
              <a:off x="4896495" y="6312768"/>
              <a:ext cx="350837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l-GR" sz="1600" b="1">
                  <a:cs typeface="Arial" charset="0"/>
                </a:rPr>
                <a:t>Φ</a:t>
              </a:r>
            </a:p>
          </p:txBody>
        </p:sp>
        <p:sp>
          <p:nvSpPr>
            <p:cNvPr id="14866" name="Text Box 1306"/>
            <p:cNvSpPr txBox="1">
              <a:spLocks noChangeArrowheads="1"/>
            </p:cNvSpPr>
            <p:nvPr/>
          </p:nvSpPr>
          <p:spPr bwMode="auto">
            <a:xfrm>
              <a:off x="5040957" y="6312768"/>
              <a:ext cx="350838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l-GR" sz="1600" b="1">
                  <a:cs typeface="Arial" charset="0"/>
                </a:rPr>
                <a:t>Φ</a:t>
              </a:r>
            </a:p>
          </p:txBody>
        </p:sp>
        <p:sp>
          <p:nvSpPr>
            <p:cNvPr id="14867" name="Rectangle 1361"/>
            <p:cNvSpPr>
              <a:spLocks noChangeArrowheads="1"/>
            </p:cNvSpPr>
            <p:nvPr/>
          </p:nvSpPr>
          <p:spPr bwMode="auto">
            <a:xfrm>
              <a:off x="4816625" y="6404994"/>
              <a:ext cx="756592" cy="15304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68" name="Text Box 1306"/>
            <p:cNvSpPr txBox="1">
              <a:spLocks noChangeArrowheads="1"/>
            </p:cNvSpPr>
            <p:nvPr/>
          </p:nvSpPr>
          <p:spPr bwMode="auto">
            <a:xfrm>
              <a:off x="4773194" y="6346109"/>
              <a:ext cx="43204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/>
              <a:r>
                <a:rPr lang="en-GB" sz="1100">
                  <a:cs typeface="Arial" charset="0"/>
                </a:rPr>
                <a:t>1</a:t>
              </a:r>
              <a:endParaRPr lang="el-GR" sz="1600">
                <a:cs typeface="Arial" charset="0"/>
              </a:endParaRPr>
            </a:p>
          </p:txBody>
        </p:sp>
        <p:sp>
          <p:nvSpPr>
            <p:cNvPr id="14869" name="Oval 386"/>
            <p:cNvSpPr>
              <a:spLocks noChangeArrowheads="1"/>
            </p:cNvSpPr>
            <p:nvPr/>
          </p:nvSpPr>
          <p:spPr bwMode="auto">
            <a:xfrm>
              <a:off x="4830913" y="6408591"/>
              <a:ext cx="144016" cy="144016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1279525"/>
              <a:endParaRPr lang="en-US"/>
            </a:p>
          </p:txBody>
        </p:sp>
      </p:grpSp>
      <p:grpSp>
        <p:nvGrpSpPr>
          <p:cNvPr id="14451" name="Group 405"/>
          <p:cNvGrpSpPr>
            <a:grpSpLocks/>
          </p:cNvGrpSpPr>
          <p:nvPr/>
        </p:nvGrpSpPr>
        <p:grpSpPr bwMode="auto">
          <a:xfrm>
            <a:off x="6318250" y="7056438"/>
            <a:ext cx="908050" cy="336550"/>
            <a:chOff x="4773194" y="6312768"/>
            <a:chExt cx="907526" cy="336550"/>
          </a:xfrm>
        </p:grpSpPr>
        <p:sp>
          <p:nvSpPr>
            <p:cNvPr id="14856" name="Text Box 1310"/>
            <p:cNvSpPr txBox="1">
              <a:spLocks noChangeArrowheads="1"/>
            </p:cNvSpPr>
            <p:nvPr/>
          </p:nvSpPr>
          <p:spPr bwMode="auto">
            <a:xfrm>
              <a:off x="5329882" y="6312768"/>
              <a:ext cx="350838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l-GR" sz="1600" b="1">
                  <a:cs typeface="Arial" charset="0"/>
                </a:rPr>
                <a:t>Φ</a:t>
              </a:r>
            </a:p>
          </p:txBody>
        </p:sp>
        <p:sp>
          <p:nvSpPr>
            <p:cNvPr id="14857" name="Text Box 1309"/>
            <p:cNvSpPr txBox="1">
              <a:spLocks noChangeArrowheads="1"/>
            </p:cNvSpPr>
            <p:nvPr/>
          </p:nvSpPr>
          <p:spPr bwMode="auto">
            <a:xfrm>
              <a:off x="5181450" y="6312768"/>
              <a:ext cx="350838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l-GR" sz="1600" b="1">
                  <a:cs typeface="Arial" charset="0"/>
                </a:rPr>
                <a:t>Φ</a:t>
              </a:r>
            </a:p>
          </p:txBody>
        </p:sp>
        <p:sp>
          <p:nvSpPr>
            <p:cNvPr id="14858" name="Text Box 1288"/>
            <p:cNvSpPr txBox="1">
              <a:spLocks noChangeArrowheads="1"/>
            </p:cNvSpPr>
            <p:nvPr/>
          </p:nvSpPr>
          <p:spPr bwMode="auto">
            <a:xfrm>
              <a:off x="4896495" y="6312768"/>
              <a:ext cx="350837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l-GR" sz="1600" b="1">
                  <a:cs typeface="Arial" charset="0"/>
                </a:rPr>
                <a:t>Φ</a:t>
              </a:r>
            </a:p>
          </p:txBody>
        </p:sp>
        <p:sp>
          <p:nvSpPr>
            <p:cNvPr id="14859" name="Text Box 1306"/>
            <p:cNvSpPr txBox="1">
              <a:spLocks noChangeArrowheads="1"/>
            </p:cNvSpPr>
            <p:nvPr/>
          </p:nvSpPr>
          <p:spPr bwMode="auto">
            <a:xfrm>
              <a:off x="5036194" y="6312768"/>
              <a:ext cx="350838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l-GR" sz="1600" b="1">
                  <a:cs typeface="Arial" charset="0"/>
                </a:rPr>
                <a:t>Φ</a:t>
              </a:r>
            </a:p>
          </p:txBody>
        </p:sp>
        <p:sp>
          <p:nvSpPr>
            <p:cNvPr id="14860" name="Rectangle 1361"/>
            <p:cNvSpPr>
              <a:spLocks noChangeArrowheads="1"/>
            </p:cNvSpPr>
            <p:nvPr/>
          </p:nvSpPr>
          <p:spPr bwMode="auto">
            <a:xfrm>
              <a:off x="4816625" y="6404994"/>
              <a:ext cx="756592" cy="15304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61" name="Text Box 1306"/>
            <p:cNvSpPr txBox="1">
              <a:spLocks noChangeArrowheads="1"/>
            </p:cNvSpPr>
            <p:nvPr/>
          </p:nvSpPr>
          <p:spPr bwMode="auto">
            <a:xfrm>
              <a:off x="4773194" y="6346109"/>
              <a:ext cx="43204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/>
              <a:r>
                <a:rPr lang="en-GB" sz="1100">
                  <a:cs typeface="Arial" charset="0"/>
                </a:rPr>
                <a:t>2</a:t>
              </a:r>
              <a:endParaRPr lang="el-GR" sz="1600">
                <a:cs typeface="Arial" charset="0"/>
              </a:endParaRPr>
            </a:p>
          </p:txBody>
        </p:sp>
        <p:sp>
          <p:nvSpPr>
            <p:cNvPr id="14862" name="Oval 420"/>
            <p:cNvSpPr>
              <a:spLocks noChangeArrowheads="1"/>
            </p:cNvSpPr>
            <p:nvPr/>
          </p:nvSpPr>
          <p:spPr bwMode="auto">
            <a:xfrm>
              <a:off x="4830913" y="6408591"/>
              <a:ext cx="144016" cy="144016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1279525"/>
              <a:endParaRPr lang="en-US"/>
            </a:p>
          </p:txBody>
        </p:sp>
      </p:grpSp>
      <p:grpSp>
        <p:nvGrpSpPr>
          <p:cNvPr id="14452" name="Group 497"/>
          <p:cNvGrpSpPr>
            <a:grpSpLocks/>
          </p:cNvGrpSpPr>
          <p:nvPr/>
        </p:nvGrpSpPr>
        <p:grpSpPr bwMode="auto">
          <a:xfrm>
            <a:off x="7480300" y="7105650"/>
            <a:ext cx="414338" cy="431800"/>
            <a:chOff x="4531" y="4475"/>
            <a:chExt cx="261" cy="272"/>
          </a:xfrm>
        </p:grpSpPr>
        <p:sp>
          <p:nvSpPr>
            <p:cNvPr id="14854" name="Rectangle 671"/>
            <p:cNvSpPr>
              <a:spLocks noChangeArrowheads="1"/>
            </p:cNvSpPr>
            <p:nvPr/>
          </p:nvSpPr>
          <p:spPr bwMode="auto">
            <a:xfrm>
              <a:off x="4576" y="4475"/>
              <a:ext cx="182" cy="272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1279525"/>
              <a:endParaRPr lang="en-US"/>
            </a:p>
          </p:txBody>
        </p:sp>
        <p:sp>
          <p:nvSpPr>
            <p:cNvPr id="14855" name="TextBox 502"/>
            <p:cNvSpPr txBox="1">
              <a:spLocks noChangeArrowheads="1"/>
            </p:cNvSpPr>
            <p:nvPr/>
          </p:nvSpPr>
          <p:spPr bwMode="auto">
            <a:xfrm>
              <a:off x="4531" y="4488"/>
              <a:ext cx="261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700"/>
                <a:t>PS</a:t>
              </a:r>
            </a:p>
            <a:p>
              <a:pPr algn="ctr"/>
              <a:r>
                <a:rPr lang="en-GB" sz="700"/>
                <a:t>CTRL</a:t>
              </a:r>
            </a:p>
            <a:p>
              <a:pPr algn="ctr"/>
              <a:r>
                <a:rPr lang="en-GB" sz="700"/>
                <a:t>#1</a:t>
              </a:r>
            </a:p>
          </p:txBody>
        </p:sp>
      </p:grpSp>
      <p:cxnSp>
        <p:nvCxnSpPr>
          <p:cNvPr id="14453" name="Straight Connector 536"/>
          <p:cNvCxnSpPr>
            <a:cxnSpLocks noChangeShapeType="1"/>
          </p:cNvCxnSpPr>
          <p:nvPr/>
        </p:nvCxnSpPr>
        <p:spPr bwMode="auto">
          <a:xfrm>
            <a:off x="7840663" y="7392988"/>
            <a:ext cx="71437" cy="0"/>
          </a:xfrm>
          <a:prstGeom prst="line">
            <a:avLst/>
          </a:prstGeom>
          <a:noFill/>
          <a:ln w="31750" cmpd="tri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454" name="Straight Connector 561"/>
          <p:cNvCxnSpPr>
            <a:cxnSpLocks noChangeShapeType="1"/>
          </p:cNvCxnSpPr>
          <p:nvPr/>
        </p:nvCxnSpPr>
        <p:spPr bwMode="auto">
          <a:xfrm>
            <a:off x="7119938" y="7215188"/>
            <a:ext cx="431800" cy="0"/>
          </a:xfrm>
          <a:prstGeom prst="line">
            <a:avLst/>
          </a:prstGeom>
          <a:noFill/>
          <a:ln w="31750" cmpd="dbl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455" name="Straight Connector 561"/>
          <p:cNvCxnSpPr>
            <a:cxnSpLocks noChangeShapeType="1"/>
          </p:cNvCxnSpPr>
          <p:nvPr/>
        </p:nvCxnSpPr>
        <p:spPr bwMode="auto">
          <a:xfrm>
            <a:off x="6256338" y="7412038"/>
            <a:ext cx="1295400" cy="0"/>
          </a:xfrm>
          <a:prstGeom prst="line">
            <a:avLst/>
          </a:prstGeom>
          <a:noFill/>
          <a:ln w="31750" cmpd="dbl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4456" name="Line 1235"/>
          <p:cNvSpPr>
            <a:spLocks noChangeShapeType="1"/>
          </p:cNvSpPr>
          <p:nvPr/>
        </p:nvSpPr>
        <p:spPr bwMode="auto">
          <a:xfrm>
            <a:off x="5751513" y="7035800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57" name="Line 499"/>
          <p:cNvSpPr>
            <a:spLocks noChangeShapeType="1"/>
          </p:cNvSpPr>
          <p:nvPr/>
        </p:nvSpPr>
        <p:spPr bwMode="auto">
          <a:xfrm>
            <a:off x="7119938" y="68913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58" name="Line 500"/>
          <p:cNvSpPr>
            <a:spLocks noChangeShapeType="1"/>
          </p:cNvSpPr>
          <p:nvPr/>
        </p:nvSpPr>
        <p:spPr bwMode="auto">
          <a:xfrm>
            <a:off x="7119938" y="6962775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59" name="Line 1226"/>
          <p:cNvSpPr>
            <a:spLocks noChangeShapeType="1"/>
          </p:cNvSpPr>
          <p:nvPr/>
        </p:nvSpPr>
        <p:spPr bwMode="auto">
          <a:xfrm>
            <a:off x="6616700" y="6457950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460" name="Group 502"/>
          <p:cNvGrpSpPr>
            <a:grpSpLocks/>
          </p:cNvGrpSpPr>
          <p:nvPr/>
        </p:nvGrpSpPr>
        <p:grpSpPr bwMode="auto">
          <a:xfrm>
            <a:off x="7408863" y="6351588"/>
            <a:ext cx="371475" cy="215900"/>
            <a:chOff x="4486" y="3819"/>
            <a:chExt cx="234" cy="136"/>
          </a:xfrm>
        </p:grpSpPr>
        <p:sp>
          <p:nvSpPr>
            <p:cNvPr id="14851" name="Oval 1227"/>
            <p:cNvSpPr>
              <a:spLocks noChangeArrowheads="1"/>
            </p:cNvSpPr>
            <p:nvPr/>
          </p:nvSpPr>
          <p:spPr bwMode="auto">
            <a:xfrm>
              <a:off x="4486" y="3840"/>
              <a:ext cx="91" cy="9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52" name="Freeform 1228"/>
            <p:cNvSpPr>
              <a:spLocks/>
            </p:cNvSpPr>
            <p:nvPr/>
          </p:nvSpPr>
          <p:spPr bwMode="auto">
            <a:xfrm>
              <a:off x="4510" y="3862"/>
              <a:ext cx="45" cy="45"/>
            </a:xfrm>
            <a:custGeom>
              <a:avLst/>
              <a:gdLst>
                <a:gd name="T0" fmla="*/ 0 w 136"/>
                <a:gd name="T1" fmla="*/ 0 h 106"/>
                <a:gd name="T2" fmla="*/ 0 w 136"/>
                <a:gd name="T3" fmla="*/ 0 h 106"/>
                <a:gd name="T4" fmla="*/ 0 w 136"/>
                <a:gd name="T5" fmla="*/ 0 h 106"/>
                <a:gd name="T6" fmla="*/ 0 w 136"/>
                <a:gd name="T7" fmla="*/ 0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106"/>
                <a:gd name="T14" fmla="*/ 136 w 136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106">
                  <a:moveTo>
                    <a:pt x="0" y="53"/>
                  </a:moveTo>
                  <a:cubicBezTo>
                    <a:pt x="15" y="26"/>
                    <a:pt x="30" y="0"/>
                    <a:pt x="45" y="8"/>
                  </a:cubicBezTo>
                  <a:cubicBezTo>
                    <a:pt x="60" y="16"/>
                    <a:pt x="75" y="92"/>
                    <a:pt x="90" y="99"/>
                  </a:cubicBezTo>
                  <a:cubicBezTo>
                    <a:pt x="105" y="106"/>
                    <a:pt x="120" y="79"/>
                    <a:pt x="136" y="5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853" name="TextBox 503"/>
            <p:cNvSpPr txBox="1">
              <a:spLocks noChangeArrowheads="1"/>
            </p:cNvSpPr>
            <p:nvPr/>
          </p:nvSpPr>
          <p:spPr bwMode="auto">
            <a:xfrm>
              <a:off x="4531" y="3819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800"/>
                <a:t>12</a:t>
              </a:r>
            </a:p>
          </p:txBody>
        </p:sp>
      </p:grpSp>
      <p:grpSp>
        <p:nvGrpSpPr>
          <p:cNvPr id="14461" name="Group 506"/>
          <p:cNvGrpSpPr>
            <a:grpSpLocks/>
          </p:cNvGrpSpPr>
          <p:nvPr/>
        </p:nvGrpSpPr>
        <p:grpSpPr bwMode="auto">
          <a:xfrm>
            <a:off x="7408863" y="6496050"/>
            <a:ext cx="371475" cy="215900"/>
            <a:chOff x="4486" y="3819"/>
            <a:chExt cx="234" cy="136"/>
          </a:xfrm>
        </p:grpSpPr>
        <p:sp>
          <p:nvSpPr>
            <p:cNvPr id="14848" name="Oval 1227"/>
            <p:cNvSpPr>
              <a:spLocks noChangeArrowheads="1"/>
            </p:cNvSpPr>
            <p:nvPr/>
          </p:nvSpPr>
          <p:spPr bwMode="auto">
            <a:xfrm>
              <a:off x="4486" y="3840"/>
              <a:ext cx="91" cy="9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49" name="Freeform 1228"/>
            <p:cNvSpPr>
              <a:spLocks/>
            </p:cNvSpPr>
            <p:nvPr/>
          </p:nvSpPr>
          <p:spPr bwMode="auto">
            <a:xfrm>
              <a:off x="4510" y="3862"/>
              <a:ext cx="45" cy="45"/>
            </a:xfrm>
            <a:custGeom>
              <a:avLst/>
              <a:gdLst>
                <a:gd name="T0" fmla="*/ 0 w 136"/>
                <a:gd name="T1" fmla="*/ 0 h 106"/>
                <a:gd name="T2" fmla="*/ 0 w 136"/>
                <a:gd name="T3" fmla="*/ 0 h 106"/>
                <a:gd name="T4" fmla="*/ 0 w 136"/>
                <a:gd name="T5" fmla="*/ 0 h 106"/>
                <a:gd name="T6" fmla="*/ 0 w 136"/>
                <a:gd name="T7" fmla="*/ 0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106"/>
                <a:gd name="T14" fmla="*/ 136 w 136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106">
                  <a:moveTo>
                    <a:pt x="0" y="53"/>
                  </a:moveTo>
                  <a:cubicBezTo>
                    <a:pt x="15" y="26"/>
                    <a:pt x="30" y="0"/>
                    <a:pt x="45" y="8"/>
                  </a:cubicBezTo>
                  <a:cubicBezTo>
                    <a:pt x="60" y="16"/>
                    <a:pt x="75" y="92"/>
                    <a:pt x="90" y="99"/>
                  </a:cubicBezTo>
                  <a:cubicBezTo>
                    <a:pt x="105" y="106"/>
                    <a:pt x="120" y="79"/>
                    <a:pt x="136" y="5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850" name="TextBox 503"/>
            <p:cNvSpPr txBox="1">
              <a:spLocks noChangeArrowheads="1"/>
            </p:cNvSpPr>
            <p:nvPr/>
          </p:nvSpPr>
          <p:spPr bwMode="auto">
            <a:xfrm>
              <a:off x="4531" y="3819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800"/>
                <a:t>12</a:t>
              </a:r>
            </a:p>
          </p:txBody>
        </p:sp>
      </p:grpSp>
      <p:grpSp>
        <p:nvGrpSpPr>
          <p:cNvPr id="14462" name="Group 510"/>
          <p:cNvGrpSpPr>
            <a:grpSpLocks/>
          </p:cNvGrpSpPr>
          <p:nvPr/>
        </p:nvGrpSpPr>
        <p:grpSpPr bwMode="auto">
          <a:xfrm>
            <a:off x="7408863" y="6640513"/>
            <a:ext cx="371475" cy="215900"/>
            <a:chOff x="4486" y="3819"/>
            <a:chExt cx="234" cy="136"/>
          </a:xfrm>
        </p:grpSpPr>
        <p:sp>
          <p:nvSpPr>
            <p:cNvPr id="14845" name="Oval 1227"/>
            <p:cNvSpPr>
              <a:spLocks noChangeArrowheads="1"/>
            </p:cNvSpPr>
            <p:nvPr/>
          </p:nvSpPr>
          <p:spPr bwMode="auto">
            <a:xfrm>
              <a:off x="4486" y="3840"/>
              <a:ext cx="91" cy="9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46" name="Freeform 1228"/>
            <p:cNvSpPr>
              <a:spLocks/>
            </p:cNvSpPr>
            <p:nvPr/>
          </p:nvSpPr>
          <p:spPr bwMode="auto">
            <a:xfrm>
              <a:off x="4510" y="3862"/>
              <a:ext cx="45" cy="45"/>
            </a:xfrm>
            <a:custGeom>
              <a:avLst/>
              <a:gdLst>
                <a:gd name="T0" fmla="*/ 0 w 136"/>
                <a:gd name="T1" fmla="*/ 0 h 106"/>
                <a:gd name="T2" fmla="*/ 0 w 136"/>
                <a:gd name="T3" fmla="*/ 0 h 106"/>
                <a:gd name="T4" fmla="*/ 0 w 136"/>
                <a:gd name="T5" fmla="*/ 0 h 106"/>
                <a:gd name="T6" fmla="*/ 0 w 136"/>
                <a:gd name="T7" fmla="*/ 0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106"/>
                <a:gd name="T14" fmla="*/ 136 w 136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106">
                  <a:moveTo>
                    <a:pt x="0" y="53"/>
                  </a:moveTo>
                  <a:cubicBezTo>
                    <a:pt x="15" y="26"/>
                    <a:pt x="30" y="0"/>
                    <a:pt x="45" y="8"/>
                  </a:cubicBezTo>
                  <a:cubicBezTo>
                    <a:pt x="60" y="16"/>
                    <a:pt x="75" y="92"/>
                    <a:pt x="90" y="99"/>
                  </a:cubicBezTo>
                  <a:cubicBezTo>
                    <a:pt x="105" y="106"/>
                    <a:pt x="120" y="79"/>
                    <a:pt x="136" y="5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847" name="TextBox 503"/>
            <p:cNvSpPr txBox="1">
              <a:spLocks noChangeArrowheads="1"/>
            </p:cNvSpPr>
            <p:nvPr/>
          </p:nvSpPr>
          <p:spPr bwMode="auto">
            <a:xfrm>
              <a:off x="4531" y="3819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800"/>
                <a:t>12</a:t>
              </a:r>
            </a:p>
          </p:txBody>
        </p:sp>
      </p:grpSp>
      <p:grpSp>
        <p:nvGrpSpPr>
          <p:cNvPr id="14463" name="Group 536"/>
          <p:cNvGrpSpPr>
            <a:grpSpLocks/>
          </p:cNvGrpSpPr>
          <p:nvPr/>
        </p:nvGrpSpPr>
        <p:grpSpPr bwMode="auto">
          <a:xfrm>
            <a:off x="8201025" y="8113713"/>
            <a:ext cx="506413" cy="482600"/>
            <a:chOff x="4983" y="5201"/>
            <a:chExt cx="319" cy="304"/>
          </a:xfrm>
        </p:grpSpPr>
        <p:sp>
          <p:nvSpPr>
            <p:cNvPr id="14839" name="Rectangle 535"/>
            <p:cNvSpPr>
              <a:spLocks noChangeArrowheads="1"/>
            </p:cNvSpPr>
            <p:nvPr/>
          </p:nvSpPr>
          <p:spPr bwMode="auto">
            <a:xfrm>
              <a:off x="5030" y="5201"/>
              <a:ext cx="227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40" name="TextBox 512"/>
            <p:cNvSpPr txBox="1">
              <a:spLocks noChangeArrowheads="1"/>
            </p:cNvSpPr>
            <p:nvPr/>
          </p:nvSpPr>
          <p:spPr bwMode="auto">
            <a:xfrm>
              <a:off x="4983" y="5293"/>
              <a:ext cx="31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800"/>
                <a:t>GUNN</a:t>
              </a:r>
            </a:p>
            <a:p>
              <a:pPr algn="ctr"/>
              <a:r>
                <a:rPr lang="en-GB" sz="800"/>
                <a:t>DIODE</a:t>
              </a:r>
            </a:p>
          </p:txBody>
        </p:sp>
        <p:grpSp>
          <p:nvGrpSpPr>
            <p:cNvPr id="14841" name="Group 514"/>
            <p:cNvGrpSpPr>
              <a:grpSpLocks/>
            </p:cNvGrpSpPr>
            <p:nvPr/>
          </p:nvGrpSpPr>
          <p:grpSpPr bwMode="auto">
            <a:xfrm>
              <a:off x="5049" y="5201"/>
              <a:ext cx="234" cy="136"/>
              <a:chOff x="4486" y="3819"/>
              <a:chExt cx="234" cy="136"/>
            </a:xfrm>
          </p:grpSpPr>
          <p:sp>
            <p:nvSpPr>
              <p:cNvPr id="14842" name="Oval 1227"/>
              <p:cNvSpPr>
                <a:spLocks noChangeArrowheads="1"/>
              </p:cNvSpPr>
              <p:nvPr/>
            </p:nvSpPr>
            <p:spPr bwMode="auto">
              <a:xfrm>
                <a:off x="4486" y="3840"/>
                <a:ext cx="91" cy="9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43" name="Freeform 1228"/>
              <p:cNvSpPr>
                <a:spLocks/>
              </p:cNvSpPr>
              <p:nvPr/>
            </p:nvSpPr>
            <p:spPr bwMode="auto">
              <a:xfrm>
                <a:off x="4510" y="3862"/>
                <a:ext cx="45" cy="45"/>
              </a:xfrm>
              <a:custGeom>
                <a:avLst/>
                <a:gdLst>
                  <a:gd name="T0" fmla="*/ 0 w 136"/>
                  <a:gd name="T1" fmla="*/ 0 h 106"/>
                  <a:gd name="T2" fmla="*/ 0 w 136"/>
                  <a:gd name="T3" fmla="*/ 0 h 106"/>
                  <a:gd name="T4" fmla="*/ 0 w 136"/>
                  <a:gd name="T5" fmla="*/ 0 h 106"/>
                  <a:gd name="T6" fmla="*/ 0 w 136"/>
                  <a:gd name="T7" fmla="*/ 0 h 10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6"/>
                  <a:gd name="T13" fmla="*/ 0 h 106"/>
                  <a:gd name="T14" fmla="*/ 136 w 136"/>
                  <a:gd name="T15" fmla="*/ 106 h 10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6" h="106">
                    <a:moveTo>
                      <a:pt x="0" y="53"/>
                    </a:moveTo>
                    <a:cubicBezTo>
                      <a:pt x="15" y="26"/>
                      <a:pt x="30" y="0"/>
                      <a:pt x="45" y="8"/>
                    </a:cubicBezTo>
                    <a:cubicBezTo>
                      <a:pt x="60" y="16"/>
                      <a:pt x="75" y="92"/>
                      <a:pt x="90" y="99"/>
                    </a:cubicBezTo>
                    <a:cubicBezTo>
                      <a:pt x="105" y="106"/>
                      <a:pt x="120" y="79"/>
                      <a:pt x="136" y="53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44" name="TextBox 503"/>
              <p:cNvSpPr txBox="1">
                <a:spLocks noChangeArrowheads="1"/>
              </p:cNvSpPr>
              <p:nvPr/>
            </p:nvSpPr>
            <p:spPr bwMode="auto">
              <a:xfrm>
                <a:off x="4531" y="3819"/>
                <a:ext cx="189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800"/>
                  <a:t>12</a:t>
                </a:r>
              </a:p>
            </p:txBody>
          </p:sp>
        </p:grpSp>
      </p:grpSp>
      <p:grpSp>
        <p:nvGrpSpPr>
          <p:cNvPr id="14464" name="Group 657"/>
          <p:cNvGrpSpPr>
            <a:grpSpLocks/>
          </p:cNvGrpSpPr>
          <p:nvPr/>
        </p:nvGrpSpPr>
        <p:grpSpPr bwMode="auto">
          <a:xfrm>
            <a:off x="355600" y="8561388"/>
            <a:ext cx="284163" cy="200025"/>
            <a:chOff x="127" y="5457"/>
            <a:chExt cx="179" cy="126"/>
          </a:xfrm>
        </p:grpSpPr>
        <p:sp>
          <p:nvSpPr>
            <p:cNvPr id="14837" name="Oval 1363"/>
            <p:cNvSpPr>
              <a:spLocks noChangeArrowheads="1"/>
            </p:cNvSpPr>
            <p:nvPr/>
          </p:nvSpPr>
          <p:spPr bwMode="auto">
            <a:xfrm rot="5400000">
              <a:off x="176" y="5473"/>
              <a:ext cx="91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38" name="Text Box 1029"/>
            <p:cNvSpPr txBox="1">
              <a:spLocks noChangeArrowheads="1"/>
            </p:cNvSpPr>
            <p:nvPr/>
          </p:nvSpPr>
          <p:spPr bwMode="auto">
            <a:xfrm>
              <a:off x="127" y="5457"/>
              <a:ext cx="17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700"/>
                <a:t>10</a:t>
              </a:r>
            </a:p>
          </p:txBody>
        </p:sp>
      </p:grpSp>
      <p:grpSp>
        <p:nvGrpSpPr>
          <p:cNvPr id="14465" name="Group 656"/>
          <p:cNvGrpSpPr>
            <a:grpSpLocks/>
          </p:cNvGrpSpPr>
          <p:nvPr/>
        </p:nvGrpSpPr>
        <p:grpSpPr bwMode="auto">
          <a:xfrm>
            <a:off x="357188" y="8994775"/>
            <a:ext cx="282575" cy="198438"/>
            <a:chOff x="235" y="5665"/>
            <a:chExt cx="178" cy="125"/>
          </a:xfrm>
        </p:grpSpPr>
        <p:sp>
          <p:nvSpPr>
            <p:cNvPr id="14835" name="Rectangle 913"/>
            <p:cNvSpPr>
              <a:spLocks noChangeArrowheads="1"/>
            </p:cNvSpPr>
            <p:nvPr/>
          </p:nvSpPr>
          <p:spPr bwMode="auto">
            <a:xfrm>
              <a:off x="282" y="5682"/>
              <a:ext cx="91" cy="9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1279525"/>
              <a:endParaRPr lang="en-US"/>
            </a:p>
          </p:txBody>
        </p:sp>
        <p:sp>
          <p:nvSpPr>
            <p:cNvPr id="14836" name="Text Box 1029"/>
            <p:cNvSpPr txBox="1">
              <a:spLocks noChangeArrowheads="1"/>
            </p:cNvSpPr>
            <p:nvPr/>
          </p:nvSpPr>
          <p:spPr bwMode="auto">
            <a:xfrm>
              <a:off x="235" y="5665"/>
              <a:ext cx="17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700"/>
                <a:t>10</a:t>
              </a:r>
            </a:p>
          </p:txBody>
        </p:sp>
      </p:grpSp>
      <p:sp>
        <p:nvSpPr>
          <p:cNvPr id="14466" name="TextBox 1054"/>
          <p:cNvSpPr txBox="1">
            <a:spLocks noChangeArrowheads="1"/>
          </p:cNvSpPr>
          <p:nvPr/>
        </p:nvSpPr>
        <p:spPr bwMode="auto">
          <a:xfrm>
            <a:off x="784225" y="8545513"/>
            <a:ext cx="514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/>
              <a:t>heliax</a:t>
            </a:r>
          </a:p>
        </p:txBody>
      </p:sp>
      <p:sp>
        <p:nvSpPr>
          <p:cNvPr id="14467" name="Line 1314"/>
          <p:cNvSpPr>
            <a:spLocks noChangeShapeType="1"/>
          </p:cNvSpPr>
          <p:nvPr/>
        </p:nvSpPr>
        <p:spPr bwMode="auto">
          <a:xfrm>
            <a:off x="1720850" y="2136775"/>
            <a:ext cx="0" cy="5032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4468" name="Straight Connector 743"/>
          <p:cNvCxnSpPr>
            <a:cxnSpLocks noChangeShapeType="1"/>
          </p:cNvCxnSpPr>
          <p:nvPr/>
        </p:nvCxnSpPr>
        <p:spPr bwMode="auto">
          <a:xfrm flipV="1">
            <a:off x="7624763" y="1344613"/>
            <a:ext cx="0" cy="647700"/>
          </a:xfrm>
          <a:prstGeom prst="line">
            <a:avLst/>
          </a:prstGeom>
          <a:noFill/>
          <a:ln w="25400" algn="ctr">
            <a:solidFill>
              <a:srgbClr val="993300"/>
            </a:solidFill>
            <a:round/>
            <a:headEnd/>
            <a:tailEnd/>
          </a:ln>
        </p:spPr>
      </p:cxnSp>
      <p:cxnSp>
        <p:nvCxnSpPr>
          <p:cNvPr id="14469" name="Straight Connector 743"/>
          <p:cNvCxnSpPr>
            <a:cxnSpLocks noChangeShapeType="1"/>
          </p:cNvCxnSpPr>
          <p:nvPr/>
        </p:nvCxnSpPr>
        <p:spPr bwMode="auto">
          <a:xfrm flipV="1">
            <a:off x="9280525" y="1344613"/>
            <a:ext cx="0" cy="647700"/>
          </a:xfrm>
          <a:prstGeom prst="line">
            <a:avLst/>
          </a:prstGeom>
          <a:noFill/>
          <a:ln w="25400" algn="ctr">
            <a:solidFill>
              <a:srgbClr val="993300"/>
            </a:solidFill>
            <a:round/>
            <a:headEnd/>
            <a:tailEnd/>
          </a:ln>
        </p:spPr>
      </p:cxnSp>
      <p:cxnSp>
        <p:nvCxnSpPr>
          <p:cNvPr id="14470" name="Straight Connector 734"/>
          <p:cNvCxnSpPr>
            <a:cxnSpLocks noChangeShapeType="1"/>
          </p:cNvCxnSpPr>
          <p:nvPr/>
        </p:nvCxnSpPr>
        <p:spPr bwMode="auto">
          <a:xfrm flipH="1">
            <a:off x="7553325" y="984250"/>
            <a:ext cx="0" cy="863600"/>
          </a:xfrm>
          <a:prstGeom prst="line">
            <a:avLst/>
          </a:prstGeom>
          <a:noFill/>
          <a:ln w="25400" algn="ctr">
            <a:solidFill>
              <a:srgbClr val="FF9900"/>
            </a:solidFill>
            <a:round/>
            <a:headEnd/>
            <a:tailEnd/>
          </a:ln>
        </p:spPr>
      </p:cxnSp>
      <p:cxnSp>
        <p:nvCxnSpPr>
          <p:cNvPr id="14471" name="Straight Connector 734"/>
          <p:cNvCxnSpPr>
            <a:cxnSpLocks noChangeShapeType="1"/>
          </p:cNvCxnSpPr>
          <p:nvPr/>
        </p:nvCxnSpPr>
        <p:spPr bwMode="auto">
          <a:xfrm flipH="1">
            <a:off x="9209088" y="984250"/>
            <a:ext cx="0" cy="863600"/>
          </a:xfrm>
          <a:prstGeom prst="line">
            <a:avLst/>
          </a:prstGeom>
          <a:noFill/>
          <a:ln w="25400" algn="ctr">
            <a:solidFill>
              <a:srgbClr val="FF9900"/>
            </a:solidFill>
            <a:round/>
            <a:headEnd/>
            <a:tailEnd/>
          </a:ln>
        </p:spPr>
      </p:cxnSp>
      <p:sp>
        <p:nvSpPr>
          <p:cNvPr id="14472" name="Line 1314"/>
          <p:cNvSpPr>
            <a:spLocks noChangeShapeType="1"/>
          </p:cNvSpPr>
          <p:nvPr/>
        </p:nvSpPr>
        <p:spPr bwMode="auto">
          <a:xfrm>
            <a:off x="7480300" y="2136775"/>
            <a:ext cx="0" cy="6477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73" name="Line 1314"/>
          <p:cNvSpPr>
            <a:spLocks noChangeShapeType="1"/>
          </p:cNvSpPr>
          <p:nvPr/>
        </p:nvSpPr>
        <p:spPr bwMode="auto">
          <a:xfrm>
            <a:off x="9137650" y="2136775"/>
            <a:ext cx="0" cy="7191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74" name="Line 610"/>
          <p:cNvSpPr>
            <a:spLocks noChangeShapeType="1"/>
          </p:cNvSpPr>
          <p:nvPr/>
        </p:nvSpPr>
        <p:spPr bwMode="auto">
          <a:xfrm flipH="1">
            <a:off x="1216025" y="3071813"/>
            <a:ext cx="215900" cy="1587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475" name="Line 611"/>
          <p:cNvSpPr>
            <a:spLocks noChangeShapeType="1"/>
          </p:cNvSpPr>
          <p:nvPr/>
        </p:nvSpPr>
        <p:spPr bwMode="auto">
          <a:xfrm>
            <a:off x="1214438" y="3216275"/>
            <a:ext cx="290512" cy="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76" name="Line 612"/>
          <p:cNvSpPr>
            <a:spLocks noChangeShapeType="1"/>
          </p:cNvSpPr>
          <p:nvPr/>
        </p:nvSpPr>
        <p:spPr bwMode="auto">
          <a:xfrm>
            <a:off x="1216025" y="3360738"/>
            <a:ext cx="360363" cy="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77" name="Line 613"/>
          <p:cNvSpPr>
            <a:spLocks noChangeShapeType="1"/>
          </p:cNvSpPr>
          <p:nvPr/>
        </p:nvSpPr>
        <p:spPr bwMode="auto">
          <a:xfrm>
            <a:off x="1216025" y="3505200"/>
            <a:ext cx="1655763" cy="0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78" name="Line 614"/>
          <p:cNvSpPr>
            <a:spLocks noChangeShapeType="1"/>
          </p:cNvSpPr>
          <p:nvPr/>
        </p:nvSpPr>
        <p:spPr bwMode="auto">
          <a:xfrm>
            <a:off x="1216025" y="3648075"/>
            <a:ext cx="1728788" cy="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79" name="Line 615"/>
          <p:cNvSpPr>
            <a:spLocks noChangeShapeType="1"/>
          </p:cNvSpPr>
          <p:nvPr/>
        </p:nvSpPr>
        <p:spPr bwMode="auto">
          <a:xfrm>
            <a:off x="1216025" y="3792538"/>
            <a:ext cx="1800225" cy="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480" name="Group 749"/>
          <p:cNvGrpSpPr>
            <a:grpSpLocks/>
          </p:cNvGrpSpPr>
          <p:nvPr/>
        </p:nvGrpSpPr>
        <p:grpSpPr bwMode="auto">
          <a:xfrm>
            <a:off x="496888" y="1768475"/>
            <a:ext cx="790575" cy="760413"/>
            <a:chOff x="313" y="1184"/>
            <a:chExt cx="498" cy="479"/>
          </a:xfrm>
        </p:grpSpPr>
        <p:sp>
          <p:nvSpPr>
            <p:cNvPr id="14828" name="Rectangle 514"/>
            <p:cNvSpPr>
              <a:spLocks noChangeArrowheads="1"/>
            </p:cNvSpPr>
            <p:nvPr/>
          </p:nvSpPr>
          <p:spPr bwMode="auto">
            <a:xfrm>
              <a:off x="358" y="1190"/>
              <a:ext cx="408" cy="473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29" name="Text Box 872"/>
            <p:cNvSpPr txBox="1">
              <a:spLocks noChangeArrowheads="1"/>
            </p:cNvSpPr>
            <p:nvPr/>
          </p:nvSpPr>
          <p:spPr bwMode="auto">
            <a:xfrm>
              <a:off x="313" y="1184"/>
              <a:ext cx="209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A IN</a:t>
              </a:r>
            </a:p>
          </p:txBody>
        </p:sp>
        <p:sp>
          <p:nvSpPr>
            <p:cNvPr id="14830" name="Text Box 873"/>
            <p:cNvSpPr txBox="1">
              <a:spLocks noChangeArrowheads="1"/>
            </p:cNvSpPr>
            <p:nvPr/>
          </p:nvSpPr>
          <p:spPr bwMode="auto">
            <a:xfrm>
              <a:off x="313" y="1275"/>
              <a:ext cx="209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B IN</a:t>
              </a:r>
            </a:p>
          </p:txBody>
        </p:sp>
        <p:sp>
          <p:nvSpPr>
            <p:cNvPr id="14831" name="Text Box 877"/>
            <p:cNvSpPr txBox="1">
              <a:spLocks noChangeArrowheads="1"/>
            </p:cNvSpPr>
            <p:nvPr/>
          </p:nvSpPr>
          <p:spPr bwMode="auto">
            <a:xfrm>
              <a:off x="575" y="1184"/>
              <a:ext cx="23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SUMI</a:t>
              </a:r>
            </a:p>
          </p:txBody>
        </p:sp>
        <p:sp>
          <p:nvSpPr>
            <p:cNvPr id="14832" name="Text Box 878"/>
            <p:cNvSpPr txBox="1">
              <a:spLocks noChangeArrowheads="1"/>
            </p:cNvSpPr>
            <p:nvPr/>
          </p:nvSpPr>
          <p:spPr bwMode="auto">
            <a:xfrm>
              <a:off x="585" y="1275"/>
              <a:ext cx="22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DIFF</a:t>
              </a:r>
            </a:p>
          </p:txBody>
        </p:sp>
        <p:sp>
          <p:nvSpPr>
            <p:cNvPr id="14833" name="Text Box 991"/>
            <p:cNvSpPr txBox="1">
              <a:spLocks noChangeArrowheads="1"/>
            </p:cNvSpPr>
            <p:nvPr/>
          </p:nvSpPr>
          <p:spPr bwMode="auto">
            <a:xfrm>
              <a:off x="313" y="1366"/>
              <a:ext cx="27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/>
              <a:r>
                <a:rPr lang="en-GB" sz="600"/>
                <a:t>LO IN</a:t>
              </a:r>
            </a:p>
          </p:txBody>
        </p:sp>
        <p:sp>
          <p:nvSpPr>
            <p:cNvPr id="14834" name="Text Box 877"/>
            <p:cNvSpPr txBox="1">
              <a:spLocks noChangeArrowheads="1"/>
            </p:cNvSpPr>
            <p:nvPr/>
          </p:nvSpPr>
          <p:spPr bwMode="auto">
            <a:xfrm>
              <a:off x="551" y="1366"/>
              <a:ext cx="260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SUMQ</a:t>
              </a:r>
            </a:p>
          </p:txBody>
        </p:sp>
      </p:grpSp>
      <p:sp>
        <p:nvSpPr>
          <p:cNvPr id="14481" name="Text Box 535"/>
          <p:cNvSpPr txBox="1">
            <a:spLocks noChangeArrowheads="1"/>
          </p:cNvSpPr>
          <p:nvPr/>
        </p:nvSpPr>
        <p:spPr bwMode="auto">
          <a:xfrm>
            <a:off x="711200" y="2128838"/>
            <a:ext cx="3603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5</a:t>
            </a:r>
          </a:p>
        </p:txBody>
      </p:sp>
      <p:sp>
        <p:nvSpPr>
          <p:cNvPr id="14482" name="Line 628"/>
          <p:cNvSpPr>
            <a:spLocks noChangeShapeType="1"/>
          </p:cNvSpPr>
          <p:nvPr/>
        </p:nvSpPr>
        <p:spPr bwMode="auto">
          <a:xfrm>
            <a:off x="1216025" y="2136775"/>
            <a:ext cx="215900" cy="0"/>
          </a:xfrm>
          <a:prstGeom prst="line">
            <a:avLst/>
          </a:prstGeom>
          <a:noFill/>
          <a:ln w="28575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83" name="Line 629"/>
          <p:cNvSpPr>
            <a:spLocks noChangeShapeType="1"/>
          </p:cNvSpPr>
          <p:nvPr/>
        </p:nvSpPr>
        <p:spPr bwMode="auto">
          <a:xfrm>
            <a:off x="1216025" y="1992313"/>
            <a:ext cx="288925" cy="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84" name="Line 630"/>
          <p:cNvSpPr>
            <a:spLocks noChangeShapeType="1"/>
          </p:cNvSpPr>
          <p:nvPr/>
        </p:nvSpPr>
        <p:spPr bwMode="auto">
          <a:xfrm>
            <a:off x="1216025" y="1847850"/>
            <a:ext cx="360363" cy="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85" name="Line 631"/>
          <p:cNvSpPr>
            <a:spLocks noChangeShapeType="1"/>
          </p:cNvSpPr>
          <p:nvPr/>
        </p:nvSpPr>
        <p:spPr bwMode="auto">
          <a:xfrm>
            <a:off x="1431925" y="2136775"/>
            <a:ext cx="0" cy="935038"/>
          </a:xfrm>
          <a:prstGeom prst="line">
            <a:avLst/>
          </a:prstGeom>
          <a:noFill/>
          <a:ln w="28575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86" name="Line 632"/>
          <p:cNvSpPr>
            <a:spLocks noChangeShapeType="1"/>
          </p:cNvSpPr>
          <p:nvPr/>
        </p:nvSpPr>
        <p:spPr bwMode="auto">
          <a:xfrm>
            <a:off x="1504950" y="1992313"/>
            <a:ext cx="0" cy="1223962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87" name="Line 633"/>
          <p:cNvSpPr>
            <a:spLocks noChangeShapeType="1"/>
          </p:cNvSpPr>
          <p:nvPr/>
        </p:nvSpPr>
        <p:spPr bwMode="auto">
          <a:xfrm flipV="1">
            <a:off x="1576388" y="1847850"/>
            <a:ext cx="0" cy="1512888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88" name="Line 634"/>
          <p:cNvSpPr>
            <a:spLocks noChangeShapeType="1"/>
          </p:cNvSpPr>
          <p:nvPr/>
        </p:nvSpPr>
        <p:spPr bwMode="auto">
          <a:xfrm flipV="1">
            <a:off x="3016250" y="1847850"/>
            <a:ext cx="0" cy="1944688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89" name="Line 638"/>
          <p:cNvSpPr>
            <a:spLocks noChangeShapeType="1"/>
          </p:cNvSpPr>
          <p:nvPr/>
        </p:nvSpPr>
        <p:spPr bwMode="auto">
          <a:xfrm>
            <a:off x="2655888" y="1992313"/>
            <a:ext cx="288925" cy="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90" name="Line 642"/>
          <p:cNvSpPr>
            <a:spLocks noChangeShapeType="1"/>
          </p:cNvSpPr>
          <p:nvPr/>
        </p:nvSpPr>
        <p:spPr bwMode="auto">
          <a:xfrm flipH="1">
            <a:off x="5895975" y="2784475"/>
            <a:ext cx="15843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91" name="Line 651"/>
          <p:cNvSpPr>
            <a:spLocks noChangeShapeType="1"/>
          </p:cNvSpPr>
          <p:nvPr/>
        </p:nvSpPr>
        <p:spPr bwMode="auto">
          <a:xfrm>
            <a:off x="2871788" y="2136775"/>
            <a:ext cx="0" cy="1368425"/>
          </a:xfrm>
          <a:prstGeom prst="line">
            <a:avLst/>
          </a:prstGeom>
          <a:noFill/>
          <a:ln w="28575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92" name="Line 652"/>
          <p:cNvSpPr>
            <a:spLocks noChangeShapeType="1"/>
          </p:cNvSpPr>
          <p:nvPr/>
        </p:nvSpPr>
        <p:spPr bwMode="auto">
          <a:xfrm>
            <a:off x="2944813" y="1992313"/>
            <a:ext cx="0" cy="1655762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93" name="Line 665"/>
          <p:cNvSpPr>
            <a:spLocks noChangeShapeType="1"/>
          </p:cNvSpPr>
          <p:nvPr/>
        </p:nvSpPr>
        <p:spPr bwMode="auto">
          <a:xfrm flipV="1">
            <a:off x="8848725" y="1847850"/>
            <a:ext cx="0" cy="1944688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94" name="Line 666"/>
          <p:cNvSpPr>
            <a:spLocks noChangeShapeType="1"/>
          </p:cNvSpPr>
          <p:nvPr/>
        </p:nvSpPr>
        <p:spPr bwMode="auto">
          <a:xfrm>
            <a:off x="8705850" y="2136775"/>
            <a:ext cx="0" cy="1368425"/>
          </a:xfrm>
          <a:prstGeom prst="line">
            <a:avLst/>
          </a:prstGeom>
          <a:noFill/>
          <a:ln w="28575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95" name="Line 667"/>
          <p:cNvSpPr>
            <a:spLocks noChangeShapeType="1"/>
          </p:cNvSpPr>
          <p:nvPr/>
        </p:nvSpPr>
        <p:spPr bwMode="auto">
          <a:xfrm flipH="1">
            <a:off x="8777288" y="1992313"/>
            <a:ext cx="0" cy="1655762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96" name="Line 677"/>
          <p:cNvSpPr>
            <a:spLocks noChangeShapeType="1"/>
          </p:cNvSpPr>
          <p:nvPr/>
        </p:nvSpPr>
        <p:spPr bwMode="auto">
          <a:xfrm flipV="1">
            <a:off x="10504488" y="1847850"/>
            <a:ext cx="0" cy="2376488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97" name="Line 678"/>
          <p:cNvSpPr>
            <a:spLocks noChangeShapeType="1"/>
          </p:cNvSpPr>
          <p:nvPr/>
        </p:nvSpPr>
        <p:spPr bwMode="auto">
          <a:xfrm flipH="1">
            <a:off x="10361613" y="2136775"/>
            <a:ext cx="1587" cy="1800225"/>
          </a:xfrm>
          <a:prstGeom prst="line">
            <a:avLst/>
          </a:prstGeom>
          <a:noFill/>
          <a:ln w="28575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98" name="Line 679"/>
          <p:cNvSpPr>
            <a:spLocks noChangeShapeType="1"/>
          </p:cNvSpPr>
          <p:nvPr/>
        </p:nvSpPr>
        <p:spPr bwMode="auto">
          <a:xfrm flipH="1">
            <a:off x="10433050" y="1992313"/>
            <a:ext cx="0" cy="2087562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99" name="Line 693"/>
          <p:cNvSpPr>
            <a:spLocks noChangeShapeType="1"/>
          </p:cNvSpPr>
          <p:nvPr/>
        </p:nvSpPr>
        <p:spPr bwMode="auto">
          <a:xfrm flipV="1">
            <a:off x="7337425" y="1847850"/>
            <a:ext cx="0" cy="720725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00" name="Line 694"/>
          <p:cNvSpPr>
            <a:spLocks noChangeShapeType="1"/>
          </p:cNvSpPr>
          <p:nvPr/>
        </p:nvSpPr>
        <p:spPr bwMode="auto">
          <a:xfrm>
            <a:off x="7192963" y="2136775"/>
            <a:ext cx="0" cy="576263"/>
          </a:xfrm>
          <a:prstGeom prst="line">
            <a:avLst/>
          </a:prstGeom>
          <a:noFill/>
          <a:ln w="28575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01" name="Line 695"/>
          <p:cNvSpPr>
            <a:spLocks noChangeShapeType="1"/>
          </p:cNvSpPr>
          <p:nvPr/>
        </p:nvSpPr>
        <p:spPr bwMode="auto">
          <a:xfrm flipH="1">
            <a:off x="7264400" y="1992313"/>
            <a:ext cx="0" cy="64770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02" name="Line 534"/>
          <p:cNvSpPr>
            <a:spLocks noChangeShapeType="1"/>
          </p:cNvSpPr>
          <p:nvPr/>
        </p:nvSpPr>
        <p:spPr bwMode="auto">
          <a:xfrm>
            <a:off x="6543675" y="8329613"/>
            <a:ext cx="1728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03" name="Line 537"/>
          <p:cNvSpPr>
            <a:spLocks noChangeShapeType="1"/>
          </p:cNvSpPr>
          <p:nvPr/>
        </p:nvSpPr>
        <p:spPr bwMode="auto">
          <a:xfrm>
            <a:off x="7408863" y="6961188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04" name="Line 538"/>
          <p:cNvSpPr>
            <a:spLocks noChangeShapeType="1"/>
          </p:cNvSpPr>
          <p:nvPr/>
        </p:nvSpPr>
        <p:spPr bwMode="auto">
          <a:xfrm>
            <a:off x="5032375" y="840105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05" name="Line 539"/>
          <p:cNvSpPr>
            <a:spLocks noChangeShapeType="1"/>
          </p:cNvSpPr>
          <p:nvPr/>
        </p:nvSpPr>
        <p:spPr bwMode="auto">
          <a:xfrm>
            <a:off x="4240213" y="724852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06" name="Text Box 540"/>
          <p:cNvSpPr txBox="1">
            <a:spLocks noChangeArrowheads="1"/>
          </p:cNvSpPr>
          <p:nvPr/>
        </p:nvSpPr>
        <p:spPr bwMode="auto">
          <a:xfrm>
            <a:off x="5176838" y="8424863"/>
            <a:ext cx="601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/>
              <a:t>FANOUT</a:t>
            </a:r>
          </a:p>
          <a:p>
            <a:r>
              <a:rPr lang="en-GB" sz="800"/>
              <a:t>(rack)</a:t>
            </a:r>
          </a:p>
        </p:txBody>
      </p:sp>
      <p:sp>
        <p:nvSpPr>
          <p:cNvPr id="14507" name="Text Box 541"/>
          <p:cNvSpPr txBox="1">
            <a:spLocks noChangeArrowheads="1"/>
          </p:cNvSpPr>
          <p:nvPr/>
        </p:nvSpPr>
        <p:spPr bwMode="auto">
          <a:xfrm>
            <a:off x="4384675" y="7272338"/>
            <a:ext cx="6016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/>
              <a:t>FANOUT</a:t>
            </a:r>
          </a:p>
          <a:p>
            <a:r>
              <a:rPr lang="en-GB" sz="800"/>
              <a:t>(rack)</a:t>
            </a:r>
          </a:p>
        </p:txBody>
      </p:sp>
      <p:sp>
        <p:nvSpPr>
          <p:cNvPr id="14508" name="Text Box 543"/>
          <p:cNvSpPr txBox="1">
            <a:spLocks noChangeArrowheads="1"/>
          </p:cNvSpPr>
          <p:nvPr/>
        </p:nvSpPr>
        <p:spPr bwMode="auto">
          <a:xfrm>
            <a:off x="3595688" y="8761413"/>
            <a:ext cx="4286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600"/>
              <a:t>+20 dB</a:t>
            </a:r>
          </a:p>
          <a:p>
            <a:pPr algn="ctr"/>
            <a:r>
              <a:rPr lang="en-GB" sz="600"/>
              <a:t>(rack)</a:t>
            </a:r>
          </a:p>
        </p:txBody>
      </p:sp>
      <p:sp>
        <p:nvSpPr>
          <p:cNvPr id="14509" name="Text Box 544"/>
          <p:cNvSpPr txBox="1">
            <a:spLocks noChangeArrowheads="1"/>
          </p:cNvSpPr>
          <p:nvPr/>
        </p:nvSpPr>
        <p:spPr bwMode="auto">
          <a:xfrm>
            <a:off x="2944813" y="6200775"/>
            <a:ext cx="6540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/>
              <a:t>ZX10R-14-S+</a:t>
            </a:r>
          </a:p>
        </p:txBody>
      </p:sp>
      <p:sp>
        <p:nvSpPr>
          <p:cNvPr id="14510" name="Text Box 545"/>
          <p:cNvSpPr txBox="1">
            <a:spLocks noChangeArrowheads="1"/>
          </p:cNvSpPr>
          <p:nvPr/>
        </p:nvSpPr>
        <p:spPr bwMode="auto">
          <a:xfrm>
            <a:off x="5986463" y="8234363"/>
            <a:ext cx="5699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/>
              <a:t>ZRL-1200+</a:t>
            </a:r>
          </a:p>
        </p:txBody>
      </p:sp>
      <p:sp>
        <p:nvSpPr>
          <p:cNvPr id="14511" name="Text Box 546"/>
          <p:cNvSpPr txBox="1">
            <a:spLocks noChangeArrowheads="1"/>
          </p:cNvSpPr>
          <p:nvPr/>
        </p:nvSpPr>
        <p:spPr bwMode="auto">
          <a:xfrm>
            <a:off x="6118225" y="6357938"/>
            <a:ext cx="5254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600"/>
              <a:t>ZRL-1200</a:t>
            </a:r>
          </a:p>
          <a:p>
            <a:pPr algn="ctr"/>
            <a:r>
              <a:rPr lang="en-GB" sz="600"/>
              <a:t>(all)</a:t>
            </a:r>
          </a:p>
        </p:txBody>
      </p:sp>
      <p:grpSp>
        <p:nvGrpSpPr>
          <p:cNvPr id="14512" name="Group 548"/>
          <p:cNvGrpSpPr>
            <a:grpSpLocks/>
          </p:cNvGrpSpPr>
          <p:nvPr/>
        </p:nvGrpSpPr>
        <p:grpSpPr bwMode="auto">
          <a:xfrm>
            <a:off x="7900988" y="7248525"/>
            <a:ext cx="511175" cy="333375"/>
            <a:chOff x="4796" y="4524"/>
            <a:chExt cx="322" cy="210"/>
          </a:xfrm>
        </p:grpSpPr>
        <p:grpSp>
          <p:nvGrpSpPr>
            <p:cNvPr id="607" name="Group 606"/>
            <p:cNvGrpSpPr/>
            <p:nvPr/>
          </p:nvGrpSpPr>
          <p:grpSpPr>
            <a:xfrm>
              <a:off x="4803" y="4530"/>
              <a:ext cx="272" cy="181"/>
              <a:chOff x="5032648" y="7968952"/>
              <a:chExt cx="432544" cy="288032"/>
            </a:xfrm>
            <a:solidFill>
              <a:schemeClr val="bg1"/>
            </a:solidFill>
          </p:grpSpPr>
          <p:sp>
            <p:nvSpPr>
              <p:cNvPr id="4137" name="Rectangle 2089"/>
              <p:cNvSpPr>
                <a:spLocks noChangeArrowheads="1"/>
              </p:cNvSpPr>
              <p:nvPr/>
            </p:nvSpPr>
            <p:spPr bwMode="auto">
              <a:xfrm>
                <a:off x="5032648" y="7968952"/>
                <a:ext cx="432544" cy="288032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pic>
            <p:nvPicPr>
              <p:cNvPr id="4131" name="Picture 2083" descr="usb-symbol-300x22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2781" b="17136"/>
              <a:stretch>
                <a:fillRect/>
              </a:stretch>
            </p:blipFill>
            <p:spPr bwMode="auto">
              <a:xfrm>
                <a:off x="5105673" y="8035751"/>
                <a:ext cx="287338" cy="149225"/>
              </a:xfrm>
              <a:prstGeom prst="rect">
                <a:avLst/>
              </a:prstGeom>
              <a:grpFill/>
            </p:spPr>
          </p:pic>
        </p:grpSp>
        <p:sp>
          <p:nvSpPr>
            <p:cNvPr id="14827" name="Text Box 547"/>
            <p:cNvSpPr txBox="1">
              <a:spLocks noChangeArrowheads="1"/>
            </p:cNvSpPr>
            <p:nvPr/>
          </p:nvSpPr>
          <p:spPr bwMode="auto">
            <a:xfrm>
              <a:off x="4966" y="4599"/>
              <a:ext cx="15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800"/>
                <a:t>1</a:t>
              </a:r>
            </a:p>
          </p:txBody>
        </p:sp>
      </p:grpSp>
      <p:grpSp>
        <p:nvGrpSpPr>
          <p:cNvPr id="14513" name="Group 637"/>
          <p:cNvGrpSpPr>
            <a:grpSpLocks/>
          </p:cNvGrpSpPr>
          <p:nvPr/>
        </p:nvGrpSpPr>
        <p:grpSpPr bwMode="auto">
          <a:xfrm>
            <a:off x="7769225" y="839788"/>
            <a:ext cx="893763" cy="590550"/>
            <a:chOff x="2907" y="1403"/>
            <a:chExt cx="563" cy="372"/>
          </a:xfrm>
        </p:grpSpPr>
        <p:sp>
          <p:nvSpPr>
            <p:cNvPr id="14817" name="Rectangle 996"/>
            <p:cNvSpPr>
              <a:spLocks noChangeArrowheads="1"/>
            </p:cNvSpPr>
            <p:nvPr/>
          </p:nvSpPr>
          <p:spPr bwMode="auto">
            <a:xfrm>
              <a:off x="2943" y="1417"/>
              <a:ext cx="494" cy="337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1279525"/>
              <a:r>
                <a:rPr lang="en-GB" sz="1800"/>
                <a:t>P2</a:t>
              </a:r>
            </a:p>
          </p:txBody>
        </p:sp>
        <p:sp>
          <p:nvSpPr>
            <p:cNvPr id="14818" name="Text Box 1009"/>
            <p:cNvSpPr txBox="1">
              <a:spLocks noChangeArrowheads="1"/>
            </p:cNvSpPr>
            <p:nvPr/>
          </p:nvSpPr>
          <p:spPr bwMode="auto">
            <a:xfrm>
              <a:off x="2907" y="1403"/>
              <a:ext cx="175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Y2</a:t>
              </a:r>
            </a:p>
          </p:txBody>
        </p:sp>
        <p:sp>
          <p:nvSpPr>
            <p:cNvPr id="14819" name="Text Box 1009"/>
            <p:cNvSpPr txBox="1">
              <a:spLocks noChangeArrowheads="1"/>
            </p:cNvSpPr>
            <p:nvPr/>
          </p:nvSpPr>
          <p:spPr bwMode="auto">
            <a:xfrm flipH="1">
              <a:off x="3294" y="1407"/>
              <a:ext cx="17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X2</a:t>
              </a:r>
            </a:p>
          </p:txBody>
        </p:sp>
        <p:sp>
          <p:nvSpPr>
            <p:cNvPr id="14820" name="Text Box 560"/>
            <p:cNvSpPr txBox="1">
              <a:spLocks noChangeArrowheads="1"/>
            </p:cNvSpPr>
            <p:nvPr/>
          </p:nvSpPr>
          <p:spPr bwMode="auto">
            <a:xfrm>
              <a:off x="2907" y="1655"/>
              <a:ext cx="175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600"/>
                <a:t>Y1</a:t>
              </a:r>
            </a:p>
          </p:txBody>
        </p:sp>
        <p:sp>
          <p:nvSpPr>
            <p:cNvPr id="14821" name="Text Box 562"/>
            <p:cNvSpPr txBox="1">
              <a:spLocks noChangeArrowheads="1"/>
            </p:cNvSpPr>
            <p:nvPr/>
          </p:nvSpPr>
          <p:spPr bwMode="auto">
            <a:xfrm>
              <a:off x="3294" y="1659"/>
              <a:ext cx="175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600"/>
                <a:t>X1</a:t>
              </a:r>
            </a:p>
          </p:txBody>
        </p:sp>
        <p:sp>
          <p:nvSpPr>
            <p:cNvPr id="14822" name="Line 542"/>
            <p:cNvSpPr>
              <a:spLocks noChangeShapeType="1"/>
            </p:cNvSpPr>
            <p:nvPr/>
          </p:nvSpPr>
          <p:spPr bwMode="auto">
            <a:xfrm>
              <a:off x="2989" y="1590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823" name="Line 543"/>
            <p:cNvSpPr>
              <a:spLocks noChangeShapeType="1"/>
            </p:cNvSpPr>
            <p:nvPr/>
          </p:nvSpPr>
          <p:spPr bwMode="auto">
            <a:xfrm flipV="1">
              <a:off x="2989" y="1500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824" name="Line 544"/>
            <p:cNvSpPr>
              <a:spLocks noChangeShapeType="1"/>
            </p:cNvSpPr>
            <p:nvPr/>
          </p:nvSpPr>
          <p:spPr bwMode="auto">
            <a:xfrm rot="-5400000">
              <a:off x="3380" y="1503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825" name="Line 545"/>
            <p:cNvSpPr>
              <a:spLocks noChangeShapeType="1"/>
            </p:cNvSpPr>
            <p:nvPr/>
          </p:nvSpPr>
          <p:spPr bwMode="auto">
            <a:xfrm rot="5400000" flipH="1">
              <a:off x="3379" y="1594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514" name="Line 1191"/>
          <p:cNvSpPr>
            <a:spLocks noChangeShapeType="1"/>
          </p:cNvSpPr>
          <p:nvPr/>
        </p:nvSpPr>
        <p:spPr bwMode="auto">
          <a:xfrm flipV="1">
            <a:off x="10361613" y="5759450"/>
            <a:ext cx="0" cy="3841750"/>
          </a:xfrm>
          <a:prstGeom prst="line">
            <a:avLst/>
          </a:prstGeom>
          <a:noFill/>
          <a:ln w="1270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15" name="Text Box 2231"/>
          <p:cNvSpPr txBox="1">
            <a:spLocks noChangeArrowheads="1"/>
          </p:cNvSpPr>
          <p:nvPr/>
        </p:nvSpPr>
        <p:spPr bwMode="auto">
          <a:xfrm>
            <a:off x="10480675" y="5737225"/>
            <a:ext cx="1912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/>
              <a:t>FF power </a:t>
            </a:r>
          </a:p>
          <a:p>
            <a:pPr defTabSz="1279525"/>
            <a:r>
              <a:rPr lang="en-GB"/>
              <a:t>supply room</a:t>
            </a:r>
          </a:p>
        </p:txBody>
      </p:sp>
      <p:sp>
        <p:nvSpPr>
          <p:cNvPr id="14516" name="Line 663"/>
          <p:cNvSpPr>
            <a:spLocks noChangeShapeType="1"/>
          </p:cNvSpPr>
          <p:nvPr/>
        </p:nvSpPr>
        <p:spPr bwMode="auto">
          <a:xfrm flipH="1">
            <a:off x="3592513" y="9480550"/>
            <a:ext cx="7561262" cy="0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17" name="Line 663"/>
          <p:cNvSpPr>
            <a:spLocks noChangeShapeType="1"/>
          </p:cNvSpPr>
          <p:nvPr/>
        </p:nvSpPr>
        <p:spPr bwMode="auto">
          <a:xfrm flipH="1">
            <a:off x="11153775" y="9480550"/>
            <a:ext cx="1647825" cy="0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18" name="Rectangle 549"/>
          <p:cNvSpPr>
            <a:spLocks noChangeArrowheads="1"/>
          </p:cNvSpPr>
          <p:nvPr/>
        </p:nvSpPr>
        <p:spPr bwMode="auto">
          <a:xfrm>
            <a:off x="10937875" y="7681913"/>
            <a:ext cx="1295400" cy="719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19" name="Oval 551"/>
          <p:cNvSpPr>
            <a:spLocks noChangeArrowheads="1"/>
          </p:cNvSpPr>
          <p:nvPr/>
        </p:nvSpPr>
        <p:spPr bwMode="auto">
          <a:xfrm>
            <a:off x="11082338" y="8112125"/>
            <a:ext cx="142875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20" name="Oval 560"/>
          <p:cNvSpPr>
            <a:spLocks noChangeArrowheads="1"/>
          </p:cNvSpPr>
          <p:nvPr/>
        </p:nvSpPr>
        <p:spPr bwMode="auto">
          <a:xfrm>
            <a:off x="11082338" y="7824788"/>
            <a:ext cx="142875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21" name="Oval 561"/>
          <p:cNvSpPr>
            <a:spLocks noChangeArrowheads="1"/>
          </p:cNvSpPr>
          <p:nvPr/>
        </p:nvSpPr>
        <p:spPr bwMode="auto">
          <a:xfrm>
            <a:off x="11369675" y="8112125"/>
            <a:ext cx="142875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22" name="Oval 562"/>
          <p:cNvSpPr>
            <a:spLocks noChangeArrowheads="1"/>
          </p:cNvSpPr>
          <p:nvPr/>
        </p:nvSpPr>
        <p:spPr bwMode="auto">
          <a:xfrm>
            <a:off x="11371263" y="7824788"/>
            <a:ext cx="142875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23" name="Oval 563"/>
          <p:cNvSpPr>
            <a:spLocks noChangeArrowheads="1"/>
          </p:cNvSpPr>
          <p:nvPr/>
        </p:nvSpPr>
        <p:spPr bwMode="auto">
          <a:xfrm>
            <a:off x="11658600" y="7824788"/>
            <a:ext cx="142875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24" name="Oval 564"/>
          <p:cNvSpPr>
            <a:spLocks noChangeArrowheads="1"/>
          </p:cNvSpPr>
          <p:nvPr/>
        </p:nvSpPr>
        <p:spPr bwMode="auto">
          <a:xfrm>
            <a:off x="11658600" y="8112125"/>
            <a:ext cx="142875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25" name="Oval 565"/>
          <p:cNvSpPr>
            <a:spLocks noChangeArrowheads="1"/>
          </p:cNvSpPr>
          <p:nvPr/>
        </p:nvSpPr>
        <p:spPr bwMode="auto">
          <a:xfrm>
            <a:off x="11945938" y="7824788"/>
            <a:ext cx="142875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26" name="Oval 566"/>
          <p:cNvSpPr>
            <a:spLocks noChangeArrowheads="1"/>
          </p:cNvSpPr>
          <p:nvPr/>
        </p:nvSpPr>
        <p:spPr bwMode="auto">
          <a:xfrm>
            <a:off x="11947525" y="8112125"/>
            <a:ext cx="142875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27" name="Line 1026"/>
          <p:cNvSpPr>
            <a:spLocks noChangeShapeType="1"/>
          </p:cNvSpPr>
          <p:nvPr/>
        </p:nvSpPr>
        <p:spPr bwMode="auto">
          <a:xfrm flipH="1" flipV="1">
            <a:off x="4384675" y="9409113"/>
            <a:ext cx="7777163" cy="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28" name="Line 569"/>
          <p:cNvSpPr>
            <a:spLocks noChangeShapeType="1"/>
          </p:cNvSpPr>
          <p:nvPr/>
        </p:nvSpPr>
        <p:spPr bwMode="auto">
          <a:xfrm flipV="1">
            <a:off x="11369675" y="8113713"/>
            <a:ext cx="144463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29" name="Line 570"/>
          <p:cNvSpPr>
            <a:spLocks noChangeShapeType="1"/>
          </p:cNvSpPr>
          <p:nvPr/>
        </p:nvSpPr>
        <p:spPr bwMode="auto">
          <a:xfrm>
            <a:off x="11369675" y="8112125"/>
            <a:ext cx="144463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30" name="Line 571"/>
          <p:cNvSpPr>
            <a:spLocks noChangeShapeType="1"/>
          </p:cNvSpPr>
          <p:nvPr/>
        </p:nvSpPr>
        <p:spPr bwMode="auto">
          <a:xfrm flipV="1">
            <a:off x="11657013" y="8113713"/>
            <a:ext cx="144462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31" name="Line 572"/>
          <p:cNvSpPr>
            <a:spLocks noChangeShapeType="1"/>
          </p:cNvSpPr>
          <p:nvPr/>
        </p:nvSpPr>
        <p:spPr bwMode="auto">
          <a:xfrm>
            <a:off x="11657013" y="8112125"/>
            <a:ext cx="144462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32" name="Line 573"/>
          <p:cNvSpPr>
            <a:spLocks noChangeShapeType="1"/>
          </p:cNvSpPr>
          <p:nvPr/>
        </p:nvSpPr>
        <p:spPr bwMode="auto">
          <a:xfrm flipV="1">
            <a:off x="11944350" y="8113713"/>
            <a:ext cx="144463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33" name="Line 574"/>
          <p:cNvSpPr>
            <a:spLocks noChangeShapeType="1"/>
          </p:cNvSpPr>
          <p:nvPr/>
        </p:nvSpPr>
        <p:spPr bwMode="auto">
          <a:xfrm>
            <a:off x="11944350" y="8112125"/>
            <a:ext cx="144463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34" name="Line 1026"/>
          <p:cNvSpPr>
            <a:spLocks noChangeShapeType="1"/>
          </p:cNvSpPr>
          <p:nvPr/>
        </p:nvSpPr>
        <p:spPr bwMode="auto">
          <a:xfrm flipH="1" flipV="1">
            <a:off x="12161838" y="7896225"/>
            <a:ext cx="0" cy="1512888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35" name="Line 1026"/>
          <p:cNvSpPr>
            <a:spLocks noChangeShapeType="1"/>
          </p:cNvSpPr>
          <p:nvPr/>
        </p:nvSpPr>
        <p:spPr bwMode="auto">
          <a:xfrm flipH="1" flipV="1">
            <a:off x="12017375" y="7896225"/>
            <a:ext cx="144463" cy="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36" name="Line 1194"/>
          <p:cNvSpPr>
            <a:spLocks noChangeShapeType="1"/>
          </p:cNvSpPr>
          <p:nvPr/>
        </p:nvSpPr>
        <p:spPr bwMode="auto">
          <a:xfrm>
            <a:off x="6545263" y="9264650"/>
            <a:ext cx="5903912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37" name="Line 1026"/>
          <p:cNvSpPr>
            <a:spLocks noChangeShapeType="1"/>
          </p:cNvSpPr>
          <p:nvPr/>
        </p:nvSpPr>
        <p:spPr bwMode="auto">
          <a:xfrm flipH="1" flipV="1">
            <a:off x="12449175" y="7753350"/>
            <a:ext cx="0" cy="15113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38" name="Line 1026"/>
          <p:cNvSpPr>
            <a:spLocks noChangeShapeType="1"/>
          </p:cNvSpPr>
          <p:nvPr/>
        </p:nvSpPr>
        <p:spPr bwMode="auto">
          <a:xfrm flipH="1" flipV="1">
            <a:off x="5176838" y="9337675"/>
            <a:ext cx="5616575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39" name="Line 1026"/>
          <p:cNvSpPr>
            <a:spLocks noChangeShapeType="1"/>
          </p:cNvSpPr>
          <p:nvPr/>
        </p:nvSpPr>
        <p:spPr bwMode="auto">
          <a:xfrm flipH="1" flipV="1">
            <a:off x="10793413" y="7896225"/>
            <a:ext cx="0" cy="144145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40" name="Line 1026"/>
          <p:cNvSpPr>
            <a:spLocks noChangeShapeType="1"/>
          </p:cNvSpPr>
          <p:nvPr/>
        </p:nvSpPr>
        <p:spPr bwMode="auto">
          <a:xfrm flipH="1" flipV="1">
            <a:off x="10793413" y="7896225"/>
            <a:ext cx="360362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41" name="Text Box 586"/>
          <p:cNvSpPr txBox="1">
            <a:spLocks noChangeArrowheads="1"/>
          </p:cNvSpPr>
          <p:nvPr/>
        </p:nvSpPr>
        <p:spPr bwMode="auto">
          <a:xfrm>
            <a:off x="10864850" y="7464425"/>
            <a:ext cx="742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/>
              <a:t>FFPS12</a:t>
            </a:r>
          </a:p>
        </p:txBody>
      </p:sp>
      <p:grpSp>
        <p:nvGrpSpPr>
          <p:cNvPr id="14542" name="Group 585"/>
          <p:cNvGrpSpPr>
            <a:grpSpLocks/>
          </p:cNvGrpSpPr>
          <p:nvPr/>
        </p:nvGrpSpPr>
        <p:grpSpPr bwMode="auto">
          <a:xfrm>
            <a:off x="6545263" y="1563688"/>
            <a:ext cx="515937" cy="246062"/>
            <a:chOff x="539" y="1055"/>
            <a:chExt cx="325" cy="155"/>
          </a:xfrm>
        </p:grpSpPr>
        <p:sp>
          <p:nvSpPr>
            <p:cNvPr id="14811" name="Line 562"/>
            <p:cNvSpPr>
              <a:spLocks noChangeShapeType="1"/>
            </p:cNvSpPr>
            <p:nvPr/>
          </p:nvSpPr>
          <p:spPr bwMode="auto">
            <a:xfrm flipV="1">
              <a:off x="539" y="1119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812" name="Group 501"/>
            <p:cNvGrpSpPr>
              <a:grpSpLocks/>
            </p:cNvGrpSpPr>
            <p:nvPr/>
          </p:nvGrpSpPr>
          <p:grpSpPr bwMode="auto">
            <a:xfrm>
              <a:off x="630" y="1055"/>
              <a:ext cx="234" cy="136"/>
              <a:chOff x="4486" y="3819"/>
              <a:chExt cx="234" cy="136"/>
            </a:xfrm>
          </p:grpSpPr>
          <p:sp>
            <p:nvSpPr>
              <p:cNvPr id="14814" name="Oval 1227"/>
              <p:cNvSpPr>
                <a:spLocks noChangeArrowheads="1"/>
              </p:cNvSpPr>
              <p:nvPr/>
            </p:nvSpPr>
            <p:spPr bwMode="auto">
              <a:xfrm>
                <a:off x="4486" y="3840"/>
                <a:ext cx="91" cy="9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15" name="Freeform 1228"/>
              <p:cNvSpPr>
                <a:spLocks/>
              </p:cNvSpPr>
              <p:nvPr/>
            </p:nvSpPr>
            <p:spPr bwMode="auto">
              <a:xfrm>
                <a:off x="4510" y="3862"/>
                <a:ext cx="45" cy="45"/>
              </a:xfrm>
              <a:custGeom>
                <a:avLst/>
                <a:gdLst>
                  <a:gd name="T0" fmla="*/ 0 w 136"/>
                  <a:gd name="T1" fmla="*/ 0 h 106"/>
                  <a:gd name="T2" fmla="*/ 0 w 136"/>
                  <a:gd name="T3" fmla="*/ 0 h 106"/>
                  <a:gd name="T4" fmla="*/ 0 w 136"/>
                  <a:gd name="T5" fmla="*/ 0 h 106"/>
                  <a:gd name="T6" fmla="*/ 0 w 136"/>
                  <a:gd name="T7" fmla="*/ 0 h 10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6"/>
                  <a:gd name="T13" fmla="*/ 0 h 106"/>
                  <a:gd name="T14" fmla="*/ 136 w 136"/>
                  <a:gd name="T15" fmla="*/ 106 h 10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6" h="106">
                    <a:moveTo>
                      <a:pt x="0" y="53"/>
                    </a:moveTo>
                    <a:cubicBezTo>
                      <a:pt x="15" y="26"/>
                      <a:pt x="30" y="0"/>
                      <a:pt x="45" y="8"/>
                    </a:cubicBezTo>
                    <a:cubicBezTo>
                      <a:pt x="60" y="16"/>
                      <a:pt x="75" y="92"/>
                      <a:pt x="90" y="99"/>
                    </a:cubicBezTo>
                    <a:cubicBezTo>
                      <a:pt x="105" y="106"/>
                      <a:pt x="120" y="79"/>
                      <a:pt x="136" y="53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16" name="TextBox 503"/>
              <p:cNvSpPr txBox="1">
                <a:spLocks noChangeArrowheads="1"/>
              </p:cNvSpPr>
              <p:nvPr/>
            </p:nvSpPr>
            <p:spPr bwMode="auto">
              <a:xfrm>
                <a:off x="4531" y="3819"/>
                <a:ext cx="189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800"/>
                  <a:t>12</a:t>
                </a:r>
              </a:p>
            </p:txBody>
          </p:sp>
        </p:grpSp>
        <p:sp>
          <p:nvSpPr>
            <p:cNvPr id="14813" name="Line 561"/>
            <p:cNvSpPr>
              <a:spLocks noChangeShapeType="1"/>
            </p:cNvSpPr>
            <p:nvPr/>
          </p:nvSpPr>
          <p:spPr bwMode="auto">
            <a:xfrm flipH="1">
              <a:off x="539" y="1119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543" name="Group 585"/>
          <p:cNvGrpSpPr>
            <a:grpSpLocks/>
          </p:cNvGrpSpPr>
          <p:nvPr/>
        </p:nvGrpSpPr>
        <p:grpSpPr bwMode="auto">
          <a:xfrm>
            <a:off x="8129588" y="1563688"/>
            <a:ext cx="515937" cy="246062"/>
            <a:chOff x="539" y="1055"/>
            <a:chExt cx="325" cy="155"/>
          </a:xfrm>
        </p:grpSpPr>
        <p:sp>
          <p:nvSpPr>
            <p:cNvPr id="14805" name="Line 562"/>
            <p:cNvSpPr>
              <a:spLocks noChangeShapeType="1"/>
            </p:cNvSpPr>
            <p:nvPr/>
          </p:nvSpPr>
          <p:spPr bwMode="auto">
            <a:xfrm flipV="1">
              <a:off x="539" y="1119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806" name="Group 501"/>
            <p:cNvGrpSpPr>
              <a:grpSpLocks/>
            </p:cNvGrpSpPr>
            <p:nvPr/>
          </p:nvGrpSpPr>
          <p:grpSpPr bwMode="auto">
            <a:xfrm>
              <a:off x="630" y="1055"/>
              <a:ext cx="234" cy="136"/>
              <a:chOff x="4486" y="3819"/>
              <a:chExt cx="234" cy="136"/>
            </a:xfrm>
          </p:grpSpPr>
          <p:sp>
            <p:nvSpPr>
              <p:cNvPr id="14808" name="Oval 1227"/>
              <p:cNvSpPr>
                <a:spLocks noChangeArrowheads="1"/>
              </p:cNvSpPr>
              <p:nvPr/>
            </p:nvSpPr>
            <p:spPr bwMode="auto">
              <a:xfrm>
                <a:off x="4486" y="3840"/>
                <a:ext cx="91" cy="9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09" name="Freeform 1228"/>
              <p:cNvSpPr>
                <a:spLocks/>
              </p:cNvSpPr>
              <p:nvPr/>
            </p:nvSpPr>
            <p:spPr bwMode="auto">
              <a:xfrm>
                <a:off x="4510" y="3862"/>
                <a:ext cx="45" cy="45"/>
              </a:xfrm>
              <a:custGeom>
                <a:avLst/>
                <a:gdLst>
                  <a:gd name="T0" fmla="*/ 0 w 136"/>
                  <a:gd name="T1" fmla="*/ 0 h 106"/>
                  <a:gd name="T2" fmla="*/ 0 w 136"/>
                  <a:gd name="T3" fmla="*/ 0 h 106"/>
                  <a:gd name="T4" fmla="*/ 0 w 136"/>
                  <a:gd name="T5" fmla="*/ 0 h 106"/>
                  <a:gd name="T6" fmla="*/ 0 w 136"/>
                  <a:gd name="T7" fmla="*/ 0 h 10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6"/>
                  <a:gd name="T13" fmla="*/ 0 h 106"/>
                  <a:gd name="T14" fmla="*/ 136 w 136"/>
                  <a:gd name="T15" fmla="*/ 106 h 10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6" h="106">
                    <a:moveTo>
                      <a:pt x="0" y="53"/>
                    </a:moveTo>
                    <a:cubicBezTo>
                      <a:pt x="15" y="26"/>
                      <a:pt x="30" y="0"/>
                      <a:pt x="45" y="8"/>
                    </a:cubicBezTo>
                    <a:cubicBezTo>
                      <a:pt x="60" y="16"/>
                      <a:pt x="75" y="92"/>
                      <a:pt x="90" y="99"/>
                    </a:cubicBezTo>
                    <a:cubicBezTo>
                      <a:pt x="105" y="106"/>
                      <a:pt x="120" y="79"/>
                      <a:pt x="136" y="53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10" name="TextBox 503"/>
              <p:cNvSpPr txBox="1">
                <a:spLocks noChangeArrowheads="1"/>
              </p:cNvSpPr>
              <p:nvPr/>
            </p:nvSpPr>
            <p:spPr bwMode="auto">
              <a:xfrm>
                <a:off x="4531" y="3819"/>
                <a:ext cx="189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800"/>
                  <a:t>12</a:t>
                </a:r>
              </a:p>
            </p:txBody>
          </p:sp>
        </p:grpSp>
        <p:sp>
          <p:nvSpPr>
            <p:cNvPr id="14807" name="Line 561"/>
            <p:cNvSpPr>
              <a:spLocks noChangeShapeType="1"/>
            </p:cNvSpPr>
            <p:nvPr/>
          </p:nvSpPr>
          <p:spPr bwMode="auto">
            <a:xfrm flipH="1">
              <a:off x="539" y="1119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544" name="Group 585"/>
          <p:cNvGrpSpPr>
            <a:grpSpLocks/>
          </p:cNvGrpSpPr>
          <p:nvPr/>
        </p:nvGrpSpPr>
        <p:grpSpPr bwMode="auto">
          <a:xfrm>
            <a:off x="9785350" y="1563688"/>
            <a:ext cx="515938" cy="246062"/>
            <a:chOff x="539" y="1055"/>
            <a:chExt cx="325" cy="155"/>
          </a:xfrm>
        </p:grpSpPr>
        <p:sp>
          <p:nvSpPr>
            <p:cNvPr id="14799" name="Line 562"/>
            <p:cNvSpPr>
              <a:spLocks noChangeShapeType="1"/>
            </p:cNvSpPr>
            <p:nvPr/>
          </p:nvSpPr>
          <p:spPr bwMode="auto">
            <a:xfrm flipV="1">
              <a:off x="539" y="1119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800" name="Group 501"/>
            <p:cNvGrpSpPr>
              <a:grpSpLocks/>
            </p:cNvGrpSpPr>
            <p:nvPr/>
          </p:nvGrpSpPr>
          <p:grpSpPr bwMode="auto">
            <a:xfrm>
              <a:off x="630" y="1055"/>
              <a:ext cx="234" cy="136"/>
              <a:chOff x="4486" y="3819"/>
              <a:chExt cx="234" cy="136"/>
            </a:xfrm>
          </p:grpSpPr>
          <p:sp>
            <p:nvSpPr>
              <p:cNvPr id="14802" name="Oval 1227"/>
              <p:cNvSpPr>
                <a:spLocks noChangeArrowheads="1"/>
              </p:cNvSpPr>
              <p:nvPr/>
            </p:nvSpPr>
            <p:spPr bwMode="auto">
              <a:xfrm>
                <a:off x="4486" y="3840"/>
                <a:ext cx="91" cy="9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03" name="Freeform 1228"/>
              <p:cNvSpPr>
                <a:spLocks/>
              </p:cNvSpPr>
              <p:nvPr/>
            </p:nvSpPr>
            <p:spPr bwMode="auto">
              <a:xfrm>
                <a:off x="4510" y="3862"/>
                <a:ext cx="45" cy="45"/>
              </a:xfrm>
              <a:custGeom>
                <a:avLst/>
                <a:gdLst>
                  <a:gd name="T0" fmla="*/ 0 w 136"/>
                  <a:gd name="T1" fmla="*/ 0 h 106"/>
                  <a:gd name="T2" fmla="*/ 0 w 136"/>
                  <a:gd name="T3" fmla="*/ 0 h 106"/>
                  <a:gd name="T4" fmla="*/ 0 w 136"/>
                  <a:gd name="T5" fmla="*/ 0 h 106"/>
                  <a:gd name="T6" fmla="*/ 0 w 136"/>
                  <a:gd name="T7" fmla="*/ 0 h 10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6"/>
                  <a:gd name="T13" fmla="*/ 0 h 106"/>
                  <a:gd name="T14" fmla="*/ 136 w 136"/>
                  <a:gd name="T15" fmla="*/ 106 h 10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6" h="106">
                    <a:moveTo>
                      <a:pt x="0" y="53"/>
                    </a:moveTo>
                    <a:cubicBezTo>
                      <a:pt x="15" y="26"/>
                      <a:pt x="30" y="0"/>
                      <a:pt x="45" y="8"/>
                    </a:cubicBezTo>
                    <a:cubicBezTo>
                      <a:pt x="60" y="16"/>
                      <a:pt x="75" y="92"/>
                      <a:pt x="90" y="99"/>
                    </a:cubicBezTo>
                    <a:cubicBezTo>
                      <a:pt x="105" y="106"/>
                      <a:pt x="120" y="79"/>
                      <a:pt x="136" y="53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04" name="TextBox 503"/>
              <p:cNvSpPr txBox="1">
                <a:spLocks noChangeArrowheads="1"/>
              </p:cNvSpPr>
              <p:nvPr/>
            </p:nvSpPr>
            <p:spPr bwMode="auto">
              <a:xfrm>
                <a:off x="4531" y="3819"/>
                <a:ext cx="189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800"/>
                  <a:t>12</a:t>
                </a:r>
              </a:p>
            </p:txBody>
          </p:sp>
        </p:grpSp>
        <p:sp>
          <p:nvSpPr>
            <p:cNvPr id="14801" name="Line 561"/>
            <p:cNvSpPr>
              <a:spLocks noChangeShapeType="1"/>
            </p:cNvSpPr>
            <p:nvPr/>
          </p:nvSpPr>
          <p:spPr bwMode="auto">
            <a:xfrm flipH="1">
              <a:off x="539" y="1119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545" name="Line 626"/>
          <p:cNvSpPr>
            <a:spLocks noChangeShapeType="1"/>
          </p:cNvSpPr>
          <p:nvPr/>
        </p:nvSpPr>
        <p:spPr bwMode="auto">
          <a:xfrm>
            <a:off x="12233275" y="8401050"/>
            <a:ext cx="568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46" name="Oval 632"/>
          <p:cNvSpPr>
            <a:spLocks noChangeArrowheads="1"/>
          </p:cNvSpPr>
          <p:nvPr/>
        </p:nvSpPr>
        <p:spPr bwMode="auto">
          <a:xfrm>
            <a:off x="12233275" y="8112125"/>
            <a:ext cx="142875" cy="144463"/>
          </a:xfrm>
          <a:prstGeom prst="ellips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47" name="Oval 633"/>
          <p:cNvSpPr>
            <a:spLocks noChangeArrowheads="1"/>
          </p:cNvSpPr>
          <p:nvPr/>
        </p:nvSpPr>
        <p:spPr bwMode="auto">
          <a:xfrm>
            <a:off x="12233275" y="7824788"/>
            <a:ext cx="142875" cy="144462"/>
          </a:xfrm>
          <a:prstGeom prst="ellips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48" name="Oval 634"/>
          <p:cNvSpPr>
            <a:spLocks noChangeArrowheads="1"/>
          </p:cNvSpPr>
          <p:nvPr/>
        </p:nvSpPr>
        <p:spPr bwMode="auto">
          <a:xfrm>
            <a:off x="12520613" y="8112125"/>
            <a:ext cx="142875" cy="144463"/>
          </a:xfrm>
          <a:prstGeom prst="ellips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49" name="Oval 635"/>
          <p:cNvSpPr>
            <a:spLocks noChangeArrowheads="1"/>
          </p:cNvSpPr>
          <p:nvPr/>
        </p:nvSpPr>
        <p:spPr bwMode="auto">
          <a:xfrm>
            <a:off x="12522200" y="7824788"/>
            <a:ext cx="142875" cy="144462"/>
          </a:xfrm>
          <a:prstGeom prst="ellips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0" name="Text Box 636"/>
          <p:cNvSpPr txBox="1">
            <a:spLocks noChangeArrowheads="1"/>
          </p:cNvSpPr>
          <p:nvPr/>
        </p:nvSpPr>
        <p:spPr bwMode="auto">
          <a:xfrm rot="-5400000">
            <a:off x="10490200" y="8705851"/>
            <a:ext cx="790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solidFill>
                  <a:srgbClr val="FFCC00"/>
                </a:solidFill>
              </a:rPr>
              <a:t> ext kicker pre-trig</a:t>
            </a:r>
          </a:p>
        </p:txBody>
      </p:sp>
      <p:sp>
        <p:nvSpPr>
          <p:cNvPr id="14551" name="Text Box 637"/>
          <p:cNvSpPr txBox="1">
            <a:spLocks noChangeArrowheads="1"/>
          </p:cNvSpPr>
          <p:nvPr/>
        </p:nvSpPr>
        <p:spPr bwMode="auto">
          <a:xfrm>
            <a:off x="12233275" y="9440863"/>
            <a:ext cx="5984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solidFill>
                  <a:srgbClr val="339966"/>
                </a:solidFill>
              </a:rPr>
              <a:t>from LW hut</a:t>
            </a:r>
          </a:p>
        </p:txBody>
      </p:sp>
      <p:sp>
        <p:nvSpPr>
          <p:cNvPr id="14552" name="Text Box 638"/>
          <p:cNvSpPr txBox="1">
            <a:spLocks noChangeArrowheads="1"/>
          </p:cNvSpPr>
          <p:nvPr/>
        </p:nvSpPr>
        <p:spPr bwMode="auto">
          <a:xfrm rot="-5400000">
            <a:off x="12051506" y="8727282"/>
            <a:ext cx="4048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solidFill>
                  <a:srgbClr val="008000"/>
                </a:solidFill>
              </a:rPr>
              <a:t>2 MHz</a:t>
            </a:r>
          </a:p>
        </p:txBody>
      </p:sp>
      <p:sp>
        <p:nvSpPr>
          <p:cNvPr id="14553" name="Text Box 639"/>
          <p:cNvSpPr txBox="1">
            <a:spLocks noChangeArrowheads="1"/>
          </p:cNvSpPr>
          <p:nvPr/>
        </p:nvSpPr>
        <p:spPr bwMode="auto">
          <a:xfrm rot="-5400000">
            <a:off x="12295981" y="8711407"/>
            <a:ext cx="4905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solidFill>
                  <a:srgbClr val="FF0000"/>
                </a:solidFill>
              </a:rPr>
              <a:t>714 MHz</a:t>
            </a:r>
          </a:p>
        </p:txBody>
      </p:sp>
      <p:sp>
        <p:nvSpPr>
          <p:cNvPr id="14554" name="Line 1026"/>
          <p:cNvSpPr>
            <a:spLocks noChangeShapeType="1"/>
          </p:cNvSpPr>
          <p:nvPr/>
        </p:nvSpPr>
        <p:spPr bwMode="auto">
          <a:xfrm flipH="1" flipV="1">
            <a:off x="11730038" y="7751763"/>
            <a:ext cx="0" cy="1444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55" name="Line 626"/>
          <p:cNvSpPr>
            <a:spLocks noChangeShapeType="1"/>
          </p:cNvSpPr>
          <p:nvPr/>
        </p:nvSpPr>
        <p:spPr bwMode="auto">
          <a:xfrm>
            <a:off x="12233275" y="7680325"/>
            <a:ext cx="568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56" name="Line 1026"/>
          <p:cNvSpPr>
            <a:spLocks noChangeShapeType="1"/>
          </p:cNvSpPr>
          <p:nvPr/>
        </p:nvSpPr>
        <p:spPr bwMode="auto">
          <a:xfrm flipH="1" flipV="1">
            <a:off x="11730038" y="7751763"/>
            <a:ext cx="719137" cy="158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557" name="Group 638"/>
          <p:cNvGrpSpPr>
            <a:grpSpLocks/>
          </p:cNvGrpSpPr>
          <p:nvPr/>
        </p:nvGrpSpPr>
        <p:grpSpPr bwMode="auto">
          <a:xfrm>
            <a:off x="3736975" y="496888"/>
            <a:ext cx="935038" cy="579437"/>
            <a:chOff x="7389" y="1164"/>
            <a:chExt cx="589" cy="365"/>
          </a:xfrm>
        </p:grpSpPr>
        <p:sp>
          <p:nvSpPr>
            <p:cNvPr id="14790" name="Rectangle 996"/>
            <p:cNvSpPr>
              <a:spLocks noChangeArrowheads="1"/>
            </p:cNvSpPr>
            <p:nvPr/>
          </p:nvSpPr>
          <p:spPr bwMode="auto">
            <a:xfrm>
              <a:off x="7441" y="1176"/>
              <a:ext cx="492" cy="33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1279525"/>
              <a:r>
                <a:rPr lang="en-GB" sz="1800"/>
                <a:t>LW2</a:t>
              </a:r>
            </a:p>
          </p:txBody>
        </p:sp>
        <p:sp>
          <p:nvSpPr>
            <p:cNvPr id="14791" name="Text Box 1009"/>
            <p:cNvSpPr txBox="1">
              <a:spLocks noChangeArrowheads="1"/>
            </p:cNvSpPr>
            <p:nvPr/>
          </p:nvSpPr>
          <p:spPr bwMode="auto">
            <a:xfrm>
              <a:off x="7389" y="1164"/>
              <a:ext cx="175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Y2</a:t>
              </a:r>
            </a:p>
          </p:txBody>
        </p:sp>
        <p:sp>
          <p:nvSpPr>
            <p:cNvPr id="14792" name="Text Box 1009"/>
            <p:cNvSpPr txBox="1">
              <a:spLocks noChangeArrowheads="1"/>
            </p:cNvSpPr>
            <p:nvPr/>
          </p:nvSpPr>
          <p:spPr bwMode="auto">
            <a:xfrm flipH="1">
              <a:off x="7803" y="1164"/>
              <a:ext cx="175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X2</a:t>
              </a:r>
            </a:p>
          </p:txBody>
        </p:sp>
        <p:sp>
          <p:nvSpPr>
            <p:cNvPr id="14793" name="Text Box 560"/>
            <p:cNvSpPr txBox="1">
              <a:spLocks noChangeArrowheads="1"/>
            </p:cNvSpPr>
            <p:nvPr/>
          </p:nvSpPr>
          <p:spPr bwMode="auto">
            <a:xfrm>
              <a:off x="7389" y="1413"/>
              <a:ext cx="175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600"/>
                <a:t>Y1</a:t>
              </a:r>
            </a:p>
          </p:txBody>
        </p:sp>
        <p:sp>
          <p:nvSpPr>
            <p:cNvPr id="14794" name="Text Box 562"/>
            <p:cNvSpPr txBox="1">
              <a:spLocks noChangeArrowheads="1"/>
            </p:cNvSpPr>
            <p:nvPr/>
          </p:nvSpPr>
          <p:spPr bwMode="auto">
            <a:xfrm>
              <a:off x="7803" y="1413"/>
              <a:ext cx="175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600"/>
                <a:t>X1</a:t>
              </a:r>
            </a:p>
          </p:txBody>
        </p:sp>
        <p:sp>
          <p:nvSpPr>
            <p:cNvPr id="14795" name="Line 542"/>
            <p:cNvSpPr>
              <a:spLocks noChangeShapeType="1"/>
            </p:cNvSpPr>
            <p:nvPr/>
          </p:nvSpPr>
          <p:spPr bwMode="auto">
            <a:xfrm>
              <a:off x="7480" y="1346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96" name="Line 543"/>
            <p:cNvSpPr>
              <a:spLocks noChangeShapeType="1"/>
            </p:cNvSpPr>
            <p:nvPr/>
          </p:nvSpPr>
          <p:spPr bwMode="auto">
            <a:xfrm flipV="1">
              <a:off x="7480" y="1256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97" name="Line 544"/>
            <p:cNvSpPr>
              <a:spLocks noChangeShapeType="1"/>
            </p:cNvSpPr>
            <p:nvPr/>
          </p:nvSpPr>
          <p:spPr bwMode="auto">
            <a:xfrm rot="-5400000">
              <a:off x="7887" y="1255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98" name="Line 545"/>
            <p:cNvSpPr>
              <a:spLocks noChangeShapeType="1"/>
            </p:cNvSpPr>
            <p:nvPr/>
          </p:nvSpPr>
          <p:spPr bwMode="auto">
            <a:xfrm rot="5400000" flipH="1">
              <a:off x="7887" y="1346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558" name="Rectangle 639"/>
          <p:cNvSpPr>
            <a:spLocks noChangeArrowheads="1"/>
          </p:cNvSpPr>
          <p:nvPr/>
        </p:nvSpPr>
        <p:spPr bwMode="auto">
          <a:xfrm>
            <a:off x="3840163" y="371475"/>
            <a:ext cx="73025" cy="144463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9" name="Rectangle 640"/>
          <p:cNvSpPr>
            <a:spLocks noChangeArrowheads="1"/>
          </p:cNvSpPr>
          <p:nvPr/>
        </p:nvSpPr>
        <p:spPr bwMode="auto">
          <a:xfrm>
            <a:off x="3841750" y="1055688"/>
            <a:ext cx="73025" cy="144462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60" name="Rectangle 641"/>
          <p:cNvSpPr>
            <a:spLocks noChangeArrowheads="1"/>
          </p:cNvSpPr>
          <p:nvPr/>
        </p:nvSpPr>
        <p:spPr bwMode="auto">
          <a:xfrm>
            <a:off x="4489450" y="1054100"/>
            <a:ext cx="73025" cy="144463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61" name="Text Box 647"/>
          <p:cNvSpPr txBox="1">
            <a:spLocks noChangeArrowheads="1"/>
          </p:cNvSpPr>
          <p:nvPr/>
        </p:nvSpPr>
        <p:spPr bwMode="auto">
          <a:xfrm>
            <a:off x="63500" y="9337675"/>
            <a:ext cx="17764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/>
              <a:t>Directions relative to beam travelling into page </a:t>
            </a:r>
          </a:p>
        </p:txBody>
      </p:sp>
      <p:sp>
        <p:nvSpPr>
          <p:cNvPr id="14562" name="Rectangle 642"/>
          <p:cNvSpPr>
            <a:spLocks noChangeArrowheads="1"/>
          </p:cNvSpPr>
          <p:nvPr/>
        </p:nvSpPr>
        <p:spPr bwMode="auto">
          <a:xfrm>
            <a:off x="4491038" y="371475"/>
            <a:ext cx="73025" cy="1444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63" name="Line 653"/>
          <p:cNvSpPr>
            <a:spLocks noChangeShapeType="1"/>
          </p:cNvSpPr>
          <p:nvPr/>
        </p:nvSpPr>
        <p:spPr bwMode="auto">
          <a:xfrm flipH="1">
            <a:off x="352425" y="1847850"/>
            <a:ext cx="144463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64" name="Rectangle 657"/>
          <p:cNvSpPr>
            <a:spLocks noChangeArrowheads="1"/>
          </p:cNvSpPr>
          <p:nvPr/>
        </p:nvSpPr>
        <p:spPr bwMode="auto">
          <a:xfrm rot="-5400000">
            <a:off x="1894681" y="1788320"/>
            <a:ext cx="73025" cy="144462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4565" name="Rectangle 658"/>
          <p:cNvSpPr>
            <a:spLocks noChangeArrowheads="1"/>
          </p:cNvSpPr>
          <p:nvPr/>
        </p:nvSpPr>
        <p:spPr bwMode="auto">
          <a:xfrm rot="-5400000">
            <a:off x="1894681" y="1931195"/>
            <a:ext cx="73025" cy="144462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4566" name="Rectangle 660"/>
          <p:cNvSpPr>
            <a:spLocks noChangeArrowheads="1"/>
          </p:cNvSpPr>
          <p:nvPr/>
        </p:nvSpPr>
        <p:spPr bwMode="auto">
          <a:xfrm rot="-5400000">
            <a:off x="454819" y="1935956"/>
            <a:ext cx="73025" cy="1444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4567" name="Rectangle 659"/>
          <p:cNvSpPr>
            <a:spLocks noChangeArrowheads="1"/>
          </p:cNvSpPr>
          <p:nvPr/>
        </p:nvSpPr>
        <p:spPr bwMode="auto">
          <a:xfrm rot="-5400000">
            <a:off x="454819" y="1793081"/>
            <a:ext cx="73025" cy="144463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4568" name="computr1"/>
          <p:cNvSpPr>
            <a:spLocks noEditPoints="1" noChangeArrowheads="1"/>
          </p:cNvSpPr>
          <p:nvPr/>
        </p:nvSpPr>
        <p:spPr bwMode="auto">
          <a:xfrm>
            <a:off x="8416925" y="7248525"/>
            <a:ext cx="431800" cy="4318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0 h 21600"/>
              <a:gd name="T4" fmla="*/ 2147483647 w 21600"/>
              <a:gd name="T5" fmla="*/ 0 h 21600"/>
              <a:gd name="T6" fmla="*/ 0 w 21600"/>
              <a:gd name="T7" fmla="*/ 2147483647 h 21600"/>
              <a:gd name="T8" fmla="*/ 0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0 w 21600"/>
              <a:gd name="T25" fmla="*/ 2147483647 h 21600"/>
              <a:gd name="T26" fmla="*/ 2147483647 w 21600"/>
              <a:gd name="T27" fmla="*/ 2147483647 h 216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4923 w 21600"/>
              <a:gd name="T43" fmla="*/ 2541 h 21600"/>
              <a:gd name="T44" fmla="*/ 16756 w 21600"/>
              <a:gd name="T45" fmla="*/ 11153 h 2160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69" name="Text Box 645"/>
          <p:cNvSpPr txBox="1">
            <a:spLocks noChangeArrowheads="1"/>
          </p:cNvSpPr>
          <p:nvPr/>
        </p:nvSpPr>
        <p:spPr bwMode="auto">
          <a:xfrm>
            <a:off x="8088313" y="7667625"/>
            <a:ext cx="1079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800" b="1"/>
              <a:t>FONT</a:t>
            </a:r>
          </a:p>
          <a:p>
            <a:pPr algn="ctr"/>
            <a:r>
              <a:rPr lang="en-GB" sz="800"/>
              <a:t>00-1A-6B-64-7F-D2</a:t>
            </a:r>
          </a:p>
        </p:txBody>
      </p:sp>
      <p:grpSp>
        <p:nvGrpSpPr>
          <p:cNvPr id="14570" name="Group 637"/>
          <p:cNvGrpSpPr>
            <a:grpSpLocks/>
          </p:cNvGrpSpPr>
          <p:nvPr/>
        </p:nvGrpSpPr>
        <p:grpSpPr bwMode="auto">
          <a:xfrm>
            <a:off x="6184900" y="857250"/>
            <a:ext cx="893763" cy="590550"/>
            <a:chOff x="2907" y="1403"/>
            <a:chExt cx="563" cy="372"/>
          </a:xfrm>
        </p:grpSpPr>
        <p:sp>
          <p:nvSpPr>
            <p:cNvPr id="14781" name="Rectangle 996"/>
            <p:cNvSpPr>
              <a:spLocks noChangeArrowheads="1"/>
            </p:cNvSpPr>
            <p:nvPr/>
          </p:nvSpPr>
          <p:spPr bwMode="auto">
            <a:xfrm>
              <a:off x="2943" y="1417"/>
              <a:ext cx="494" cy="337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1279525"/>
              <a:r>
                <a:rPr lang="en-GB" sz="1800"/>
                <a:t>P1</a:t>
              </a:r>
            </a:p>
          </p:txBody>
        </p:sp>
        <p:sp>
          <p:nvSpPr>
            <p:cNvPr id="14782" name="Text Box 1009"/>
            <p:cNvSpPr txBox="1">
              <a:spLocks noChangeArrowheads="1"/>
            </p:cNvSpPr>
            <p:nvPr/>
          </p:nvSpPr>
          <p:spPr bwMode="auto">
            <a:xfrm>
              <a:off x="2907" y="1403"/>
              <a:ext cx="175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Y2</a:t>
              </a:r>
            </a:p>
          </p:txBody>
        </p:sp>
        <p:sp>
          <p:nvSpPr>
            <p:cNvPr id="14783" name="Text Box 1009"/>
            <p:cNvSpPr txBox="1">
              <a:spLocks noChangeArrowheads="1"/>
            </p:cNvSpPr>
            <p:nvPr/>
          </p:nvSpPr>
          <p:spPr bwMode="auto">
            <a:xfrm flipH="1">
              <a:off x="3294" y="1407"/>
              <a:ext cx="17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X2</a:t>
              </a:r>
            </a:p>
          </p:txBody>
        </p:sp>
        <p:sp>
          <p:nvSpPr>
            <p:cNvPr id="14784" name="Text Box 560"/>
            <p:cNvSpPr txBox="1">
              <a:spLocks noChangeArrowheads="1"/>
            </p:cNvSpPr>
            <p:nvPr/>
          </p:nvSpPr>
          <p:spPr bwMode="auto">
            <a:xfrm>
              <a:off x="2907" y="1655"/>
              <a:ext cx="175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600"/>
                <a:t>Y1</a:t>
              </a:r>
            </a:p>
          </p:txBody>
        </p:sp>
        <p:sp>
          <p:nvSpPr>
            <p:cNvPr id="14785" name="Text Box 562"/>
            <p:cNvSpPr txBox="1">
              <a:spLocks noChangeArrowheads="1"/>
            </p:cNvSpPr>
            <p:nvPr/>
          </p:nvSpPr>
          <p:spPr bwMode="auto">
            <a:xfrm>
              <a:off x="3294" y="1659"/>
              <a:ext cx="175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600"/>
                <a:t>X1</a:t>
              </a:r>
            </a:p>
          </p:txBody>
        </p:sp>
        <p:sp>
          <p:nvSpPr>
            <p:cNvPr id="14786" name="Line 542"/>
            <p:cNvSpPr>
              <a:spLocks noChangeShapeType="1"/>
            </p:cNvSpPr>
            <p:nvPr/>
          </p:nvSpPr>
          <p:spPr bwMode="auto">
            <a:xfrm>
              <a:off x="2989" y="1590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87" name="Line 543"/>
            <p:cNvSpPr>
              <a:spLocks noChangeShapeType="1"/>
            </p:cNvSpPr>
            <p:nvPr/>
          </p:nvSpPr>
          <p:spPr bwMode="auto">
            <a:xfrm flipV="1">
              <a:off x="2989" y="1500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88" name="Line 544"/>
            <p:cNvSpPr>
              <a:spLocks noChangeShapeType="1"/>
            </p:cNvSpPr>
            <p:nvPr/>
          </p:nvSpPr>
          <p:spPr bwMode="auto">
            <a:xfrm rot="-5400000">
              <a:off x="3380" y="1503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89" name="Line 545"/>
            <p:cNvSpPr>
              <a:spLocks noChangeShapeType="1"/>
            </p:cNvSpPr>
            <p:nvPr/>
          </p:nvSpPr>
          <p:spPr bwMode="auto">
            <a:xfrm rot="5400000" flipH="1">
              <a:off x="3379" y="1594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571" name="Group 637"/>
          <p:cNvGrpSpPr>
            <a:grpSpLocks/>
          </p:cNvGrpSpPr>
          <p:nvPr/>
        </p:nvGrpSpPr>
        <p:grpSpPr bwMode="auto">
          <a:xfrm>
            <a:off x="9424988" y="855663"/>
            <a:ext cx="893762" cy="590550"/>
            <a:chOff x="2907" y="1403"/>
            <a:chExt cx="563" cy="372"/>
          </a:xfrm>
        </p:grpSpPr>
        <p:sp>
          <p:nvSpPr>
            <p:cNvPr id="14772" name="Rectangle 996"/>
            <p:cNvSpPr>
              <a:spLocks noChangeArrowheads="1"/>
            </p:cNvSpPr>
            <p:nvPr/>
          </p:nvSpPr>
          <p:spPr bwMode="auto">
            <a:xfrm>
              <a:off x="2943" y="1417"/>
              <a:ext cx="494" cy="337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1279525"/>
              <a:r>
                <a:rPr lang="en-GB" sz="1800"/>
                <a:t>P3</a:t>
              </a:r>
            </a:p>
          </p:txBody>
        </p:sp>
        <p:sp>
          <p:nvSpPr>
            <p:cNvPr id="14773" name="Text Box 1009"/>
            <p:cNvSpPr txBox="1">
              <a:spLocks noChangeArrowheads="1"/>
            </p:cNvSpPr>
            <p:nvPr/>
          </p:nvSpPr>
          <p:spPr bwMode="auto">
            <a:xfrm>
              <a:off x="2907" y="1403"/>
              <a:ext cx="175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Y2</a:t>
              </a:r>
            </a:p>
          </p:txBody>
        </p:sp>
        <p:sp>
          <p:nvSpPr>
            <p:cNvPr id="14774" name="Text Box 1009"/>
            <p:cNvSpPr txBox="1">
              <a:spLocks noChangeArrowheads="1"/>
            </p:cNvSpPr>
            <p:nvPr/>
          </p:nvSpPr>
          <p:spPr bwMode="auto">
            <a:xfrm flipH="1">
              <a:off x="3294" y="1407"/>
              <a:ext cx="17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X2</a:t>
              </a:r>
            </a:p>
          </p:txBody>
        </p:sp>
        <p:sp>
          <p:nvSpPr>
            <p:cNvPr id="14775" name="Text Box 560"/>
            <p:cNvSpPr txBox="1">
              <a:spLocks noChangeArrowheads="1"/>
            </p:cNvSpPr>
            <p:nvPr/>
          </p:nvSpPr>
          <p:spPr bwMode="auto">
            <a:xfrm>
              <a:off x="2907" y="1655"/>
              <a:ext cx="175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600"/>
                <a:t>Y1</a:t>
              </a:r>
            </a:p>
          </p:txBody>
        </p:sp>
        <p:sp>
          <p:nvSpPr>
            <p:cNvPr id="14776" name="Text Box 562"/>
            <p:cNvSpPr txBox="1">
              <a:spLocks noChangeArrowheads="1"/>
            </p:cNvSpPr>
            <p:nvPr/>
          </p:nvSpPr>
          <p:spPr bwMode="auto">
            <a:xfrm>
              <a:off x="3294" y="1659"/>
              <a:ext cx="175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600"/>
                <a:t>X1</a:t>
              </a:r>
            </a:p>
          </p:txBody>
        </p:sp>
        <p:sp>
          <p:nvSpPr>
            <p:cNvPr id="14777" name="Line 542"/>
            <p:cNvSpPr>
              <a:spLocks noChangeShapeType="1"/>
            </p:cNvSpPr>
            <p:nvPr/>
          </p:nvSpPr>
          <p:spPr bwMode="auto">
            <a:xfrm>
              <a:off x="2989" y="1590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78" name="Line 543"/>
            <p:cNvSpPr>
              <a:spLocks noChangeShapeType="1"/>
            </p:cNvSpPr>
            <p:nvPr/>
          </p:nvSpPr>
          <p:spPr bwMode="auto">
            <a:xfrm flipV="1">
              <a:off x="2989" y="1500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79" name="Line 544"/>
            <p:cNvSpPr>
              <a:spLocks noChangeShapeType="1"/>
            </p:cNvSpPr>
            <p:nvPr/>
          </p:nvSpPr>
          <p:spPr bwMode="auto">
            <a:xfrm rot="-5400000">
              <a:off x="3380" y="1503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80" name="Line 545"/>
            <p:cNvSpPr>
              <a:spLocks noChangeShapeType="1"/>
            </p:cNvSpPr>
            <p:nvPr/>
          </p:nvSpPr>
          <p:spPr bwMode="auto">
            <a:xfrm rot="5400000" flipH="1">
              <a:off x="3379" y="1594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572" name="Text Box 646"/>
          <p:cNvSpPr txBox="1">
            <a:spLocks noChangeArrowheads="1"/>
          </p:cNvSpPr>
          <p:nvPr/>
        </p:nvSpPr>
        <p:spPr bwMode="auto">
          <a:xfrm>
            <a:off x="6761163" y="7464425"/>
            <a:ext cx="63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/>
              <a:t>max +1 dBm </a:t>
            </a:r>
          </a:p>
          <a:p>
            <a:r>
              <a:rPr lang="en-GB" sz="600"/>
              <a:t>on inputs</a:t>
            </a:r>
          </a:p>
        </p:txBody>
      </p:sp>
      <p:grpSp>
        <p:nvGrpSpPr>
          <p:cNvPr id="14573" name="Group 648"/>
          <p:cNvGrpSpPr>
            <a:grpSpLocks/>
          </p:cNvGrpSpPr>
          <p:nvPr/>
        </p:nvGrpSpPr>
        <p:grpSpPr bwMode="auto">
          <a:xfrm>
            <a:off x="6407150" y="9067800"/>
            <a:ext cx="431800" cy="196850"/>
            <a:chOff x="3855" y="5746"/>
            <a:chExt cx="272" cy="124"/>
          </a:xfrm>
        </p:grpSpPr>
        <p:sp>
          <p:nvSpPr>
            <p:cNvPr id="14770" name="AutoShape 1211"/>
            <p:cNvSpPr>
              <a:spLocks noChangeArrowheads="1"/>
            </p:cNvSpPr>
            <p:nvPr/>
          </p:nvSpPr>
          <p:spPr bwMode="auto">
            <a:xfrm>
              <a:off x="3897" y="5746"/>
              <a:ext cx="90" cy="90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71" name="Text Box 1029"/>
            <p:cNvSpPr txBox="1">
              <a:spLocks noChangeArrowheads="1"/>
            </p:cNvSpPr>
            <p:nvPr/>
          </p:nvSpPr>
          <p:spPr bwMode="auto">
            <a:xfrm>
              <a:off x="3855" y="5754"/>
              <a:ext cx="27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/>
              <a:r>
                <a:rPr lang="en-GB" sz="600"/>
                <a:t>10</a:t>
              </a:r>
            </a:p>
          </p:txBody>
        </p:sp>
      </p:grpSp>
      <p:grpSp>
        <p:nvGrpSpPr>
          <p:cNvPr id="14574" name="Group 661"/>
          <p:cNvGrpSpPr>
            <a:grpSpLocks/>
          </p:cNvGrpSpPr>
          <p:nvPr/>
        </p:nvGrpSpPr>
        <p:grpSpPr bwMode="auto">
          <a:xfrm>
            <a:off x="279400" y="7797800"/>
            <a:ext cx="530225" cy="184150"/>
            <a:chOff x="176" y="4912"/>
            <a:chExt cx="334" cy="116"/>
          </a:xfrm>
        </p:grpSpPr>
        <p:sp>
          <p:nvSpPr>
            <p:cNvPr id="14767" name="Line 2075"/>
            <p:cNvSpPr>
              <a:spLocks noChangeShapeType="1"/>
            </p:cNvSpPr>
            <p:nvPr/>
          </p:nvSpPr>
          <p:spPr bwMode="auto">
            <a:xfrm>
              <a:off x="176" y="4974"/>
              <a:ext cx="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68" name="AutoShape 1211"/>
            <p:cNvSpPr>
              <a:spLocks noChangeArrowheads="1"/>
            </p:cNvSpPr>
            <p:nvPr/>
          </p:nvSpPr>
          <p:spPr bwMode="auto">
            <a:xfrm rot="16200000" flipH="1">
              <a:off x="268" y="4928"/>
              <a:ext cx="90" cy="92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14769" name="Text Box 1029"/>
            <p:cNvSpPr txBox="1">
              <a:spLocks noChangeArrowheads="1"/>
            </p:cNvSpPr>
            <p:nvPr/>
          </p:nvSpPr>
          <p:spPr bwMode="auto">
            <a:xfrm>
              <a:off x="238" y="4912"/>
              <a:ext cx="27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/>
              <a:r>
                <a:rPr lang="en-GB" sz="600"/>
                <a:t>dB</a:t>
              </a:r>
            </a:p>
          </p:txBody>
        </p:sp>
      </p:grpSp>
      <p:sp>
        <p:nvSpPr>
          <p:cNvPr id="14575" name="TextBox 1041"/>
          <p:cNvSpPr txBox="1">
            <a:spLocks noChangeArrowheads="1"/>
          </p:cNvSpPr>
          <p:nvPr/>
        </p:nvSpPr>
        <p:spPr bwMode="auto">
          <a:xfrm>
            <a:off x="784225" y="7753350"/>
            <a:ext cx="7651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/>
              <a:t>Attenuator</a:t>
            </a:r>
          </a:p>
        </p:txBody>
      </p:sp>
      <p:grpSp>
        <p:nvGrpSpPr>
          <p:cNvPr id="14576" name="Group 658"/>
          <p:cNvGrpSpPr>
            <a:grpSpLocks/>
          </p:cNvGrpSpPr>
          <p:nvPr/>
        </p:nvGrpSpPr>
        <p:grpSpPr bwMode="auto">
          <a:xfrm>
            <a:off x="355600" y="8777288"/>
            <a:ext cx="284163" cy="200025"/>
            <a:chOff x="295" y="5455"/>
            <a:chExt cx="179" cy="126"/>
          </a:xfrm>
        </p:grpSpPr>
        <p:sp>
          <p:nvSpPr>
            <p:cNvPr id="14765" name="AutoShape 654"/>
            <p:cNvSpPr>
              <a:spLocks noChangeArrowheads="1"/>
            </p:cNvSpPr>
            <p:nvPr/>
          </p:nvSpPr>
          <p:spPr bwMode="auto">
            <a:xfrm>
              <a:off x="342" y="5473"/>
              <a:ext cx="91" cy="91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66" name="Text Box 1029"/>
            <p:cNvSpPr txBox="1">
              <a:spLocks noChangeArrowheads="1"/>
            </p:cNvSpPr>
            <p:nvPr/>
          </p:nvSpPr>
          <p:spPr bwMode="auto">
            <a:xfrm>
              <a:off x="295" y="5455"/>
              <a:ext cx="17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700"/>
                <a:t>10</a:t>
              </a:r>
            </a:p>
          </p:txBody>
        </p:sp>
      </p:grpSp>
      <p:sp>
        <p:nvSpPr>
          <p:cNvPr id="14577" name="TextBox 1054"/>
          <p:cNvSpPr txBox="1">
            <a:spLocks noChangeArrowheads="1"/>
          </p:cNvSpPr>
          <p:nvPr/>
        </p:nvSpPr>
        <p:spPr bwMode="auto">
          <a:xfrm>
            <a:off x="784225" y="8761413"/>
            <a:ext cx="514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/>
              <a:t>RG58</a:t>
            </a:r>
          </a:p>
        </p:txBody>
      </p:sp>
      <p:sp>
        <p:nvSpPr>
          <p:cNvPr id="14578" name="TextBox 1054"/>
          <p:cNvSpPr txBox="1">
            <a:spLocks noChangeArrowheads="1"/>
          </p:cNvSpPr>
          <p:nvPr/>
        </p:nvSpPr>
        <p:spPr bwMode="auto">
          <a:xfrm>
            <a:off x="784225" y="8977313"/>
            <a:ext cx="4714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/>
              <a:t>other</a:t>
            </a:r>
          </a:p>
        </p:txBody>
      </p:sp>
      <p:sp>
        <p:nvSpPr>
          <p:cNvPr id="14579" name="Line 639"/>
          <p:cNvSpPr>
            <a:spLocks noChangeShapeType="1"/>
          </p:cNvSpPr>
          <p:nvPr/>
        </p:nvSpPr>
        <p:spPr bwMode="auto">
          <a:xfrm flipH="1">
            <a:off x="11587163" y="495300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80" name="Line 1429"/>
          <p:cNvSpPr>
            <a:spLocks noChangeShapeType="1"/>
          </p:cNvSpPr>
          <p:nvPr/>
        </p:nvSpPr>
        <p:spPr bwMode="auto">
          <a:xfrm>
            <a:off x="11730038" y="350838"/>
            <a:ext cx="431800" cy="0"/>
          </a:xfrm>
          <a:prstGeom prst="line">
            <a:avLst/>
          </a:prstGeom>
          <a:noFill/>
          <a:ln w="28575">
            <a:solidFill>
              <a:srgbClr val="99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581" name="Text Box 1430"/>
          <p:cNvSpPr txBox="1">
            <a:spLocks noChangeArrowheads="1"/>
          </p:cNvSpPr>
          <p:nvPr/>
        </p:nvSpPr>
        <p:spPr bwMode="auto">
          <a:xfrm>
            <a:off x="12123738" y="242888"/>
            <a:ext cx="6143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800"/>
              <a:t>ATF local</a:t>
            </a:r>
          </a:p>
        </p:txBody>
      </p:sp>
      <p:sp>
        <p:nvSpPr>
          <p:cNvPr id="14582" name="Oval 1363"/>
          <p:cNvSpPr>
            <a:spLocks noChangeArrowheads="1"/>
          </p:cNvSpPr>
          <p:nvPr/>
        </p:nvSpPr>
        <p:spPr bwMode="auto">
          <a:xfrm rot="5400000">
            <a:off x="11945938" y="423863"/>
            <a:ext cx="144462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en-US"/>
          </a:p>
        </p:txBody>
      </p:sp>
      <p:sp>
        <p:nvSpPr>
          <p:cNvPr id="14583" name="Freeform 1364"/>
          <p:cNvSpPr>
            <a:spLocks/>
          </p:cNvSpPr>
          <p:nvPr/>
        </p:nvSpPr>
        <p:spPr bwMode="auto">
          <a:xfrm>
            <a:off x="11984038" y="458788"/>
            <a:ext cx="71437" cy="71437"/>
          </a:xfrm>
          <a:custGeom>
            <a:avLst/>
            <a:gdLst>
              <a:gd name="T0" fmla="*/ 0 w 136"/>
              <a:gd name="T1" fmla="*/ 2147483647 h 106"/>
              <a:gd name="T2" fmla="*/ 2147483647 w 136"/>
              <a:gd name="T3" fmla="*/ 2147483647 h 106"/>
              <a:gd name="T4" fmla="*/ 2147483647 w 136"/>
              <a:gd name="T5" fmla="*/ 2147483647 h 106"/>
              <a:gd name="T6" fmla="*/ 2147483647 w 136"/>
              <a:gd name="T7" fmla="*/ 2147483647 h 106"/>
              <a:gd name="T8" fmla="*/ 0 60000 65536"/>
              <a:gd name="T9" fmla="*/ 0 60000 65536"/>
              <a:gd name="T10" fmla="*/ 0 60000 65536"/>
              <a:gd name="T11" fmla="*/ 0 60000 65536"/>
              <a:gd name="T12" fmla="*/ 0 w 136"/>
              <a:gd name="T13" fmla="*/ 0 h 106"/>
              <a:gd name="T14" fmla="*/ 136 w 136"/>
              <a:gd name="T15" fmla="*/ 106 h 10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84" name="Text Box 1029"/>
          <p:cNvSpPr txBox="1">
            <a:spLocks noChangeArrowheads="1"/>
          </p:cNvSpPr>
          <p:nvPr/>
        </p:nvSpPr>
        <p:spPr bwMode="auto">
          <a:xfrm>
            <a:off x="12052300" y="404813"/>
            <a:ext cx="233363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700"/>
              <a:t>5</a:t>
            </a:r>
          </a:p>
        </p:txBody>
      </p:sp>
      <p:sp>
        <p:nvSpPr>
          <p:cNvPr id="14585" name="Line 1404"/>
          <p:cNvSpPr>
            <a:spLocks noChangeShapeType="1"/>
          </p:cNvSpPr>
          <p:nvPr/>
        </p:nvSpPr>
        <p:spPr bwMode="auto">
          <a:xfrm flipH="1">
            <a:off x="6616700" y="192088"/>
            <a:ext cx="4105275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86" name="Text Box 533"/>
          <p:cNvSpPr txBox="1">
            <a:spLocks noChangeArrowheads="1"/>
          </p:cNvSpPr>
          <p:nvPr/>
        </p:nvSpPr>
        <p:spPr bwMode="auto">
          <a:xfrm>
            <a:off x="11693525" y="207963"/>
            <a:ext cx="4540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/>
              <a:t>FONT 4</a:t>
            </a:r>
          </a:p>
        </p:txBody>
      </p:sp>
      <p:sp>
        <p:nvSpPr>
          <p:cNvPr id="14587" name="Rectangle 647"/>
          <p:cNvSpPr>
            <a:spLocks noChangeArrowheads="1"/>
          </p:cNvSpPr>
          <p:nvPr/>
        </p:nvSpPr>
        <p:spPr bwMode="auto">
          <a:xfrm>
            <a:off x="11010900" y="120650"/>
            <a:ext cx="719138" cy="5524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88" name="Text Box 1389"/>
          <p:cNvSpPr txBox="1">
            <a:spLocks noChangeArrowheads="1"/>
          </p:cNvSpPr>
          <p:nvPr/>
        </p:nvSpPr>
        <p:spPr bwMode="auto">
          <a:xfrm>
            <a:off x="10926763" y="80963"/>
            <a:ext cx="2270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1279525"/>
            <a:r>
              <a:rPr lang="en-GB" sz="600"/>
              <a:t>1</a:t>
            </a:r>
          </a:p>
        </p:txBody>
      </p:sp>
      <p:sp>
        <p:nvSpPr>
          <p:cNvPr id="14589" name="Text Box 1390"/>
          <p:cNvSpPr txBox="1">
            <a:spLocks noChangeArrowheads="1"/>
          </p:cNvSpPr>
          <p:nvPr/>
        </p:nvSpPr>
        <p:spPr bwMode="auto">
          <a:xfrm>
            <a:off x="10926763" y="225425"/>
            <a:ext cx="2270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2</a:t>
            </a:r>
          </a:p>
        </p:txBody>
      </p:sp>
      <p:sp>
        <p:nvSpPr>
          <p:cNvPr id="14590" name="Text Box 1391"/>
          <p:cNvSpPr txBox="1">
            <a:spLocks noChangeArrowheads="1"/>
          </p:cNvSpPr>
          <p:nvPr/>
        </p:nvSpPr>
        <p:spPr bwMode="auto">
          <a:xfrm>
            <a:off x="10926763" y="368300"/>
            <a:ext cx="2270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3</a:t>
            </a:r>
          </a:p>
        </p:txBody>
      </p:sp>
      <p:sp>
        <p:nvSpPr>
          <p:cNvPr id="14591" name="Text Box 1392"/>
          <p:cNvSpPr txBox="1">
            <a:spLocks noChangeArrowheads="1"/>
          </p:cNvSpPr>
          <p:nvPr/>
        </p:nvSpPr>
        <p:spPr bwMode="auto">
          <a:xfrm>
            <a:off x="10926763" y="512763"/>
            <a:ext cx="2270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4</a:t>
            </a:r>
          </a:p>
        </p:txBody>
      </p:sp>
      <p:sp>
        <p:nvSpPr>
          <p:cNvPr id="14592" name="Text Box 646"/>
          <p:cNvSpPr txBox="1">
            <a:spLocks noChangeArrowheads="1"/>
          </p:cNvSpPr>
          <p:nvPr/>
        </p:nvSpPr>
        <p:spPr bwMode="auto">
          <a:xfrm>
            <a:off x="11009313" y="292100"/>
            <a:ext cx="76041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800" b="1"/>
              <a:t>FONT-SDS3</a:t>
            </a:r>
            <a:endParaRPr lang="en-GB" sz="800"/>
          </a:p>
        </p:txBody>
      </p:sp>
      <p:sp>
        <p:nvSpPr>
          <p:cNvPr id="14593" name="Text Box 648"/>
          <p:cNvSpPr txBox="1">
            <a:spLocks noChangeArrowheads="1"/>
          </p:cNvSpPr>
          <p:nvPr/>
        </p:nvSpPr>
        <p:spPr bwMode="auto">
          <a:xfrm>
            <a:off x="10833100" y="-42863"/>
            <a:ext cx="10588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/>
              <a:t>00-0B-28-00-5E-40</a:t>
            </a:r>
          </a:p>
        </p:txBody>
      </p:sp>
      <p:sp>
        <p:nvSpPr>
          <p:cNvPr id="14594" name="Line 1404"/>
          <p:cNvSpPr>
            <a:spLocks noChangeShapeType="1"/>
          </p:cNvSpPr>
          <p:nvPr/>
        </p:nvSpPr>
        <p:spPr bwMode="auto">
          <a:xfrm flipH="1">
            <a:off x="10864850" y="192088"/>
            <a:ext cx="0" cy="4321175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595" name="Group 889"/>
          <p:cNvGrpSpPr>
            <a:grpSpLocks/>
          </p:cNvGrpSpPr>
          <p:nvPr/>
        </p:nvGrpSpPr>
        <p:grpSpPr bwMode="auto">
          <a:xfrm>
            <a:off x="9640888" y="617538"/>
            <a:ext cx="504825" cy="304800"/>
            <a:chOff x="5392688" y="1948160"/>
            <a:chExt cx="504056" cy="304604"/>
          </a:xfrm>
        </p:grpSpPr>
        <p:sp>
          <p:nvSpPr>
            <p:cNvPr id="14763" name="Rectangle 1409"/>
            <p:cNvSpPr>
              <a:spLocks noChangeArrowheads="1"/>
            </p:cNvSpPr>
            <p:nvPr/>
          </p:nvSpPr>
          <p:spPr bwMode="auto">
            <a:xfrm>
              <a:off x="5392688" y="1992289"/>
              <a:ext cx="430212" cy="21634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64" name="Text Box 1411"/>
            <p:cNvSpPr txBox="1">
              <a:spLocks noChangeArrowheads="1"/>
            </p:cNvSpPr>
            <p:nvPr/>
          </p:nvSpPr>
          <p:spPr bwMode="auto">
            <a:xfrm>
              <a:off x="5394273" y="1948160"/>
              <a:ext cx="502471" cy="304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/>
              <a:r>
                <a:rPr lang="en-GB" sz="1400">
                  <a:solidFill>
                    <a:schemeClr val="bg1"/>
                  </a:solidFill>
                </a:rPr>
                <a:t>M3</a:t>
              </a:r>
            </a:p>
          </p:txBody>
        </p:sp>
      </p:grpSp>
      <p:sp>
        <p:nvSpPr>
          <p:cNvPr id="14596" name="Line 1404"/>
          <p:cNvSpPr>
            <a:spLocks noChangeShapeType="1"/>
          </p:cNvSpPr>
          <p:nvPr/>
        </p:nvSpPr>
        <p:spPr bwMode="auto">
          <a:xfrm flipH="1">
            <a:off x="8201025" y="336550"/>
            <a:ext cx="1368425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597" name="Group 743"/>
          <p:cNvGrpSpPr>
            <a:grpSpLocks/>
          </p:cNvGrpSpPr>
          <p:nvPr/>
        </p:nvGrpSpPr>
        <p:grpSpPr bwMode="auto">
          <a:xfrm>
            <a:off x="395288" y="5429250"/>
            <a:ext cx="1900237" cy="739775"/>
            <a:chOff x="249" y="3420"/>
            <a:chExt cx="1197" cy="466"/>
          </a:xfrm>
        </p:grpSpPr>
        <p:sp>
          <p:nvSpPr>
            <p:cNvPr id="14750" name="Line 639"/>
            <p:cNvSpPr>
              <a:spLocks noChangeShapeType="1"/>
            </p:cNvSpPr>
            <p:nvPr/>
          </p:nvSpPr>
          <p:spPr bwMode="auto">
            <a:xfrm flipH="1">
              <a:off x="721" y="3681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51" name="Line 1429"/>
            <p:cNvSpPr>
              <a:spLocks noChangeShapeType="1"/>
            </p:cNvSpPr>
            <p:nvPr/>
          </p:nvSpPr>
          <p:spPr bwMode="auto">
            <a:xfrm>
              <a:off x="811" y="3590"/>
              <a:ext cx="272" cy="0"/>
            </a:xfrm>
            <a:prstGeom prst="line">
              <a:avLst/>
            </a:prstGeom>
            <a:noFill/>
            <a:ln w="28575">
              <a:solidFill>
                <a:srgbClr val="99CC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52" name="Text Box 1430"/>
            <p:cNvSpPr txBox="1">
              <a:spLocks noChangeArrowheads="1"/>
            </p:cNvSpPr>
            <p:nvPr/>
          </p:nvSpPr>
          <p:spPr bwMode="auto">
            <a:xfrm>
              <a:off x="1059" y="3522"/>
              <a:ext cx="38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800"/>
                <a:t>ATF local</a:t>
              </a:r>
            </a:p>
          </p:txBody>
        </p:sp>
        <p:sp>
          <p:nvSpPr>
            <p:cNvPr id="14753" name="Oval 1363"/>
            <p:cNvSpPr>
              <a:spLocks noChangeArrowheads="1"/>
            </p:cNvSpPr>
            <p:nvPr/>
          </p:nvSpPr>
          <p:spPr bwMode="auto">
            <a:xfrm rot="5400000">
              <a:off x="947" y="3636"/>
              <a:ext cx="91" cy="9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54" name="Freeform 1364"/>
            <p:cNvSpPr>
              <a:spLocks/>
            </p:cNvSpPr>
            <p:nvPr/>
          </p:nvSpPr>
          <p:spPr bwMode="auto">
            <a:xfrm>
              <a:off x="971" y="3658"/>
              <a:ext cx="45" cy="45"/>
            </a:xfrm>
            <a:custGeom>
              <a:avLst/>
              <a:gdLst>
                <a:gd name="T0" fmla="*/ 0 w 136"/>
                <a:gd name="T1" fmla="*/ 911667107 h 106"/>
                <a:gd name="T2" fmla="*/ 710563954 w 136"/>
                <a:gd name="T3" fmla="*/ 911667107 h 106"/>
                <a:gd name="T4" fmla="*/ 710563954 w 136"/>
                <a:gd name="T5" fmla="*/ 911667107 h 106"/>
                <a:gd name="T6" fmla="*/ 710563954 w 136"/>
                <a:gd name="T7" fmla="*/ 911667107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106"/>
                <a:gd name="T14" fmla="*/ 136 w 136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106">
                  <a:moveTo>
                    <a:pt x="0" y="53"/>
                  </a:moveTo>
                  <a:cubicBezTo>
                    <a:pt x="15" y="26"/>
                    <a:pt x="30" y="0"/>
                    <a:pt x="45" y="8"/>
                  </a:cubicBezTo>
                  <a:cubicBezTo>
                    <a:pt x="60" y="16"/>
                    <a:pt x="75" y="92"/>
                    <a:pt x="90" y="99"/>
                  </a:cubicBezTo>
                  <a:cubicBezTo>
                    <a:pt x="105" y="106"/>
                    <a:pt x="120" y="79"/>
                    <a:pt x="136" y="5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55" name="Text Box 1029"/>
            <p:cNvSpPr txBox="1">
              <a:spLocks noChangeArrowheads="1"/>
            </p:cNvSpPr>
            <p:nvPr/>
          </p:nvSpPr>
          <p:spPr bwMode="auto">
            <a:xfrm>
              <a:off x="1014" y="3624"/>
              <a:ext cx="147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700"/>
                <a:t>5</a:t>
              </a:r>
            </a:p>
          </p:txBody>
        </p:sp>
        <p:sp>
          <p:nvSpPr>
            <p:cNvPr id="14756" name="Text Box 648"/>
            <p:cNvSpPr txBox="1">
              <a:spLocks noChangeArrowheads="1"/>
            </p:cNvSpPr>
            <p:nvPr/>
          </p:nvSpPr>
          <p:spPr bwMode="auto">
            <a:xfrm>
              <a:off x="249" y="3420"/>
              <a:ext cx="673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800"/>
                <a:t>00-0B-28-00-3C-F4</a:t>
              </a:r>
            </a:p>
          </p:txBody>
        </p:sp>
        <p:sp>
          <p:nvSpPr>
            <p:cNvPr id="14757" name="Rectangle 647"/>
            <p:cNvSpPr>
              <a:spLocks noChangeArrowheads="1"/>
            </p:cNvSpPr>
            <p:nvPr/>
          </p:nvSpPr>
          <p:spPr bwMode="auto">
            <a:xfrm>
              <a:off x="358" y="3523"/>
              <a:ext cx="453" cy="34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58" name="Text Box 1389"/>
            <p:cNvSpPr txBox="1">
              <a:spLocks noChangeArrowheads="1"/>
            </p:cNvSpPr>
            <p:nvPr/>
          </p:nvSpPr>
          <p:spPr bwMode="auto">
            <a:xfrm>
              <a:off x="305" y="3498"/>
              <a:ext cx="143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1279525"/>
              <a:r>
                <a:rPr lang="en-GB" sz="600"/>
                <a:t>1</a:t>
              </a:r>
            </a:p>
          </p:txBody>
        </p:sp>
        <p:sp>
          <p:nvSpPr>
            <p:cNvPr id="14759" name="Text Box 1390"/>
            <p:cNvSpPr txBox="1">
              <a:spLocks noChangeArrowheads="1"/>
            </p:cNvSpPr>
            <p:nvPr/>
          </p:nvSpPr>
          <p:spPr bwMode="auto">
            <a:xfrm>
              <a:off x="305" y="3589"/>
              <a:ext cx="143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2</a:t>
              </a:r>
            </a:p>
          </p:txBody>
        </p:sp>
        <p:sp>
          <p:nvSpPr>
            <p:cNvPr id="14760" name="Text Box 1391"/>
            <p:cNvSpPr txBox="1">
              <a:spLocks noChangeArrowheads="1"/>
            </p:cNvSpPr>
            <p:nvPr/>
          </p:nvSpPr>
          <p:spPr bwMode="auto">
            <a:xfrm>
              <a:off x="305" y="3679"/>
              <a:ext cx="143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3</a:t>
              </a:r>
            </a:p>
          </p:txBody>
        </p:sp>
        <p:sp>
          <p:nvSpPr>
            <p:cNvPr id="14761" name="Text Box 1392"/>
            <p:cNvSpPr txBox="1">
              <a:spLocks noChangeArrowheads="1"/>
            </p:cNvSpPr>
            <p:nvPr/>
          </p:nvSpPr>
          <p:spPr bwMode="auto">
            <a:xfrm>
              <a:off x="305" y="3770"/>
              <a:ext cx="143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4</a:t>
              </a:r>
            </a:p>
          </p:txBody>
        </p:sp>
        <p:sp>
          <p:nvSpPr>
            <p:cNvPr id="14762" name="Text Box 646"/>
            <p:cNvSpPr txBox="1">
              <a:spLocks noChangeArrowheads="1"/>
            </p:cNvSpPr>
            <p:nvPr/>
          </p:nvSpPr>
          <p:spPr bwMode="auto">
            <a:xfrm>
              <a:off x="357" y="3624"/>
              <a:ext cx="479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800" b="1"/>
                <a:t>FONT-SDS1</a:t>
              </a:r>
              <a:endParaRPr lang="en-GB" sz="800"/>
            </a:p>
          </p:txBody>
        </p:sp>
      </p:grpSp>
      <p:sp>
        <p:nvSpPr>
          <p:cNvPr id="14598" name="Line 1314"/>
          <p:cNvSpPr>
            <a:spLocks noChangeShapeType="1"/>
          </p:cNvSpPr>
          <p:nvPr/>
        </p:nvSpPr>
        <p:spPr bwMode="auto">
          <a:xfrm>
            <a:off x="1719263" y="2136775"/>
            <a:ext cx="2889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4599" name="Group 758"/>
          <p:cNvGrpSpPr>
            <a:grpSpLocks/>
          </p:cNvGrpSpPr>
          <p:nvPr/>
        </p:nvGrpSpPr>
        <p:grpSpPr bwMode="auto">
          <a:xfrm>
            <a:off x="1938338" y="1768475"/>
            <a:ext cx="790575" cy="760413"/>
            <a:chOff x="1221" y="1184"/>
            <a:chExt cx="498" cy="479"/>
          </a:xfrm>
        </p:grpSpPr>
        <p:sp>
          <p:nvSpPr>
            <p:cNvPr id="14743" name="Rectangle 514"/>
            <p:cNvSpPr>
              <a:spLocks noChangeArrowheads="1"/>
            </p:cNvSpPr>
            <p:nvPr/>
          </p:nvSpPr>
          <p:spPr bwMode="auto">
            <a:xfrm>
              <a:off x="1266" y="1190"/>
              <a:ext cx="408" cy="473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44" name="Text Box 872"/>
            <p:cNvSpPr txBox="1">
              <a:spLocks noChangeArrowheads="1"/>
            </p:cNvSpPr>
            <p:nvPr/>
          </p:nvSpPr>
          <p:spPr bwMode="auto">
            <a:xfrm>
              <a:off x="1221" y="1184"/>
              <a:ext cx="209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A IN</a:t>
              </a:r>
            </a:p>
          </p:txBody>
        </p:sp>
        <p:sp>
          <p:nvSpPr>
            <p:cNvPr id="14745" name="Text Box 873"/>
            <p:cNvSpPr txBox="1">
              <a:spLocks noChangeArrowheads="1"/>
            </p:cNvSpPr>
            <p:nvPr/>
          </p:nvSpPr>
          <p:spPr bwMode="auto">
            <a:xfrm>
              <a:off x="1221" y="1275"/>
              <a:ext cx="209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B IN</a:t>
              </a:r>
            </a:p>
          </p:txBody>
        </p:sp>
        <p:sp>
          <p:nvSpPr>
            <p:cNvPr id="14746" name="Text Box 877"/>
            <p:cNvSpPr txBox="1">
              <a:spLocks noChangeArrowheads="1"/>
            </p:cNvSpPr>
            <p:nvPr/>
          </p:nvSpPr>
          <p:spPr bwMode="auto">
            <a:xfrm>
              <a:off x="1483" y="1184"/>
              <a:ext cx="23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SUMI</a:t>
              </a:r>
            </a:p>
          </p:txBody>
        </p:sp>
        <p:sp>
          <p:nvSpPr>
            <p:cNvPr id="14747" name="Text Box 878"/>
            <p:cNvSpPr txBox="1">
              <a:spLocks noChangeArrowheads="1"/>
            </p:cNvSpPr>
            <p:nvPr/>
          </p:nvSpPr>
          <p:spPr bwMode="auto">
            <a:xfrm>
              <a:off x="1493" y="1275"/>
              <a:ext cx="22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DIFF</a:t>
              </a:r>
            </a:p>
          </p:txBody>
        </p:sp>
        <p:sp>
          <p:nvSpPr>
            <p:cNvPr id="14748" name="Text Box 991"/>
            <p:cNvSpPr txBox="1">
              <a:spLocks noChangeArrowheads="1"/>
            </p:cNvSpPr>
            <p:nvPr/>
          </p:nvSpPr>
          <p:spPr bwMode="auto">
            <a:xfrm>
              <a:off x="1221" y="1366"/>
              <a:ext cx="27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/>
              <a:r>
                <a:rPr lang="en-GB" sz="600"/>
                <a:t>LO IN</a:t>
              </a:r>
            </a:p>
          </p:txBody>
        </p:sp>
        <p:sp>
          <p:nvSpPr>
            <p:cNvPr id="14749" name="Text Box 877"/>
            <p:cNvSpPr txBox="1">
              <a:spLocks noChangeArrowheads="1"/>
            </p:cNvSpPr>
            <p:nvPr/>
          </p:nvSpPr>
          <p:spPr bwMode="auto">
            <a:xfrm>
              <a:off x="1459" y="1366"/>
              <a:ext cx="260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SUMQ</a:t>
              </a:r>
            </a:p>
          </p:txBody>
        </p:sp>
      </p:grpSp>
      <p:sp>
        <p:nvSpPr>
          <p:cNvPr id="14600" name="Text Box 535"/>
          <p:cNvSpPr txBox="1">
            <a:spLocks noChangeArrowheads="1"/>
          </p:cNvSpPr>
          <p:nvPr/>
        </p:nvSpPr>
        <p:spPr bwMode="auto">
          <a:xfrm>
            <a:off x="2152650" y="2128838"/>
            <a:ext cx="3603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7</a:t>
            </a:r>
          </a:p>
        </p:txBody>
      </p:sp>
      <p:sp>
        <p:nvSpPr>
          <p:cNvPr id="14601" name="Line 628"/>
          <p:cNvSpPr>
            <a:spLocks noChangeShapeType="1"/>
          </p:cNvSpPr>
          <p:nvPr/>
        </p:nvSpPr>
        <p:spPr bwMode="auto">
          <a:xfrm>
            <a:off x="2655888" y="2136775"/>
            <a:ext cx="215900" cy="0"/>
          </a:xfrm>
          <a:prstGeom prst="line">
            <a:avLst/>
          </a:prstGeom>
          <a:noFill/>
          <a:ln w="28575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02" name="Line 1405"/>
          <p:cNvSpPr>
            <a:spLocks noChangeShapeType="1"/>
          </p:cNvSpPr>
          <p:nvPr/>
        </p:nvSpPr>
        <p:spPr bwMode="auto">
          <a:xfrm flipH="1">
            <a:off x="9856788" y="479425"/>
            <a:ext cx="0" cy="1778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603" name="Line 1028"/>
          <p:cNvSpPr>
            <a:spLocks noChangeShapeType="1"/>
          </p:cNvSpPr>
          <p:nvPr/>
        </p:nvSpPr>
        <p:spPr bwMode="auto">
          <a:xfrm flipH="1">
            <a:off x="3592513" y="6169025"/>
            <a:ext cx="0" cy="3311525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04" name="AutoShape 1210"/>
          <p:cNvSpPr>
            <a:spLocks noChangeArrowheads="1"/>
          </p:cNvSpPr>
          <p:nvPr/>
        </p:nvSpPr>
        <p:spPr bwMode="auto">
          <a:xfrm flipV="1">
            <a:off x="3527425" y="8832850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  <p:grpSp>
        <p:nvGrpSpPr>
          <p:cNvPr id="14605" name="Group 769"/>
          <p:cNvGrpSpPr>
            <a:grpSpLocks/>
          </p:cNvGrpSpPr>
          <p:nvPr/>
        </p:nvGrpSpPr>
        <p:grpSpPr bwMode="auto">
          <a:xfrm>
            <a:off x="7050088" y="3000375"/>
            <a:ext cx="1079500" cy="2232025"/>
            <a:chOff x="131" y="1890"/>
            <a:chExt cx="680" cy="1406"/>
          </a:xfrm>
        </p:grpSpPr>
        <p:sp>
          <p:nvSpPr>
            <p:cNvPr id="14729" name="Rectangle 352"/>
            <p:cNvSpPr>
              <a:spLocks noChangeArrowheads="1"/>
            </p:cNvSpPr>
            <p:nvPr/>
          </p:nvSpPr>
          <p:spPr bwMode="auto">
            <a:xfrm>
              <a:off x="131" y="1890"/>
              <a:ext cx="635" cy="1406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1279525"/>
              <a:r>
                <a:rPr lang="en-GB"/>
                <a:t>#2</a:t>
              </a:r>
            </a:p>
          </p:txBody>
        </p:sp>
        <p:sp>
          <p:nvSpPr>
            <p:cNvPr id="14730" name="Text Box 666"/>
            <p:cNvSpPr txBox="1">
              <a:spLocks noChangeArrowheads="1"/>
            </p:cNvSpPr>
            <p:nvPr/>
          </p:nvSpPr>
          <p:spPr bwMode="auto">
            <a:xfrm>
              <a:off x="494" y="3070"/>
              <a:ext cx="313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FST CLK</a:t>
              </a:r>
            </a:p>
          </p:txBody>
        </p:sp>
        <p:sp>
          <p:nvSpPr>
            <p:cNvPr id="14731" name="Text Box 696"/>
            <p:cNvSpPr txBox="1">
              <a:spLocks noChangeArrowheads="1"/>
            </p:cNvSpPr>
            <p:nvPr/>
          </p:nvSpPr>
          <p:spPr bwMode="auto">
            <a:xfrm>
              <a:off x="509" y="2979"/>
              <a:ext cx="30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DIG IN 2</a:t>
              </a:r>
            </a:p>
          </p:txBody>
        </p:sp>
        <p:sp>
          <p:nvSpPr>
            <p:cNvPr id="14732" name="Text Box 697"/>
            <p:cNvSpPr txBox="1">
              <a:spLocks noChangeArrowheads="1"/>
            </p:cNvSpPr>
            <p:nvPr/>
          </p:nvSpPr>
          <p:spPr bwMode="auto">
            <a:xfrm>
              <a:off x="509" y="2888"/>
              <a:ext cx="30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DIG IN 1</a:t>
              </a:r>
            </a:p>
          </p:txBody>
        </p:sp>
        <p:sp>
          <p:nvSpPr>
            <p:cNvPr id="14733" name="Text Box 1029"/>
            <p:cNvSpPr txBox="1">
              <a:spLocks noChangeArrowheads="1"/>
            </p:cNvSpPr>
            <p:nvPr/>
          </p:nvSpPr>
          <p:spPr bwMode="auto">
            <a:xfrm>
              <a:off x="553" y="1890"/>
              <a:ext cx="25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ADC 1</a:t>
              </a:r>
            </a:p>
          </p:txBody>
        </p:sp>
        <p:sp>
          <p:nvSpPr>
            <p:cNvPr id="14734" name="Text Box 1030"/>
            <p:cNvSpPr txBox="1">
              <a:spLocks noChangeArrowheads="1"/>
            </p:cNvSpPr>
            <p:nvPr/>
          </p:nvSpPr>
          <p:spPr bwMode="auto">
            <a:xfrm>
              <a:off x="553" y="1981"/>
              <a:ext cx="25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ADC 2</a:t>
              </a:r>
            </a:p>
          </p:txBody>
        </p:sp>
        <p:sp>
          <p:nvSpPr>
            <p:cNvPr id="14735" name="Text Box 1031"/>
            <p:cNvSpPr txBox="1">
              <a:spLocks noChangeArrowheads="1"/>
            </p:cNvSpPr>
            <p:nvPr/>
          </p:nvSpPr>
          <p:spPr bwMode="auto">
            <a:xfrm>
              <a:off x="553" y="2071"/>
              <a:ext cx="25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ADC 3</a:t>
              </a:r>
            </a:p>
          </p:txBody>
        </p:sp>
        <p:sp>
          <p:nvSpPr>
            <p:cNvPr id="14736" name="Text Box 1032"/>
            <p:cNvSpPr txBox="1">
              <a:spLocks noChangeArrowheads="1"/>
            </p:cNvSpPr>
            <p:nvPr/>
          </p:nvSpPr>
          <p:spPr bwMode="auto">
            <a:xfrm>
              <a:off x="553" y="2162"/>
              <a:ext cx="25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ADC 4</a:t>
              </a:r>
            </a:p>
          </p:txBody>
        </p:sp>
        <p:sp>
          <p:nvSpPr>
            <p:cNvPr id="14737" name="Text Box 1033"/>
            <p:cNvSpPr txBox="1">
              <a:spLocks noChangeArrowheads="1"/>
            </p:cNvSpPr>
            <p:nvPr/>
          </p:nvSpPr>
          <p:spPr bwMode="auto">
            <a:xfrm>
              <a:off x="553" y="2253"/>
              <a:ext cx="25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ADC 5</a:t>
              </a:r>
            </a:p>
          </p:txBody>
        </p:sp>
        <p:sp>
          <p:nvSpPr>
            <p:cNvPr id="14738" name="Text Box 1034"/>
            <p:cNvSpPr txBox="1">
              <a:spLocks noChangeArrowheads="1"/>
            </p:cNvSpPr>
            <p:nvPr/>
          </p:nvSpPr>
          <p:spPr bwMode="auto">
            <a:xfrm>
              <a:off x="553" y="2344"/>
              <a:ext cx="25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ADC 6</a:t>
              </a:r>
            </a:p>
          </p:txBody>
        </p:sp>
        <p:sp>
          <p:nvSpPr>
            <p:cNvPr id="14739" name="Text Box 1035"/>
            <p:cNvSpPr txBox="1">
              <a:spLocks noChangeArrowheads="1"/>
            </p:cNvSpPr>
            <p:nvPr/>
          </p:nvSpPr>
          <p:spPr bwMode="auto">
            <a:xfrm>
              <a:off x="553" y="2434"/>
              <a:ext cx="25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ADC 7</a:t>
              </a:r>
            </a:p>
          </p:txBody>
        </p:sp>
        <p:sp>
          <p:nvSpPr>
            <p:cNvPr id="14740" name="Text Box 1036"/>
            <p:cNvSpPr txBox="1">
              <a:spLocks noChangeArrowheads="1"/>
            </p:cNvSpPr>
            <p:nvPr/>
          </p:nvSpPr>
          <p:spPr bwMode="auto">
            <a:xfrm>
              <a:off x="553" y="2525"/>
              <a:ext cx="25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ADC 8</a:t>
              </a:r>
            </a:p>
          </p:txBody>
        </p:sp>
        <p:sp>
          <p:nvSpPr>
            <p:cNvPr id="14741" name="Text Box 1037"/>
            <p:cNvSpPr txBox="1">
              <a:spLocks noChangeArrowheads="1"/>
            </p:cNvSpPr>
            <p:nvPr/>
          </p:nvSpPr>
          <p:spPr bwMode="auto">
            <a:xfrm>
              <a:off x="553" y="2616"/>
              <a:ext cx="25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ADC 9</a:t>
              </a:r>
            </a:p>
          </p:txBody>
        </p:sp>
        <p:sp>
          <p:nvSpPr>
            <p:cNvPr id="14742" name="Text Box 1403"/>
            <p:cNvSpPr txBox="1">
              <a:spLocks noChangeArrowheads="1"/>
            </p:cNvSpPr>
            <p:nvPr/>
          </p:nvSpPr>
          <p:spPr bwMode="auto">
            <a:xfrm>
              <a:off x="539" y="2797"/>
              <a:ext cx="264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RS232</a:t>
              </a:r>
            </a:p>
          </p:txBody>
        </p:sp>
      </p:grpSp>
      <p:sp>
        <p:nvSpPr>
          <p:cNvPr id="14606" name="Line 1405"/>
          <p:cNvSpPr>
            <a:spLocks noChangeShapeType="1"/>
          </p:cNvSpPr>
          <p:nvPr/>
        </p:nvSpPr>
        <p:spPr bwMode="auto">
          <a:xfrm flipH="1">
            <a:off x="6616700" y="192088"/>
            <a:ext cx="0" cy="465137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4607" name="Group 889"/>
          <p:cNvGrpSpPr>
            <a:grpSpLocks/>
          </p:cNvGrpSpPr>
          <p:nvPr/>
        </p:nvGrpSpPr>
        <p:grpSpPr bwMode="auto">
          <a:xfrm>
            <a:off x="6400800" y="623888"/>
            <a:ext cx="504825" cy="304800"/>
            <a:chOff x="5392688" y="1948160"/>
            <a:chExt cx="504056" cy="304604"/>
          </a:xfrm>
        </p:grpSpPr>
        <p:sp>
          <p:nvSpPr>
            <p:cNvPr id="14727" name="Rectangle 1409"/>
            <p:cNvSpPr>
              <a:spLocks noChangeArrowheads="1"/>
            </p:cNvSpPr>
            <p:nvPr/>
          </p:nvSpPr>
          <p:spPr bwMode="auto">
            <a:xfrm>
              <a:off x="5392688" y="1992289"/>
              <a:ext cx="430212" cy="21634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28" name="Text Box 1411"/>
            <p:cNvSpPr txBox="1">
              <a:spLocks noChangeArrowheads="1"/>
            </p:cNvSpPr>
            <p:nvPr/>
          </p:nvSpPr>
          <p:spPr bwMode="auto">
            <a:xfrm>
              <a:off x="5394273" y="1948160"/>
              <a:ext cx="502471" cy="304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/>
              <a:r>
                <a:rPr lang="en-GB" sz="1400">
                  <a:solidFill>
                    <a:schemeClr val="bg1"/>
                  </a:solidFill>
                </a:rPr>
                <a:t>M1</a:t>
              </a:r>
            </a:p>
          </p:txBody>
        </p:sp>
      </p:grpSp>
      <p:grpSp>
        <p:nvGrpSpPr>
          <p:cNvPr id="14608" name="Group 790"/>
          <p:cNvGrpSpPr>
            <a:grpSpLocks/>
          </p:cNvGrpSpPr>
          <p:nvPr/>
        </p:nvGrpSpPr>
        <p:grpSpPr bwMode="auto">
          <a:xfrm>
            <a:off x="6256338" y="1776413"/>
            <a:ext cx="790575" cy="760412"/>
            <a:chOff x="1221" y="1184"/>
            <a:chExt cx="498" cy="479"/>
          </a:xfrm>
        </p:grpSpPr>
        <p:sp>
          <p:nvSpPr>
            <p:cNvPr id="14720" name="Rectangle 514"/>
            <p:cNvSpPr>
              <a:spLocks noChangeArrowheads="1"/>
            </p:cNvSpPr>
            <p:nvPr/>
          </p:nvSpPr>
          <p:spPr bwMode="auto">
            <a:xfrm>
              <a:off x="1266" y="1190"/>
              <a:ext cx="408" cy="473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21" name="Text Box 872"/>
            <p:cNvSpPr txBox="1">
              <a:spLocks noChangeArrowheads="1"/>
            </p:cNvSpPr>
            <p:nvPr/>
          </p:nvSpPr>
          <p:spPr bwMode="auto">
            <a:xfrm>
              <a:off x="1221" y="1184"/>
              <a:ext cx="209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A IN</a:t>
              </a:r>
            </a:p>
          </p:txBody>
        </p:sp>
        <p:sp>
          <p:nvSpPr>
            <p:cNvPr id="14722" name="Text Box 873"/>
            <p:cNvSpPr txBox="1">
              <a:spLocks noChangeArrowheads="1"/>
            </p:cNvSpPr>
            <p:nvPr/>
          </p:nvSpPr>
          <p:spPr bwMode="auto">
            <a:xfrm>
              <a:off x="1221" y="1275"/>
              <a:ext cx="209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B IN</a:t>
              </a:r>
            </a:p>
          </p:txBody>
        </p:sp>
        <p:sp>
          <p:nvSpPr>
            <p:cNvPr id="14723" name="Text Box 877"/>
            <p:cNvSpPr txBox="1">
              <a:spLocks noChangeArrowheads="1"/>
            </p:cNvSpPr>
            <p:nvPr/>
          </p:nvSpPr>
          <p:spPr bwMode="auto">
            <a:xfrm>
              <a:off x="1483" y="1184"/>
              <a:ext cx="23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SUMI</a:t>
              </a:r>
            </a:p>
          </p:txBody>
        </p:sp>
        <p:sp>
          <p:nvSpPr>
            <p:cNvPr id="14724" name="Text Box 878"/>
            <p:cNvSpPr txBox="1">
              <a:spLocks noChangeArrowheads="1"/>
            </p:cNvSpPr>
            <p:nvPr/>
          </p:nvSpPr>
          <p:spPr bwMode="auto">
            <a:xfrm>
              <a:off x="1493" y="1275"/>
              <a:ext cx="22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DIFF</a:t>
              </a:r>
            </a:p>
          </p:txBody>
        </p:sp>
        <p:sp>
          <p:nvSpPr>
            <p:cNvPr id="14725" name="Text Box 991"/>
            <p:cNvSpPr txBox="1">
              <a:spLocks noChangeArrowheads="1"/>
            </p:cNvSpPr>
            <p:nvPr/>
          </p:nvSpPr>
          <p:spPr bwMode="auto">
            <a:xfrm>
              <a:off x="1221" y="1366"/>
              <a:ext cx="27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/>
              <a:r>
                <a:rPr lang="en-GB" sz="600"/>
                <a:t>LO IN</a:t>
              </a:r>
            </a:p>
          </p:txBody>
        </p:sp>
        <p:sp>
          <p:nvSpPr>
            <p:cNvPr id="14726" name="Text Box 877"/>
            <p:cNvSpPr txBox="1">
              <a:spLocks noChangeArrowheads="1"/>
            </p:cNvSpPr>
            <p:nvPr/>
          </p:nvSpPr>
          <p:spPr bwMode="auto">
            <a:xfrm>
              <a:off x="1459" y="1366"/>
              <a:ext cx="260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SUMQ</a:t>
              </a:r>
            </a:p>
          </p:txBody>
        </p:sp>
      </p:grpSp>
      <p:sp>
        <p:nvSpPr>
          <p:cNvPr id="14609" name="Text Box 535"/>
          <p:cNvSpPr txBox="1">
            <a:spLocks noChangeArrowheads="1"/>
          </p:cNvSpPr>
          <p:nvPr/>
        </p:nvSpPr>
        <p:spPr bwMode="auto">
          <a:xfrm>
            <a:off x="6470650" y="2128838"/>
            <a:ext cx="3603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1</a:t>
            </a:r>
          </a:p>
        </p:txBody>
      </p:sp>
      <p:sp>
        <p:nvSpPr>
          <p:cNvPr id="14610" name="Line 610"/>
          <p:cNvSpPr>
            <a:spLocks noChangeShapeType="1"/>
          </p:cNvSpPr>
          <p:nvPr/>
        </p:nvSpPr>
        <p:spPr bwMode="auto">
          <a:xfrm flipH="1">
            <a:off x="8058150" y="3071813"/>
            <a:ext cx="215900" cy="1587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611" name="Line 611"/>
          <p:cNvSpPr>
            <a:spLocks noChangeShapeType="1"/>
          </p:cNvSpPr>
          <p:nvPr/>
        </p:nvSpPr>
        <p:spPr bwMode="auto">
          <a:xfrm>
            <a:off x="8056563" y="3216275"/>
            <a:ext cx="290512" cy="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12" name="Line 612"/>
          <p:cNvSpPr>
            <a:spLocks noChangeShapeType="1"/>
          </p:cNvSpPr>
          <p:nvPr/>
        </p:nvSpPr>
        <p:spPr bwMode="auto">
          <a:xfrm>
            <a:off x="8058150" y="3360738"/>
            <a:ext cx="360363" cy="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13" name="Line 613"/>
          <p:cNvSpPr>
            <a:spLocks noChangeShapeType="1"/>
          </p:cNvSpPr>
          <p:nvPr/>
        </p:nvSpPr>
        <p:spPr bwMode="auto">
          <a:xfrm>
            <a:off x="8058150" y="3505200"/>
            <a:ext cx="647700" cy="0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14" name="Line 614"/>
          <p:cNvSpPr>
            <a:spLocks noChangeShapeType="1"/>
          </p:cNvSpPr>
          <p:nvPr/>
        </p:nvSpPr>
        <p:spPr bwMode="auto">
          <a:xfrm>
            <a:off x="8058150" y="3648075"/>
            <a:ext cx="719138" cy="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15" name="Line 615"/>
          <p:cNvSpPr>
            <a:spLocks noChangeShapeType="1"/>
          </p:cNvSpPr>
          <p:nvPr/>
        </p:nvSpPr>
        <p:spPr bwMode="auto">
          <a:xfrm>
            <a:off x="8058150" y="3792538"/>
            <a:ext cx="790575" cy="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16" name="Line 616"/>
          <p:cNvSpPr>
            <a:spLocks noChangeShapeType="1"/>
          </p:cNvSpPr>
          <p:nvPr/>
        </p:nvSpPr>
        <p:spPr bwMode="auto">
          <a:xfrm>
            <a:off x="8058150" y="3937000"/>
            <a:ext cx="2303463" cy="0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17" name="Line 617"/>
          <p:cNvSpPr>
            <a:spLocks noChangeShapeType="1"/>
          </p:cNvSpPr>
          <p:nvPr/>
        </p:nvSpPr>
        <p:spPr bwMode="auto">
          <a:xfrm>
            <a:off x="8058150" y="4079875"/>
            <a:ext cx="2374900" cy="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18" name="Line 618"/>
          <p:cNvSpPr>
            <a:spLocks noChangeShapeType="1"/>
          </p:cNvSpPr>
          <p:nvPr/>
        </p:nvSpPr>
        <p:spPr bwMode="auto">
          <a:xfrm>
            <a:off x="8058150" y="4224338"/>
            <a:ext cx="2446338" cy="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19" name="Line 693"/>
          <p:cNvSpPr>
            <a:spLocks noChangeShapeType="1"/>
          </p:cNvSpPr>
          <p:nvPr/>
        </p:nvSpPr>
        <p:spPr bwMode="auto">
          <a:xfrm flipH="1" flipV="1">
            <a:off x="7337425" y="2568575"/>
            <a:ext cx="1079500" cy="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20" name="Line 695"/>
          <p:cNvSpPr>
            <a:spLocks noChangeShapeType="1"/>
          </p:cNvSpPr>
          <p:nvPr/>
        </p:nvSpPr>
        <p:spPr bwMode="auto">
          <a:xfrm flipH="1">
            <a:off x="7264400" y="2640013"/>
            <a:ext cx="1081088" cy="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21" name="Line 694"/>
          <p:cNvSpPr>
            <a:spLocks noChangeShapeType="1"/>
          </p:cNvSpPr>
          <p:nvPr/>
        </p:nvSpPr>
        <p:spPr bwMode="auto">
          <a:xfrm flipH="1">
            <a:off x="7192963" y="2713038"/>
            <a:ext cx="1079500" cy="0"/>
          </a:xfrm>
          <a:prstGeom prst="line">
            <a:avLst/>
          </a:prstGeom>
          <a:noFill/>
          <a:ln w="28575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22" name="Line 694"/>
          <p:cNvSpPr>
            <a:spLocks noChangeShapeType="1"/>
          </p:cNvSpPr>
          <p:nvPr/>
        </p:nvSpPr>
        <p:spPr bwMode="auto">
          <a:xfrm flipH="1">
            <a:off x="8272463" y="2713038"/>
            <a:ext cx="0" cy="358775"/>
          </a:xfrm>
          <a:prstGeom prst="line">
            <a:avLst/>
          </a:prstGeom>
          <a:noFill/>
          <a:ln w="28575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23" name="Line 667"/>
          <p:cNvSpPr>
            <a:spLocks noChangeShapeType="1"/>
          </p:cNvSpPr>
          <p:nvPr/>
        </p:nvSpPr>
        <p:spPr bwMode="auto">
          <a:xfrm flipH="1">
            <a:off x="8345488" y="2640013"/>
            <a:ext cx="1587" cy="576262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24" name="Line 665"/>
          <p:cNvSpPr>
            <a:spLocks noChangeShapeType="1"/>
          </p:cNvSpPr>
          <p:nvPr/>
        </p:nvSpPr>
        <p:spPr bwMode="auto">
          <a:xfrm flipV="1">
            <a:off x="8416925" y="2566988"/>
            <a:ext cx="1588" cy="79375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4625" name="Straight Connector 734"/>
          <p:cNvCxnSpPr>
            <a:cxnSpLocks noChangeShapeType="1"/>
          </p:cNvCxnSpPr>
          <p:nvPr/>
        </p:nvCxnSpPr>
        <p:spPr bwMode="auto">
          <a:xfrm flipH="1">
            <a:off x="7553325" y="1847850"/>
            <a:ext cx="360363" cy="0"/>
          </a:xfrm>
          <a:prstGeom prst="line">
            <a:avLst/>
          </a:prstGeom>
          <a:noFill/>
          <a:ln w="25400" algn="ctr">
            <a:solidFill>
              <a:srgbClr val="FF9900"/>
            </a:solidFill>
            <a:round/>
            <a:headEnd type="arrow" w="med" len="med"/>
            <a:tailEnd/>
          </a:ln>
        </p:spPr>
      </p:cxnSp>
      <p:cxnSp>
        <p:nvCxnSpPr>
          <p:cNvPr id="14626" name="Straight Connector 734"/>
          <p:cNvCxnSpPr>
            <a:cxnSpLocks noChangeShapeType="1"/>
          </p:cNvCxnSpPr>
          <p:nvPr/>
        </p:nvCxnSpPr>
        <p:spPr bwMode="auto">
          <a:xfrm flipH="1">
            <a:off x="7624763" y="1992313"/>
            <a:ext cx="288925" cy="0"/>
          </a:xfrm>
          <a:prstGeom prst="line">
            <a:avLst/>
          </a:prstGeom>
          <a:noFill/>
          <a:ln w="25400" algn="ctr">
            <a:solidFill>
              <a:srgbClr val="993300"/>
            </a:solidFill>
            <a:round/>
            <a:headEnd type="arrow" w="med" len="med"/>
            <a:tailEnd/>
          </a:ln>
        </p:spPr>
      </p:cxnSp>
      <p:sp>
        <p:nvSpPr>
          <p:cNvPr id="14627" name="Line 1314"/>
          <p:cNvSpPr>
            <a:spLocks noChangeShapeType="1"/>
          </p:cNvSpPr>
          <p:nvPr/>
        </p:nvSpPr>
        <p:spPr bwMode="auto">
          <a:xfrm flipV="1">
            <a:off x="7480300" y="2136775"/>
            <a:ext cx="433388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14628" name="Straight Connector 734"/>
          <p:cNvCxnSpPr>
            <a:cxnSpLocks noChangeShapeType="1"/>
          </p:cNvCxnSpPr>
          <p:nvPr/>
        </p:nvCxnSpPr>
        <p:spPr bwMode="auto">
          <a:xfrm flipH="1">
            <a:off x="9209088" y="1847850"/>
            <a:ext cx="360362" cy="0"/>
          </a:xfrm>
          <a:prstGeom prst="line">
            <a:avLst/>
          </a:prstGeom>
          <a:noFill/>
          <a:ln w="25400" algn="ctr">
            <a:solidFill>
              <a:srgbClr val="FF9900"/>
            </a:solidFill>
            <a:round/>
            <a:headEnd type="arrow" w="med" len="med"/>
            <a:tailEnd/>
          </a:ln>
        </p:spPr>
      </p:cxnSp>
      <p:cxnSp>
        <p:nvCxnSpPr>
          <p:cNvPr id="14629" name="Straight Connector 734"/>
          <p:cNvCxnSpPr>
            <a:cxnSpLocks noChangeShapeType="1"/>
          </p:cNvCxnSpPr>
          <p:nvPr/>
        </p:nvCxnSpPr>
        <p:spPr bwMode="auto">
          <a:xfrm flipH="1">
            <a:off x="9280525" y="1992313"/>
            <a:ext cx="288925" cy="0"/>
          </a:xfrm>
          <a:prstGeom prst="line">
            <a:avLst/>
          </a:prstGeom>
          <a:noFill/>
          <a:ln w="25400" algn="ctr">
            <a:solidFill>
              <a:srgbClr val="993300"/>
            </a:solidFill>
            <a:round/>
            <a:headEnd type="arrow" w="med" len="med"/>
            <a:tailEnd/>
          </a:ln>
        </p:spPr>
      </p:cxnSp>
      <p:sp>
        <p:nvSpPr>
          <p:cNvPr id="14630" name="Line 1314"/>
          <p:cNvSpPr>
            <a:spLocks noChangeShapeType="1"/>
          </p:cNvSpPr>
          <p:nvPr/>
        </p:nvSpPr>
        <p:spPr bwMode="auto">
          <a:xfrm flipV="1">
            <a:off x="9136063" y="2136775"/>
            <a:ext cx="43338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4631" name="Group 830"/>
          <p:cNvGrpSpPr>
            <a:grpSpLocks/>
          </p:cNvGrpSpPr>
          <p:nvPr/>
        </p:nvGrpSpPr>
        <p:grpSpPr bwMode="auto">
          <a:xfrm>
            <a:off x="7842250" y="1776413"/>
            <a:ext cx="790575" cy="760412"/>
            <a:chOff x="1221" y="1184"/>
            <a:chExt cx="498" cy="479"/>
          </a:xfrm>
        </p:grpSpPr>
        <p:sp>
          <p:nvSpPr>
            <p:cNvPr id="14713" name="Rectangle 514"/>
            <p:cNvSpPr>
              <a:spLocks noChangeArrowheads="1"/>
            </p:cNvSpPr>
            <p:nvPr/>
          </p:nvSpPr>
          <p:spPr bwMode="auto">
            <a:xfrm>
              <a:off x="1266" y="1190"/>
              <a:ext cx="408" cy="473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14" name="Text Box 872"/>
            <p:cNvSpPr txBox="1">
              <a:spLocks noChangeArrowheads="1"/>
            </p:cNvSpPr>
            <p:nvPr/>
          </p:nvSpPr>
          <p:spPr bwMode="auto">
            <a:xfrm>
              <a:off x="1221" y="1184"/>
              <a:ext cx="209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A IN</a:t>
              </a:r>
            </a:p>
          </p:txBody>
        </p:sp>
        <p:sp>
          <p:nvSpPr>
            <p:cNvPr id="14715" name="Text Box 873"/>
            <p:cNvSpPr txBox="1">
              <a:spLocks noChangeArrowheads="1"/>
            </p:cNvSpPr>
            <p:nvPr/>
          </p:nvSpPr>
          <p:spPr bwMode="auto">
            <a:xfrm>
              <a:off x="1221" y="1275"/>
              <a:ext cx="209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B IN</a:t>
              </a:r>
            </a:p>
          </p:txBody>
        </p:sp>
        <p:sp>
          <p:nvSpPr>
            <p:cNvPr id="14716" name="Text Box 877"/>
            <p:cNvSpPr txBox="1">
              <a:spLocks noChangeArrowheads="1"/>
            </p:cNvSpPr>
            <p:nvPr/>
          </p:nvSpPr>
          <p:spPr bwMode="auto">
            <a:xfrm>
              <a:off x="1483" y="1184"/>
              <a:ext cx="23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SUMI</a:t>
              </a:r>
            </a:p>
          </p:txBody>
        </p:sp>
        <p:sp>
          <p:nvSpPr>
            <p:cNvPr id="14717" name="Text Box 878"/>
            <p:cNvSpPr txBox="1">
              <a:spLocks noChangeArrowheads="1"/>
            </p:cNvSpPr>
            <p:nvPr/>
          </p:nvSpPr>
          <p:spPr bwMode="auto">
            <a:xfrm>
              <a:off x="1493" y="1275"/>
              <a:ext cx="22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DIFF</a:t>
              </a:r>
            </a:p>
          </p:txBody>
        </p:sp>
        <p:sp>
          <p:nvSpPr>
            <p:cNvPr id="14718" name="Text Box 991"/>
            <p:cNvSpPr txBox="1">
              <a:spLocks noChangeArrowheads="1"/>
            </p:cNvSpPr>
            <p:nvPr/>
          </p:nvSpPr>
          <p:spPr bwMode="auto">
            <a:xfrm>
              <a:off x="1221" y="1366"/>
              <a:ext cx="27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/>
              <a:r>
                <a:rPr lang="en-GB" sz="600"/>
                <a:t>LO IN</a:t>
              </a:r>
            </a:p>
          </p:txBody>
        </p:sp>
        <p:sp>
          <p:nvSpPr>
            <p:cNvPr id="14719" name="Text Box 877"/>
            <p:cNvSpPr txBox="1">
              <a:spLocks noChangeArrowheads="1"/>
            </p:cNvSpPr>
            <p:nvPr/>
          </p:nvSpPr>
          <p:spPr bwMode="auto">
            <a:xfrm>
              <a:off x="1459" y="1366"/>
              <a:ext cx="260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SUMQ</a:t>
              </a:r>
            </a:p>
          </p:txBody>
        </p:sp>
      </p:grpSp>
      <p:sp>
        <p:nvSpPr>
          <p:cNvPr id="14632" name="Text Box 535"/>
          <p:cNvSpPr txBox="1">
            <a:spLocks noChangeArrowheads="1"/>
          </p:cNvSpPr>
          <p:nvPr/>
        </p:nvSpPr>
        <p:spPr bwMode="auto">
          <a:xfrm>
            <a:off x="8056563" y="2136775"/>
            <a:ext cx="36036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3</a:t>
            </a:r>
          </a:p>
        </p:txBody>
      </p:sp>
      <p:grpSp>
        <p:nvGrpSpPr>
          <p:cNvPr id="14633" name="Group 839"/>
          <p:cNvGrpSpPr>
            <a:grpSpLocks/>
          </p:cNvGrpSpPr>
          <p:nvPr/>
        </p:nvGrpSpPr>
        <p:grpSpPr bwMode="auto">
          <a:xfrm>
            <a:off x="9496425" y="1776413"/>
            <a:ext cx="790575" cy="760412"/>
            <a:chOff x="1221" y="1184"/>
            <a:chExt cx="498" cy="479"/>
          </a:xfrm>
        </p:grpSpPr>
        <p:sp>
          <p:nvSpPr>
            <p:cNvPr id="14706" name="Rectangle 514"/>
            <p:cNvSpPr>
              <a:spLocks noChangeArrowheads="1"/>
            </p:cNvSpPr>
            <p:nvPr/>
          </p:nvSpPr>
          <p:spPr bwMode="auto">
            <a:xfrm>
              <a:off x="1266" y="1190"/>
              <a:ext cx="408" cy="473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07" name="Text Box 872"/>
            <p:cNvSpPr txBox="1">
              <a:spLocks noChangeArrowheads="1"/>
            </p:cNvSpPr>
            <p:nvPr/>
          </p:nvSpPr>
          <p:spPr bwMode="auto">
            <a:xfrm>
              <a:off x="1221" y="1184"/>
              <a:ext cx="209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A IN</a:t>
              </a:r>
            </a:p>
          </p:txBody>
        </p:sp>
        <p:sp>
          <p:nvSpPr>
            <p:cNvPr id="14708" name="Text Box 873"/>
            <p:cNvSpPr txBox="1">
              <a:spLocks noChangeArrowheads="1"/>
            </p:cNvSpPr>
            <p:nvPr/>
          </p:nvSpPr>
          <p:spPr bwMode="auto">
            <a:xfrm>
              <a:off x="1221" y="1275"/>
              <a:ext cx="209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B IN</a:t>
              </a:r>
            </a:p>
          </p:txBody>
        </p:sp>
        <p:sp>
          <p:nvSpPr>
            <p:cNvPr id="14709" name="Text Box 877"/>
            <p:cNvSpPr txBox="1">
              <a:spLocks noChangeArrowheads="1"/>
            </p:cNvSpPr>
            <p:nvPr/>
          </p:nvSpPr>
          <p:spPr bwMode="auto">
            <a:xfrm>
              <a:off x="1483" y="1184"/>
              <a:ext cx="23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SUMI</a:t>
              </a:r>
            </a:p>
          </p:txBody>
        </p:sp>
        <p:sp>
          <p:nvSpPr>
            <p:cNvPr id="14710" name="Text Box 878"/>
            <p:cNvSpPr txBox="1">
              <a:spLocks noChangeArrowheads="1"/>
            </p:cNvSpPr>
            <p:nvPr/>
          </p:nvSpPr>
          <p:spPr bwMode="auto">
            <a:xfrm>
              <a:off x="1493" y="1275"/>
              <a:ext cx="22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DIFF</a:t>
              </a:r>
            </a:p>
          </p:txBody>
        </p:sp>
        <p:sp>
          <p:nvSpPr>
            <p:cNvPr id="14711" name="Text Box 991"/>
            <p:cNvSpPr txBox="1">
              <a:spLocks noChangeArrowheads="1"/>
            </p:cNvSpPr>
            <p:nvPr/>
          </p:nvSpPr>
          <p:spPr bwMode="auto">
            <a:xfrm>
              <a:off x="1221" y="1366"/>
              <a:ext cx="27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/>
              <a:r>
                <a:rPr lang="en-GB" sz="600"/>
                <a:t>LO IN</a:t>
              </a:r>
            </a:p>
          </p:txBody>
        </p:sp>
        <p:sp>
          <p:nvSpPr>
            <p:cNvPr id="14712" name="Text Box 877"/>
            <p:cNvSpPr txBox="1">
              <a:spLocks noChangeArrowheads="1"/>
            </p:cNvSpPr>
            <p:nvPr/>
          </p:nvSpPr>
          <p:spPr bwMode="auto">
            <a:xfrm>
              <a:off x="1459" y="1366"/>
              <a:ext cx="260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/>
                <a:t>SUMQ</a:t>
              </a:r>
            </a:p>
          </p:txBody>
        </p:sp>
      </p:grpSp>
      <p:sp>
        <p:nvSpPr>
          <p:cNvPr id="14634" name="Text Box 535"/>
          <p:cNvSpPr txBox="1">
            <a:spLocks noChangeArrowheads="1"/>
          </p:cNvSpPr>
          <p:nvPr/>
        </p:nvSpPr>
        <p:spPr bwMode="auto">
          <a:xfrm>
            <a:off x="9712325" y="2136775"/>
            <a:ext cx="3603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4</a:t>
            </a:r>
          </a:p>
        </p:txBody>
      </p:sp>
      <p:sp>
        <p:nvSpPr>
          <p:cNvPr id="14635" name="Line 1405"/>
          <p:cNvSpPr>
            <a:spLocks noChangeShapeType="1"/>
          </p:cNvSpPr>
          <p:nvPr/>
        </p:nvSpPr>
        <p:spPr bwMode="auto">
          <a:xfrm flipH="1">
            <a:off x="8201025" y="336550"/>
            <a:ext cx="0" cy="287338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636" name="Line 713"/>
          <p:cNvSpPr>
            <a:spLocks noChangeShapeType="1"/>
          </p:cNvSpPr>
          <p:nvPr/>
        </p:nvSpPr>
        <p:spPr bwMode="auto">
          <a:xfrm flipV="1">
            <a:off x="8056563" y="4656138"/>
            <a:ext cx="1081087" cy="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37" name="Line 1028"/>
          <p:cNvSpPr>
            <a:spLocks noChangeShapeType="1"/>
          </p:cNvSpPr>
          <p:nvPr/>
        </p:nvSpPr>
        <p:spPr bwMode="auto">
          <a:xfrm flipH="1" flipV="1">
            <a:off x="8056563" y="4945063"/>
            <a:ext cx="936625" cy="0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638" name="Line 1404"/>
          <p:cNvSpPr>
            <a:spLocks noChangeShapeType="1"/>
          </p:cNvSpPr>
          <p:nvPr/>
        </p:nvSpPr>
        <p:spPr bwMode="auto">
          <a:xfrm flipH="1">
            <a:off x="8056563" y="4513263"/>
            <a:ext cx="2808287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639" name="Line 1026"/>
          <p:cNvSpPr>
            <a:spLocks noChangeShapeType="1"/>
          </p:cNvSpPr>
          <p:nvPr/>
        </p:nvSpPr>
        <p:spPr bwMode="auto">
          <a:xfrm>
            <a:off x="8056563" y="4800600"/>
            <a:ext cx="1008062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40" name="Line 1404"/>
          <p:cNvSpPr>
            <a:spLocks noChangeShapeType="1"/>
          </p:cNvSpPr>
          <p:nvPr/>
        </p:nvSpPr>
        <p:spPr bwMode="auto">
          <a:xfrm flipH="1">
            <a:off x="10864850" y="192088"/>
            <a:ext cx="144463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41" name="Line 1404"/>
          <p:cNvSpPr>
            <a:spLocks noChangeShapeType="1"/>
          </p:cNvSpPr>
          <p:nvPr/>
        </p:nvSpPr>
        <p:spPr bwMode="auto">
          <a:xfrm flipH="1" flipV="1">
            <a:off x="10721975" y="192088"/>
            <a:ext cx="0" cy="4318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642" name="Group 585"/>
          <p:cNvGrpSpPr>
            <a:grpSpLocks/>
          </p:cNvGrpSpPr>
          <p:nvPr/>
        </p:nvGrpSpPr>
        <p:grpSpPr bwMode="auto">
          <a:xfrm>
            <a:off x="7696200" y="6859588"/>
            <a:ext cx="514350" cy="246062"/>
            <a:chOff x="539" y="1055"/>
            <a:chExt cx="324" cy="155"/>
          </a:xfrm>
        </p:grpSpPr>
        <p:sp>
          <p:nvSpPr>
            <p:cNvPr id="14700" name="Line 562"/>
            <p:cNvSpPr>
              <a:spLocks noChangeShapeType="1"/>
            </p:cNvSpPr>
            <p:nvPr/>
          </p:nvSpPr>
          <p:spPr bwMode="auto">
            <a:xfrm flipV="1">
              <a:off x="539" y="1119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701" name="Group 501"/>
            <p:cNvGrpSpPr>
              <a:grpSpLocks/>
            </p:cNvGrpSpPr>
            <p:nvPr/>
          </p:nvGrpSpPr>
          <p:grpSpPr bwMode="auto">
            <a:xfrm>
              <a:off x="630" y="1055"/>
              <a:ext cx="233" cy="135"/>
              <a:chOff x="4486" y="3819"/>
              <a:chExt cx="233" cy="135"/>
            </a:xfrm>
          </p:grpSpPr>
          <p:sp>
            <p:nvSpPr>
              <p:cNvPr id="14703" name="Oval 1227"/>
              <p:cNvSpPr>
                <a:spLocks noChangeArrowheads="1"/>
              </p:cNvSpPr>
              <p:nvPr/>
            </p:nvSpPr>
            <p:spPr bwMode="auto">
              <a:xfrm>
                <a:off x="4486" y="3840"/>
                <a:ext cx="91" cy="9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704" name="Freeform 1228"/>
              <p:cNvSpPr>
                <a:spLocks/>
              </p:cNvSpPr>
              <p:nvPr/>
            </p:nvSpPr>
            <p:spPr bwMode="auto">
              <a:xfrm>
                <a:off x="4510" y="3862"/>
                <a:ext cx="45" cy="45"/>
              </a:xfrm>
              <a:custGeom>
                <a:avLst/>
                <a:gdLst>
                  <a:gd name="T0" fmla="*/ 0 w 136"/>
                  <a:gd name="T1" fmla="*/ 0 h 106"/>
                  <a:gd name="T2" fmla="*/ 0 w 136"/>
                  <a:gd name="T3" fmla="*/ 0 h 106"/>
                  <a:gd name="T4" fmla="*/ 0 w 136"/>
                  <a:gd name="T5" fmla="*/ 0 h 106"/>
                  <a:gd name="T6" fmla="*/ 0 w 136"/>
                  <a:gd name="T7" fmla="*/ 0 h 10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6"/>
                  <a:gd name="T13" fmla="*/ 0 h 106"/>
                  <a:gd name="T14" fmla="*/ 136 w 136"/>
                  <a:gd name="T15" fmla="*/ 106 h 10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6" h="106">
                    <a:moveTo>
                      <a:pt x="0" y="53"/>
                    </a:moveTo>
                    <a:cubicBezTo>
                      <a:pt x="15" y="26"/>
                      <a:pt x="30" y="0"/>
                      <a:pt x="45" y="8"/>
                    </a:cubicBezTo>
                    <a:cubicBezTo>
                      <a:pt x="60" y="16"/>
                      <a:pt x="75" y="92"/>
                      <a:pt x="90" y="99"/>
                    </a:cubicBezTo>
                    <a:cubicBezTo>
                      <a:pt x="105" y="106"/>
                      <a:pt x="120" y="79"/>
                      <a:pt x="136" y="53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05" name="TextBox 503"/>
              <p:cNvSpPr txBox="1">
                <a:spLocks noChangeArrowheads="1"/>
              </p:cNvSpPr>
              <p:nvPr/>
            </p:nvSpPr>
            <p:spPr bwMode="auto">
              <a:xfrm>
                <a:off x="4531" y="3819"/>
                <a:ext cx="188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800"/>
                  <a:t>24</a:t>
                </a:r>
              </a:p>
            </p:txBody>
          </p:sp>
        </p:grpSp>
        <p:sp>
          <p:nvSpPr>
            <p:cNvPr id="14702" name="Line 561"/>
            <p:cNvSpPr>
              <a:spLocks noChangeShapeType="1"/>
            </p:cNvSpPr>
            <p:nvPr/>
          </p:nvSpPr>
          <p:spPr bwMode="auto">
            <a:xfrm flipH="1">
              <a:off x="539" y="1119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14643" name="Straight Connector 453"/>
          <p:cNvCxnSpPr>
            <a:cxnSpLocks noChangeShapeType="1"/>
          </p:cNvCxnSpPr>
          <p:nvPr/>
        </p:nvCxnSpPr>
        <p:spPr bwMode="auto">
          <a:xfrm rot="5400000">
            <a:off x="5537200" y="1416050"/>
            <a:ext cx="863600" cy="0"/>
          </a:xfrm>
          <a:prstGeom prst="line">
            <a:avLst/>
          </a:prstGeom>
          <a:noFill/>
          <a:ln w="25400" algn="ctr">
            <a:solidFill>
              <a:srgbClr val="FF9900"/>
            </a:solidFill>
            <a:round/>
            <a:headEnd/>
            <a:tailEnd/>
          </a:ln>
        </p:spPr>
      </p:cxnSp>
      <p:cxnSp>
        <p:nvCxnSpPr>
          <p:cNvPr id="14644" name="Straight Connector 577"/>
          <p:cNvCxnSpPr>
            <a:cxnSpLocks noChangeShapeType="1"/>
          </p:cNvCxnSpPr>
          <p:nvPr/>
        </p:nvCxnSpPr>
        <p:spPr bwMode="auto">
          <a:xfrm rot="5400000">
            <a:off x="5717382" y="1667669"/>
            <a:ext cx="646112" cy="0"/>
          </a:xfrm>
          <a:prstGeom prst="line">
            <a:avLst/>
          </a:prstGeom>
          <a:noFill/>
          <a:ln w="25400" algn="ctr">
            <a:solidFill>
              <a:srgbClr val="993300"/>
            </a:solidFill>
            <a:round/>
            <a:headEnd/>
            <a:tailEnd/>
          </a:ln>
        </p:spPr>
      </p:cxnSp>
      <p:cxnSp>
        <p:nvCxnSpPr>
          <p:cNvPr id="14645" name="Straight Connector 453"/>
          <p:cNvCxnSpPr>
            <a:cxnSpLocks noChangeShapeType="1"/>
          </p:cNvCxnSpPr>
          <p:nvPr/>
        </p:nvCxnSpPr>
        <p:spPr bwMode="auto">
          <a:xfrm rot="5400000">
            <a:off x="9352757" y="840581"/>
            <a:ext cx="0" cy="287337"/>
          </a:xfrm>
          <a:prstGeom prst="line">
            <a:avLst/>
          </a:prstGeom>
          <a:noFill/>
          <a:ln w="25400" algn="ctr">
            <a:solidFill>
              <a:srgbClr val="FF9900"/>
            </a:solidFill>
            <a:round/>
            <a:headEnd/>
            <a:tailEnd/>
          </a:ln>
        </p:spPr>
      </p:cxnSp>
      <p:grpSp>
        <p:nvGrpSpPr>
          <p:cNvPr id="14646" name="Group 801"/>
          <p:cNvGrpSpPr>
            <a:grpSpLocks/>
          </p:cNvGrpSpPr>
          <p:nvPr/>
        </p:nvGrpSpPr>
        <p:grpSpPr bwMode="auto">
          <a:xfrm>
            <a:off x="8056563" y="5016500"/>
            <a:ext cx="538162" cy="214313"/>
            <a:chOff x="766" y="3160"/>
            <a:chExt cx="339" cy="135"/>
          </a:xfrm>
        </p:grpSpPr>
        <p:cxnSp>
          <p:nvCxnSpPr>
            <p:cNvPr id="14695" name="Straight Connector 733"/>
            <p:cNvCxnSpPr>
              <a:cxnSpLocks noChangeShapeType="1"/>
            </p:cNvCxnSpPr>
            <p:nvPr/>
          </p:nvCxnSpPr>
          <p:spPr bwMode="auto">
            <a:xfrm flipH="1">
              <a:off x="766" y="3239"/>
              <a:ext cx="91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grpSp>
          <p:nvGrpSpPr>
            <p:cNvPr id="14696" name="Group 576"/>
            <p:cNvGrpSpPr>
              <a:grpSpLocks/>
            </p:cNvGrpSpPr>
            <p:nvPr/>
          </p:nvGrpSpPr>
          <p:grpSpPr bwMode="auto">
            <a:xfrm>
              <a:off x="858" y="3160"/>
              <a:ext cx="247" cy="135"/>
              <a:chOff x="882" y="3070"/>
              <a:chExt cx="247" cy="135"/>
            </a:xfrm>
          </p:grpSpPr>
          <p:sp>
            <p:nvSpPr>
              <p:cNvPr id="14697" name="Oval 1227"/>
              <p:cNvSpPr>
                <a:spLocks noChangeArrowheads="1"/>
              </p:cNvSpPr>
              <p:nvPr/>
            </p:nvSpPr>
            <p:spPr bwMode="auto">
              <a:xfrm>
                <a:off x="882" y="3100"/>
                <a:ext cx="91" cy="9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698" name="Freeform 1228"/>
              <p:cNvSpPr>
                <a:spLocks/>
              </p:cNvSpPr>
              <p:nvPr/>
            </p:nvSpPr>
            <p:spPr bwMode="auto">
              <a:xfrm>
                <a:off x="905" y="3122"/>
                <a:ext cx="45" cy="45"/>
              </a:xfrm>
              <a:custGeom>
                <a:avLst/>
                <a:gdLst>
                  <a:gd name="T0" fmla="*/ 0 w 136"/>
                  <a:gd name="T1" fmla="*/ 0 h 106"/>
                  <a:gd name="T2" fmla="*/ 0 w 136"/>
                  <a:gd name="T3" fmla="*/ 0 h 106"/>
                  <a:gd name="T4" fmla="*/ 0 w 136"/>
                  <a:gd name="T5" fmla="*/ 1 h 106"/>
                  <a:gd name="T6" fmla="*/ 0 w 136"/>
                  <a:gd name="T7" fmla="*/ 0 h 10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6"/>
                  <a:gd name="T13" fmla="*/ 0 h 106"/>
                  <a:gd name="T14" fmla="*/ 136 w 136"/>
                  <a:gd name="T15" fmla="*/ 106 h 10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6" h="106">
                    <a:moveTo>
                      <a:pt x="0" y="53"/>
                    </a:moveTo>
                    <a:cubicBezTo>
                      <a:pt x="15" y="26"/>
                      <a:pt x="30" y="0"/>
                      <a:pt x="45" y="8"/>
                    </a:cubicBezTo>
                    <a:cubicBezTo>
                      <a:pt x="60" y="16"/>
                      <a:pt x="75" y="92"/>
                      <a:pt x="90" y="99"/>
                    </a:cubicBezTo>
                    <a:cubicBezTo>
                      <a:pt x="105" y="106"/>
                      <a:pt x="120" y="79"/>
                      <a:pt x="136" y="53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99" name="TextBox 581"/>
              <p:cNvSpPr txBox="1">
                <a:spLocks noChangeArrowheads="1"/>
              </p:cNvSpPr>
              <p:nvPr/>
            </p:nvSpPr>
            <p:spPr bwMode="auto">
              <a:xfrm>
                <a:off x="940" y="3070"/>
                <a:ext cx="189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800"/>
                  <a:t>24</a:t>
                </a:r>
              </a:p>
            </p:txBody>
          </p:sp>
        </p:grpSp>
      </p:grpSp>
      <p:sp>
        <p:nvSpPr>
          <p:cNvPr id="14647" name="Line 1028"/>
          <p:cNvSpPr>
            <a:spLocks noChangeShapeType="1"/>
          </p:cNvSpPr>
          <p:nvPr/>
        </p:nvSpPr>
        <p:spPr bwMode="auto">
          <a:xfrm flipH="1">
            <a:off x="3016250" y="4945063"/>
            <a:ext cx="0" cy="1223962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48" name="Line 1191"/>
          <p:cNvSpPr>
            <a:spLocks noChangeShapeType="1"/>
          </p:cNvSpPr>
          <p:nvPr/>
        </p:nvSpPr>
        <p:spPr bwMode="auto">
          <a:xfrm flipV="1">
            <a:off x="3521075" y="0"/>
            <a:ext cx="0" cy="5737225"/>
          </a:xfrm>
          <a:prstGeom prst="line">
            <a:avLst/>
          </a:prstGeom>
          <a:noFill/>
          <a:ln w="1270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49" name="Line 1028"/>
          <p:cNvSpPr>
            <a:spLocks noChangeShapeType="1"/>
          </p:cNvSpPr>
          <p:nvPr/>
        </p:nvSpPr>
        <p:spPr bwMode="auto">
          <a:xfrm flipH="1">
            <a:off x="3016250" y="6169025"/>
            <a:ext cx="792163" cy="0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50" name="Line 1028"/>
          <p:cNvSpPr>
            <a:spLocks noChangeShapeType="1"/>
          </p:cNvSpPr>
          <p:nvPr/>
        </p:nvSpPr>
        <p:spPr bwMode="auto">
          <a:xfrm flipH="1" flipV="1">
            <a:off x="3808413" y="5521325"/>
            <a:ext cx="0" cy="647700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51" name="Rectangle 868"/>
          <p:cNvSpPr>
            <a:spLocks noChangeArrowheads="1"/>
          </p:cNvSpPr>
          <p:nvPr/>
        </p:nvSpPr>
        <p:spPr bwMode="auto">
          <a:xfrm rot="5400000">
            <a:off x="3557588" y="6099175"/>
            <a:ext cx="71437" cy="144463"/>
          </a:xfrm>
          <a:prstGeom prst="rect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1279525"/>
            <a:endParaRPr lang="en-US"/>
          </a:p>
        </p:txBody>
      </p:sp>
      <p:grpSp>
        <p:nvGrpSpPr>
          <p:cNvPr id="14652" name="Group 680"/>
          <p:cNvGrpSpPr>
            <a:grpSpLocks/>
          </p:cNvGrpSpPr>
          <p:nvPr/>
        </p:nvGrpSpPr>
        <p:grpSpPr bwMode="auto">
          <a:xfrm>
            <a:off x="3689350" y="5638800"/>
            <a:ext cx="244475" cy="200025"/>
            <a:chOff x="5918991" y="5109364"/>
            <a:chExt cx="243978" cy="200055"/>
          </a:xfrm>
        </p:grpSpPr>
        <p:sp>
          <p:nvSpPr>
            <p:cNvPr id="14693" name="Oval 1363"/>
            <p:cNvSpPr>
              <a:spLocks noChangeArrowheads="1"/>
            </p:cNvSpPr>
            <p:nvPr/>
          </p:nvSpPr>
          <p:spPr bwMode="auto">
            <a:xfrm rot="5400000">
              <a:off x="5968752" y="5136378"/>
              <a:ext cx="144463" cy="14446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94" name="Text Box 1029"/>
            <p:cNvSpPr txBox="1">
              <a:spLocks noChangeArrowheads="1"/>
            </p:cNvSpPr>
            <p:nvPr/>
          </p:nvSpPr>
          <p:spPr bwMode="auto">
            <a:xfrm>
              <a:off x="5918991" y="5109364"/>
              <a:ext cx="24397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700"/>
                <a:t>E</a:t>
              </a:r>
            </a:p>
          </p:txBody>
        </p:sp>
      </p:grpSp>
      <p:cxnSp>
        <p:nvCxnSpPr>
          <p:cNvPr id="14653" name="Straight Connector 577"/>
          <p:cNvCxnSpPr>
            <a:cxnSpLocks noChangeShapeType="1"/>
          </p:cNvCxnSpPr>
          <p:nvPr/>
        </p:nvCxnSpPr>
        <p:spPr bwMode="auto">
          <a:xfrm rot="5400000">
            <a:off x="7732713" y="1236663"/>
            <a:ext cx="0" cy="215900"/>
          </a:xfrm>
          <a:prstGeom prst="line">
            <a:avLst/>
          </a:prstGeom>
          <a:noFill/>
          <a:ln w="25400" algn="ctr">
            <a:solidFill>
              <a:srgbClr val="993300"/>
            </a:solidFill>
            <a:round/>
            <a:headEnd/>
            <a:tailEnd/>
          </a:ln>
        </p:spPr>
      </p:cxnSp>
      <p:grpSp>
        <p:nvGrpSpPr>
          <p:cNvPr id="14654" name="Group 706"/>
          <p:cNvGrpSpPr>
            <a:grpSpLocks/>
          </p:cNvGrpSpPr>
          <p:nvPr/>
        </p:nvGrpSpPr>
        <p:grpSpPr bwMode="auto">
          <a:xfrm rot="5400000">
            <a:off x="6988969" y="946944"/>
            <a:ext cx="144463" cy="73025"/>
            <a:chOff x="4486" y="574"/>
            <a:chExt cx="91" cy="46"/>
          </a:xfrm>
        </p:grpSpPr>
        <p:sp>
          <p:nvSpPr>
            <p:cNvPr id="14691" name="Line 704"/>
            <p:cNvSpPr>
              <a:spLocks noChangeShapeType="1"/>
            </p:cNvSpPr>
            <p:nvPr/>
          </p:nvSpPr>
          <p:spPr bwMode="auto">
            <a:xfrm>
              <a:off x="4531" y="574"/>
              <a:ext cx="0" cy="4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92" name="Line 705"/>
            <p:cNvSpPr>
              <a:spLocks noChangeShapeType="1"/>
            </p:cNvSpPr>
            <p:nvPr/>
          </p:nvSpPr>
          <p:spPr bwMode="auto">
            <a:xfrm>
              <a:off x="4486" y="574"/>
              <a:ext cx="9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655" name="Group 722"/>
          <p:cNvGrpSpPr>
            <a:grpSpLocks/>
          </p:cNvGrpSpPr>
          <p:nvPr/>
        </p:nvGrpSpPr>
        <p:grpSpPr bwMode="auto">
          <a:xfrm rot="5400000">
            <a:off x="6988970" y="1307306"/>
            <a:ext cx="144462" cy="73025"/>
            <a:chOff x="4486" y="574"/>
            <a:chExt cx="91" cy="46"/>
          </a:xfrm>
        </p:grpSpPr>
        <p:sp>
          <p:nvSpPr>
            <p:cNvPr id="14689" name="Line 723"/>
            <p:cNvSpPr>
              <a:spLocks noChangeShapeType="1"/>
            </p:cNvSpPr>
            <p:nvPr/>
          </p:nvSpPr>
          <p:spPr bwMode="auto">
            <a:xfrm>
              <a:off x="4531" y="574"/>
              <a:ext cx="0" cy="4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90" name="Line 724"/>
            <p:cNvSpPr>
              <a:spLocks noChangeShapeType="1"/>
            </p:cNvSpPr>
            <p:nvPr/>
          </p:nvSpPr>
          <p:spPr bwMode="auto">
            <a:xfrm>
              <a:off x="4486" y="574"/>
              <a:ext cx="9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656" name="Group 725"/>
          <p:cNvGrpSpPr>
            <a:grpSpLocks/>
          </p:cNvGrpSpPr>
          <p:nvPr/>
        </p:nvGrpSpPr>
        <p:grpSpPr bwMode="auto">
          <a:xfrm rot="5400000">
            <a:off x="8573294" y="924719"/>
            <a:ext cx="144463" cy="73025"/>
            <a:chOff x="4486" y="574"/>
            <a:chExt cx="91" cy="46"/>
          </a:xfrm>
        </p:grpSpPr>
        <p:sp>
          <p:nvSpPr>
            <p:cNvPr id="14687" name="Line 726"/>
            <p:cNvSpPr>
              <a:spLocks noChangeShapeType="1"/>
            </p:cNvSpPr>
            <p:nvPr/>
          </p:nvSpPr>
          <p:spPr bwMode="auto">
            <a:xfrm>
              <a:off x="4531" y="574"/>
              <a:ext cx="0" cy="4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88" name="Line 727"/>
            <p:cNvSpPr>
              <a:spLocks noChangeShapeType="1"/>
            </p:cNvSpPr>
            <p:nvPr/>
          </p:nvSpPr>
          <p:spPr bwMode="auto">
            <a:xfrm>
              <a:off x="4486" y="574"/>
              <a:ext cx="9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657" name="Group 728"/>
          <p:cNvGrpSpPr>
            <a:grpSpLocks/>
          </p:cNvGrpSpPr>
          <p:nvPr/>
        </p:nvGrpSpPr>
        <p:grpSpPr bwMode="auto">
          <a:xfrm rot="5400000">
            <a:off x="8573295" y="1285081"/>
            <a:ext cx="144462" cy="73025"/>
            <a:chOff x="4486" y="574"/>
            <a:chExt cx="91" cy="46"/>
          </a:xfrm>
        </p:grpSpPr>
        <p:sp>
          <p:nvSpPr>
            <p:cNvPr id="14685" name="Line 729"/>
            <p:cNvSpPr>
              <a:spLocks noChangeShapeType="1"/>
            </p:cNvSpPr>
            <p:nvPr/>
          </p:nvSpPr>
          <p:spPr bwMode="auto">
            <a:xfrm>
              <a:off x="4531" y="574"/>
              <a:ext cx="0" cy="4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86" name="Line 730"/>
            <p:cNvSpPr>
              <a:spLocks noChangeShapeType="1"/>
            </p:cNvSpPr>
            <p:nvPr/>
          </p:nvSpPr>
          <p:spPr bwMode="auto">
            <a:xfrm>
              <a:off x="4486" y="574"/>
              <a:ext cx="9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658" name="Group 731"/>
          <p:cNvGrpSpPr>
            <a:grpSpLocks/>
          </p:cNvGrpSpPr>
          <p:nvPr/>
        </p:nvGrpSpPr>
        <p:grpSpPr bwMode="auto">
          <a:xfrm rot="5400000">
            <a:off x="10233819" y="927894"/>
            <a:ext cx="144463" cy="73025"/>
            <a:chOff x="4486" y="574"/>
            <a:chExt cx="91" cy="46"/>
          </a:xfrm>
        </p:grpSpPr>
        <p:sp>
          <p:nvSpPr>
            <p:cNvPr id="14683" name="Line 732"/>
            <p:cNvSpPr>
              <a:spLocks noChangeShapeType="1"/>
            </p:cNvSpPr>
            <p:nvPr/>
          </p:nvSpPr>
          <p:spPr bwMode="auto">
            <a:xfrm>
              <a:off x="4531" y="574"/>
              <a:ext cx="0" cy="4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84" name="Line 733"/>
            <p:cNvSpPr>
              <a:spLocks noChangeShapeType="1"/>
            </p:cNvSpPr>
            <p:nvPr/>
          </p:nvSpPr>
          <p:spPr bwMode="auto">
            <a:xfrm>
              <a:off x="4486" y="574"/>
              <a:ext cx="9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659" name="Group 734"/>
          <p:cNvGrpSpPr>
            <a:grpSpLocks/>
          </p:cNvGrpSpPr>
          <p:nvPr/>
        </p:nvGrpSpPr>
        <p:grpSpPr bwMode="auto">
          <a:xfrm rot="5400000">
            <a:off x="10233820" y="1288256"/>
            <a:ext cx="144462" cy="73025"/>
            <a:chOff x="4486" y="574"/>
            <a:chExt cx="91" cy="46"/>
          </a:xfrm>
        </p:grpSpPr>
        <p:sp>
          <p:nvSpPr>
            <p:cNvPr id="14681" name="Line 735"/>
            <p:cNvSpPr>
              <a:spLocks noChangeShapeType="1"/>
            </p:cNvSpPr>
            <p:nvPr/>
          </p:nvSpPr>
          <p:spPr bwMode="auto">
            <a:xfrm>
              <a:off x="4531" y="574"/>
              <a:ext cx="0" cy="4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82" name="Line 736"/>
            <p:cNvSpPr>
              <a:spLocks noChangeShapeType="1"/>
            </p:cNvSpPr>
            <p:nvPr/>
          </p:nvSpPr>
          <p:spPr bwMode="auto">
            <a:xfrm>
              <a:off x="4486" y="574"/>
              <a:ext cx="9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660" name="Line 1203"/>
          <p:cNvSpPr>
            <a:spLocks noChangeShapeType="1"/>
          </p:cNvSpPr>
          <p:nvPr/>
        </p:nvSpPr>
        <p:spPr bwMode="auto">
          <a:xfrm>
            <a:off x="3305175" y="5953125"/>
            <a:ext cx="28797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61" name="Line 1203"/>
          <p:cNvSpPr>
            <a:spLocks noChangeShapeType="1"/>
          </p:cNvSpPr>
          <p:nvPr/>
        </p:nvSpPr>
        <p:spPr bwMode="auto">
          <a:xfrm>
            <a:off x="3376613" y="5880100"/>
            <a:ext cx="324008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62" name="Line 1203"/>
          <p:cNvSpPr>
            <a:spLocks noChangeShapeType="1"/>
          </p:cNvSpPr>
          <p:nvPr/>
        </p:nvSpPr>
        <p:spPr bwMode="auto">
          <a:xfrm>
            <a:off x="3376613" y="2640013"/>
            <a:ext cx="0" cy="32432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63" name="Line 1203"/>
          <p:cNvSpPr>
            <a:spLocks noChangeShapeType="1"/>
          </p:cNvSpPr>
          <p:nvPr/>
        </p:nvSpPr>
        <p:spPr bwMode="auto">
          <a:xfrm>
            <a:off x="3305175" y="2713038"/>
            <a:ext cx="0" cy="32432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64" name="Line 1404"/>
          <p:cNvSpPr>
            <a:spLocks noChangeShapeType="1"/>
          </p:cNvSpPr>
          <p:nvPr/>
        </p:nvSpPr>
        <p:spPr bwMode="auto">
          <a:xfrm flipH="1" flipV="1">
            <a:off x="352425" y="5376863"/>
            <a:ext cx="0" cy="719137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65" name="Line 1404"/>
          <p:cNvSpPr>
            <a:spLocks noChangeShapeType="1"/>
          </p:cNvSpPr>
          <p:nvPr/>
        </p:nvSpPr>
        <p:spPr bwMode="auto">
          <a:xfrm>
            <a:off x="352425" y="6096000"/>
            <a:ext cx="215900" cy="1588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66" name="Line 713"/>
          <p:cNvSpPr>
            <a:spLocks noChangeShapeType="1"/>
          </p:cNvSpPr>
          <p:nvPr/>
        </p:nvSpPr>
        <p:spPr bwMode="auto">
          <a:xfrm flipV="1">
            <a:off x="3160713" y="6024563"/>
            <a:ext cx="1079500" cy="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67" name="Line 1026"/>
          <p:cNvSpPr>
            <a:spLocks noChangeShapeType="1"/>
          </p:cNvSpPr>
          <p:nvPr/>
        </p:nvSpPr>
        <p:spPr bwMode="auto">
          <a:xfrm flipV="1">
            <a:off x="3087688" y="4800600"/>
            <a:ext cx="0" cy="129540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68" name="Line 713"/>
          <p:cNvSpPr>
            <a:spLocks noChangeShapeType="1"/>
          </p:cNvSpPr>
          <p:nvPr/>
        </p:nvSpPr>
        <p:spPr bwMode="auto">
          <a:xfrm flipV="1">
            <a:off x="3160713" y="4656138"/>
            <a:ext cx="0" cy="1368425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69" name="Line 713"/>
          <p:cNvSpPr>
            <a:spLocks noChangeShapeType="1"/>
          </p:cNvSpPr>
          <p:nvPr/>
        </p:nvSpPr>
        <p:spPr bwMode="auto">
          <a:xfrm flipV="1">
            <a:off x="4240213" y="6024563"/>
            <a:ext cx="0" cy="1223962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70" name="Line 1026"/>
          <p:cNvSpPr>
            <a:spLocks noChangeShapeType="1"/>
          </p:cNvSpPr>
          <p:nvPr/>
        </p:nvSpPr>
        <p:spPr bwMode="auto">
          <a:xfrm flipH="1" flipV="1">
            <a:off x="5032375" y="6096000"/>
            <a:ext cx="7938" cy="230505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71" name="Line 1026"/>
          <p:cNvSpPr>
            <a:spLocks noChangeShapeType="1"/>
          </p:cNvSpPr>
          <p:nvPr/>
        </p:nvSpPr>
        <p:spPr bwMode="auto">
          <a:xfrm>
            <a:off x="3087688" y="6096000"/>
            <a:ext cx="1944687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72" name="Line 662"/>
          <p:cNvSpPr>
            <a:spLocks noChangeShapeType="1"/>
          </p:cNvSpPr>
          <p:nvPr/>
        </p:nvSpPr>
        <p:spPr bwMode="auto">
          <a:xfrm>
            <a:off x="1720850" y="1992313"/>
            <a:ext cx="142875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73" name="Line 653"/>
          <p:cNvSpPr>
            <a:spLocks noChangeShapeType="1"/>
          </p:cNvSpPr>
          <p:nvPr/>
        </p:nvSpPr>
        <p:spPr bwMode="auto">
          <a:xfrm flipH="1">
            <a:off x="1792288" y="1847850"/>
            <a:ext cx="71437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74" name="Line 663"/>
          <p:cNvSpPr>
            <a:spLocks noChangeShapeType="1"/>
          </p:cNvSpPr>
          <p:nvPr/>
        </p:nvSpPr>
        <p:spPr bwMode="auto">
          <a:xfrm>
            <a:off x="1792288" y="263525"/>
            <a:ext cx="0" cy="158432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75" name="Line 662"/>
          <p:cNvSpPr>
            <a:spLocks noChangeShapeType="1"/>
          </p:cNvSpPr>
          <p:nvPr/>
        </p:nvSpPr>
        <p:spPr bwMode="auto">
          <a:xfrm flipV="1">
            <a:off x="1720850" y="1344613"/>
            <a:ext cx="0" cy="6477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76" name="Line 662"/>
          <p:cNvSpPr>
            <a:spLocks noChangeShapeType="1"/>
          </p:cNvSpPr>
          <p:nvPr/>
        </p:nvSpPr>
        <p:spPr bwMode="auto">
          <a:xfrm flipV="1">
            <a:off x="1720850" y="1344613"/>
            <a:ext cx="21590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77" name="Line 649"/>
          <p:cNvSpPr>
            <a:spLocks noChangeShapeType="1"/>
          </p:cNvSpPr>
          <p:nvPr/>
        </p:nvSpPr>
        <p:spPr bwMode="auto">
          <a:xfrm flipH="1">
            <a:off x="1792288" y="263525"/>
            <a:ext cx="2087562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78" name="Line 654"/>
          <p:cNvSpPr>
            <a:spLocks noChangeShapeType="1"/>
          </p:cNvSpPr>
          <p:nvPr/>
        </p:nvSpPr>
        <p:spPr bwMode="auto">
          <a:xfrm flipH="1">
            <a:off x="352425" y="1487488"/>
            <a:ext cx="4176713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79" name="Line 656"/>
          <p:cNvSpPr>
            <a:spLocks noChangeShapeType="1"/>
          </p:cNvSpPr>
          <p:nvPr/>
        </p:nvSpPr>
        <p:spPr bwMode="auto">
          <a:xfrm flipH="1">
            <a:off x="279400" y="192088"/>
            <a:ext cx="4249738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680" name="Line 1404"/>
          <p:cNvSpPr>
            <a:spLocks noChangeShapeType="1"/>
          </p:cNvSpPr>
          <p:nvPr/>
        </p:nvSpPr>
        <p:spPr bwMode="auto">
          <a:xfrm flipH="1" flipV="1">
            <a:off x="10720388" y="623888"/>
            <a:ext cx="288925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47" name="Text Box 1403"/>
          <p:cNvSpPr txBox="1">
            <a:spLocks noChangeArrowheads="1"/>
          </p:cNvSpPr>
          <p:nvPr/>
        </p:nvSpPr>
        <p:spPr bwMode="auto">
          <a:xfrm>
            <a:off x="784225" y="4295775"/>
            <a:ext cx="5095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AUX IN A</a:t>
            </a:r>
          </a:p>
        </p:txBody>
      </p:sp>
      <p:sp>
        <p:nvSpPr>
          <p:cNvPr id="14948" name="Line 1026"/>
          <p:cNvSpPr>
            <a:spLocks noChangeShapeType="1"/>
          </p:cNvSpPr>
          <p:nvPr/>
        </p:nvSpPr>
        <p:spPr bwMode="auto">
          <a:xfrm>
            <a:off x="1216025" y="4368800"/>
            <a:ext cx="1728788" cy="0"/>
          </a:xfrm>
          <a:prstGeom prst="line">
            <a:avLst/>
          </a:prstGeom>
          <a:noFill/>
          <a:ln w="25400">
            <a:solidFill>
              <a:srgbClr val="800080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49" name="Line 1026"/>
          <p:cNvSpPr>
            <a:spLocks noChangeShapeType="1"/>
          </p:cNvSpPr>
          <p:nvPr/>
        </p:nvSpPr>
        <p:spPr bwMode="auto">
          <a:xfrm flipV="1">
            <a:off x="2944813" y="4368800"/>
            <a:ext cx="0" cy="5232400"/>
          </a:xfrm>
          <a:prstGeom prst="line">
            <a:avLst/>
          </a:prstGeom>
          <a:noFill/>
          <a:ln w="25400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965" name="Group 629"/>
          <p:cNvGrpSpPr>
            <a:grpSpLocks/>
          </p:cNvGrpSpPr>
          <p:nvPr/>
        </p:nvGrpSpPr>
        <p:grpSpPr bwMode="auto">
          <a:xfrm>
            <a:off x="5791200" y="6240463"/>
            <a:ext cx="431800" cy="187325"/>
            <a:chOff x="5229" y="3977"/>
            <a:chExt cx="272" cy="118"/>
          </a:xfrm>
        </p:grpSpPr>
        <p:sp>
          <p:nvSpPr>
            <p:cNvPr id="14954" name="AutoShape 1211"/>
            <p:cNvSpPr>
              <a:spLocks noChangeArrowheads="1"/>
            </p:cNvSpPr>
            <p:nvPr/>
          </p:nvSpPr>
          <p:spPr bwMode="auto">
            <a:xfrm>
              <a:off x="5253" y="3977"/>
              <a:ext cx="90" cy="90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55" name="Text Box 1029"/>
            <p:cNvSpPr txBox="1">
              <a:spLocks noChangeArrowheads="1"/>
            </p:cNvSpPr>
            <p:nvPr/>
          </p:nvSpPr>
          <p:spPr bwMode="auto">
            <a:xfrm>
              <a:off x="5229" y="3979"/>
              <a:ext cx="27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/>
              <a:r>
                <a:rPr lang="en-GB" sz="600"/>
                <a:t>7</a:t>
              </a:r>
            </a:p>
          </p:txBody>
        </p:sp>
      </p:grpSp>
      <p:grpSp>
        <p:nvGrpSpPr>
          <p:cNvPr id="14966" name="Group 630"/>
          <p:cNvGrpSpPr>
            <a:grpSpLocks/>
          </p:cNvGrpSpPr>
          <p:nvPr/>
        </p:nvGrpSpPr>
        <p:grpSpPr bwMode="auto">
          <a:xfrm>
            <a:off x="5637213" y="6313488"/>
            <a:ext cx="431800" cy="187325"/>
            <a:chOff x="5229" y="3977"/>
            <a:chExt cx="272" cy="118"/>
          </a:xfrm>
        </p:grpSpPr>
        <p:sp>
          <p:nvSpPr>
            <p:cNvPr id="14967" name="AutoShape 1211"/>
            <p:cNvSpPr>
              <a:spLocks noChangeArrowheads="1"/>
            </p:cNvSpPr>
            <p:nvPr/>
          </p:nvSpPr>
          <p:spPr bwMode="auto">
            <a:xfrm>
              <a:off x="5253" y="3977"/>
              <a:ext cx="90" cy="90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68" name="Text Box 1029"/>
            <p:cNvSpPr txBox="1">
              <a:spLocks noChangeArrowheads="1"/>
            </p:cNvSpPr>
            <p:nvPr/>
          </p:nvSpPr>
          <p:spPr bwMode="auto">
            <a:xfrm>
              <a:off x="5229" y="3979"/>
              <a:ext cx="27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/>
              <a:r>
                <a:rPr lang="en-GB" sz="600"/>
                <a:t>7</a:t>
              </a:r>
            </a:p>
          </p:txBody>
        </p:sp>
      </p:grpSp>
      <p:grpSp>
        <p:nvGrpSpPr>
          <p:cNvPr id="14969" name="Group 633"/>
          <p:cNvGrpSpPr>
            <a:grpSpLocks/>
          </p:cNvGrpSpPr>
          <p:nvPr/>
        </p:nvGrpSpPr>
        <p:grpSpPr bwMode="auto">
          <a:xfrm>
            <a:off x="5940425" y="6126163"/>
            <a:ext cx="431800" cy="187325"/>
            <a:chOff x="5229" y="3977"/>
            <a:chExt cx="272" cy="118"/>
          </a:xfrm>
        </p:grpSpPr>
        <p:sp>
          <p:nvSpPr>
            <p:cNvPr id="14970" name="AutoShape 1211"/>
            <p:cNvSpPr>
              <a:spLocks noChangeArrowheads="1"/>
            </p:cNvSpPr>
            <p:nvPr/>
          </p:nvSpPr>
          <p:spPr bwMode="auto">
            <a:xfrm>
              <a:off x="5253" y="3977"/>
              <a:ext cx="90" cy="90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71" name="Text Box 1029"/>
            <p:cNvSpPr txBox="1">
              <a:spLocks noChangeArrowheads="1"/>
            </p:cNvSpPr>
            <p:nvPr/>
          </p:nvSpPr>
          <p:spPr bwMode="auto">
            <a:xfrm>
              <a:off x="5229" y="3979"/>
              <a:ext cx="27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/>
              <a:r>
                <a:rPr lang="en-GB" sz="600"/>
                <a:t>6</a:t>
              </a:r>
            </a:p>
          </p:txBody>
        </p:sp>
      </p:grpSp>
      <p:grpSp>
        <p:nvGrpSpPr>
          <p:cNvPr id="14972" name="Group 636"/>
          <p:cNvGrpSpPr>
            <a:grpSpLocks/>
          </p:cNvGrpSpPr>
          <p:nvPr/>
        </p:nvGrpSpPr>
        <p:grpSpPr bwMode="auto">
          <a:xfrm>
            <a:off x="6080125" y="6053138"/>
            <a:ext cx="431800" cy="187325"/>
            <a:chOff x="5229" y="3977"/>
            <a:chExt cx="272" cy="118"/>
          </a:xfrm>
        </p:grpSpPr>
        <p:sp>
          <p:nvSpPr>
            <p:cNvPr id="14973" name="AutoShape 1211"/>
            <p:cNvSpPr>
              <a:spLocks noChangeArrowheads="1"/>
            </p:cNvSpPr>
            <p:nvPr/>
          </p:nvSpPr>
          <p:spPr bwMode="auto">
            <a:xfrm>
              <a:off x="5253" y="3977"/>
              <a:ext cx="90" cy="90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74" name="Text Box 1029"/>
            <p:cNvSpPr txBox="1">
              <a:spLocks noChangeArrowheads="1"/>
            </p:cNvSpPr>
            <p:nvPr/>
          </p:nvSpPr>
          <p:spPr bwMode="auto">
            <a:xfrm>
              <a:off x="5229" y="3979"/>
              <a:ext cx="27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/>
              <a:r>
                <a:rPr lang="en-GB" sz="600"/>
                <a:t>6</a:t>
              </a:r>
            </a:p>
          </p:txBody>
        </p:sp>
      </p:grpSp>
      <p:grpSp>
        <p:nvGrpSpPr>
          <p:cNvPr id="14975" name="Group 639"/>
          <p:cNvGrpSpPr>
            <a:grpSpLocks/>
          </p:cNvGrpSpPr>
          <p:nvPr/>
        </p:nvGrpSpPr>
        <p:grpSpPr bwMode="auto">
          <a:xfrm>
            <a:off x="6505575" y="5953125"/>
            <a:ext cx="431800" cy="187325"/>
            <a:chOff x="5229" y="3977"/>
            <a:chExt cx="272" cy="118"/>
          </a:xfrm>
        </p:grpSpPr>
        <p:sp>
          <p:nvSpPr>
            <p:cNvPr id="14976" name="AutoShape 1211"/>
            <p:cNvSpPr>
              <a:spLocks noChangeArrowheads="1"/>
            </p:cNvSpPr>
            <p:nvPr/>
          </p:nvSpPr>
          <p:spPr bwMode="auto">
            <a:xfrm>
              <a:off x="5253" y="3977"/>
              <a:ext cx="90" cy="90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77" name="Text Box 1029"/>
            <p:cNvSpPr txBox="1">
              <a:spLocks noChangeArrowheads="1"/>
            </p:cNvSpPr>
            <p:nvPr/>
          </p:nvSpPr>
          <p:spPr bwMode="auto">
            <a:xfrm>
              <a:off x="5229" y="3979"/>
              <a:ext cx="27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/>
              <a:r>
                <a:rPr lang="en-GB" sz="600"/>
                <a:t>6</a:t>
              </a:r>
            </a:p>
          </p:txBody>
        </p:sp>
      </p:grpSp>
      <p:grpSp>
        <p:nvGrpSpPr>
          <p:cNvPr id="14984" name="Group 648"/>
          <p:cNvGrpSpPr>
            <a:grpSpLocks/>
          </p:cNvGrpSpPr>
          <p:nvPr/>
        </p:nvGrpSpPr>
        <p:grpSpPr bwMode="auto">
          <a:xfrm>
            <a:off x="6626225" y="5880100"/>
            <a:ext cx="431800" cy="196850"/>
            <a:chOff x="4174" y="3704"/>
            <a:chExt cx="272" cy="124"/>
          </a:xfrm>
        </p:grpSpPr>
        <p:sp>
          <p:nvSpPr>
            <p:cNvPr id="14982" name="AutoShape 1211"/>
            <p:cNvSpPr>
              <a:spLocks noChangeArrowheads="1"/>
            </p:cNvSpPr>
            <p:nvPr/>
          </p:nvSpPr>
          <p:spPr bwMode="auto">
            <a:xfrm>
              <a:off x="4210" y="3704"/>
              <a:ext cx="90" cy="90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83" name="Text Box 1029"/>
            <p:cNvSpPr txBox="1">
              <a:spLocks noChangeArrowheads="1"/>
            </p:cNvSpPr>
            <p:nvPr/>
          </p:nvSpPr>
          <p:spPr bwMode="auto">
            <a:xfrm>
              <a:off x="4174" y="3712"/>
              <a:ext cx="27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/>
              <a:r>
                <a:rPr lang="en-GB" sz="600"/>
                <a:t>30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3222</TotalTime>
  <Words>275</Words>
  <Application>Microsoft Office PowerPoint</Application>
  <PresentationFormat>A3 Paper (297x420 mm)</PresentationFormat>
  <Paragraphs>202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Default Design</vt:lpstr>
      <vt:lpstr>Slide 1</vt:lpstr>
    </vt:vector>
  </TitlesOfParts>
  <Company>Department of Physics - Oxford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Department of Physics</dc:creator>
  <cp:lastModifiedBy>Department of Physics</cp:lastModifiedBy>
  <cp:revision>245</cp:revision>
  <dcterms:created xsi:type="dcterms:W3CDTF">2011-02-07T12:25:52Z</dcterms:created>
  <dcterms:modified xsi:type="dcterms:W3CDTF">2011-11-07T10:07:46Z</dcterms:modified>
</cp:coreProperties>
</file>