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69" r:id="rId2"/>
    <p:sldId id="332" r:id="rId3"/>
    <p:sldId id="346" r:id="rId4"/>
    <p:sldId id="347" r:id="rId5"/>
    <p:sldId id="356" r:id="rId6"/>
    <p:sldId id="353" r:id="rId7"/>
    <p:sldId id="354" r:id="rId8"/>
    <p:sldId id="348" r:id="rId9"/>
    <p:sldId id="350" r:id="rId10"/>
    <p:sldId id="355" r:id="rId11"/>
    <p:sldId id="352" r:id="rId12"/>
    <p:sldId id="357" r:id="rId13"/>
    <p:sldId id="336" r:id="rId14"/>
    <p:sldId id="359" r:id="rId15"/>
    <p:sldId id="339" r:id="rId16"/>
    <p:sldId id="337" r:id="rId17"/>
    <p:sldId id="358" r:id="rId18"/>
    <p:sldId id="338" r:id="rId19"/>
    <p:sldId id="317" r:id="rId20"/>
    <p:sldId id="360" r:id="rId21"/>
    <p:sldId id="362" r:id="rId22"/>
    <p:sldId id="345" r:id="rId23"/>
    <p:sldId id="343" r:id="rId2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cholas Walker" initials="NJW"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4C1A8A3-306A-4EB7-A6B1-4F7E0EB9C5D6}" styleName="中間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665" autoAdjust="0"/>
  </p:normalViewPr>
  <p:slideViewPr>
    <p:cSldViewPr snapToGrid="0" snapToObjects="1">
      <p:cViewPr varScale="1">
        <p:scale>
          <a:sx n="84" d="100"/>
          <a:sy n="84" d="100"/>
        </p:scale>
        <p:origin x="-1032" y="-104"/>
      </p:cViewPr>
      <p:guideLst>
        <p:guide orient="horz" pos="2160"/>
        <p:guide pos="2880"/>
      </p:guideLst>
    </p:cSldViewPr>
  </p:slideViewPr>
  <p:notesTextViewPr>
    <p:cViewPr>
      <p:scale>
        <a:sx n="100" d="100"/>
        <a:sy n="100" d="100"/>
      </p:scale>
      <p:origin x="0" y="0"/>
    </p:cViewPr>
  </p:notesTextViewPr>
  <p:sorterViewPr>
    <p:cViewPr>
      <p:scale>
        <a:sx n="76" d="100"/>
        <a:sy n="7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interSettings" Target="printerSettings/printerSettings1.bin"/><Relationship Id="rId28" Type="http://schemas.openxmlformats.org/officeDocument/2006/relationships/commentAuthors" Target="commentAuthors.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11-08T11:55:54.578" idx="1">
    <p:pos x="4120" y="1721"/>
    <p:text>This needs to discussed and iterated.</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1-11-08T12:12:55.836" idx="2">
    <p:pos x="16" y="29"/>
    <p:text>Need to discuss this with Akira, as it is different from his outline.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A888C3C-201F-A946-A665-9803F8E00223}" type="datetimeFigureOut">
              <a:rPr kumimoji="1" lang="ja-JP" altLang="en-US" smtClean="0"/>
              <a:t>11/11/17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0BF4913-1799-954A-AF34-339C78D3CEFA}" type="slidenum">
              <a:rPr kumimoji="1" lang="ja-JP" altLang="en-US" smtClean="0"/>
              <a:t>‹#›</a:t>
            </a:fld>
            <a:endParaRPr kumimoji="1" lang="ja-JP" altLang="en-US"/>
          </a:p>
        </p:txBody>
      </p:sp>
    </p:spTree>
    <p:extLst>
      <p:ext uri="{BB962C8B-B14F-4D97-AF65-F5344CB8AC3E}">
        <p14:creationId xmlns:p14="http://schemas.microsoft.com/office/powerpoint/2010/main" val="1095496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3F4211-663B-814B-981E-255E1969B1F2}" type="datetimeFigureOut">
              <a:rPr lang="ja-JP" altLang="en-US" smtClean="0"/>
              <a:t>11/11/17</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13F56C-C502-2241-92A3-C54598CE18D0}" type="slidenum">
              <a:rPr lang="ja-JP" altLang="en-US" smtClean="0"/>
              <a:t>‹#›</a:t>
            </a:fld>
            <a:endParaRPr lang="ja-JP" altLang="en-US"/>
          </a:p>
        </p:txBody>
      </p:sp>
    </p:spTree>
    <p:extLst>
      <p:ext uri="{BB962C8B-B14F-4D97-AF65-F5344CB8AC3E}">
        <p14:creationId xmlns:p14="http://schemas.microsoft.com/office/powerpoint/2010/main" val="120543176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1A38180-C6DA-C049-BBC6-DD0DD88397E9}" type="slidenum">
              <a:rPr lang="en-GB" smtClean="0"/>
              <a:t>11</a:t>
            </a:fld>
            <a:endParaRPr lang="en-GB"/>
          </a:p>
        </p:txBody>
      </p:sp>
    </p:spTree>
    <p:extLst>
      <p:ext uri="{BB962C8B-B14F-4D97-AF65-F5344CB8AC3E}">
        <p14:creationId xmlns:p14="http://schemas.microsoft.com/office/powerpoint/2010/main" val="1918488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 5"/>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r>
              <a:rPr lang="en-US" altLang="ja-JP" smtClean="0"/>
              <a:t>SCRF-110824</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r>
              <a:rPr lang="en-US" altLang="ja-JP" smtClean="0"/>
              <a:t>SCRF-110824</a:t>
            </a:r>
            <a:endParaRPr lang="ja-JP" altLang="en-US"/>
          </a:p>
        </p:txBody>
      </p:sp>
      <p:sp>
        <p:nvSpPr>
          <p:cNvPr id="8" name="フッター プレースホルダ 7"/>
          <p:cNvSpPr>
            <a:spLocks noGrp="1"/>
          </p:cNvSpPr>
          <p:nvPr>
            <p:ph type="ftr" sz="quarter" idx="11"/>
          </p:nvPr>
        </p:nvSpPr>
        <p:spPr/>
        <p:txBody>
          <a:bodyPr/>
          <a:lstStyle/>
          <a:p>
            <a:r>
              <a:rPr lang="en-US" altLang="ja-JP" smtClean="0"/>
              <a:t>SERF WebEx Meeting</a:t>
            </a:r>
            <a:endParaRPr lang="ja-JP" altLang="en-US"/>
          </a:p>
        </p:txBody>
      </p:sp>
      <p:sp>
        <p:nvSpPr>
          <p:cNvPr id="9" name="スライド番号プレースホルダ 8"/>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r>
              <a:rPr lang="en-US" altLang="ja-JP" smtClean="0"/>
              <a:t>SCRF-110824</a:t>
            </a:r>
            <a:endParaRPr lang="ja-JP" altLang="en-US"/>
          </a:p>
        </p:txBody>
      </p:sp>
      <p:sp>
        <p:nvSpPr>
          <p:cNvPr id="4" name="フッター プレースホルダ 3"/>
          <p:cNvSpPr>
            <a:spLocks noGrp="1"/>
          </p:cNvSpPr>
          <p:nvPr>
            <p:ph type="ftr" sz="quarter" idx="11"/>
          </p:nvPr>
        </p:nvSpPr>
        <p:spPr/>
        <p:txBody>
          <a:bodyPr/>
          <a:lstStyle/>
          <a:p>
            <a:r>
              <a:rPr lang="en-US" altLang="ja-JP" smtClean="0"/>
              <a:t>SERF WebEx Meeting</a:t>
            </a:r>
            <a:endParaRPr lang="ja-JP" altLang="en-US"/>
          </a:p>
        </p:txBody>
      </p:sp>
      <p:sp>
        <p:nvSpPr>
          <p:cNvPr id="5" name="スライド番号プレースホルダ 4"/>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r>
              <a:rPr lang="en-US" altLang="ja-JP" smtClean="0"/>
              <a:t>SCRF-110824</a:t>
            </a:r>
            <a:endParaRPr lang="ja-JP" altLang="en-US"/>
          </a:p>
        </p:txBody>
      </p:sp>
      <p:sp>
        <p:nvSpPr>
          <p:cNvPr id="3" name="フッター プレースホルダ 2"/>
          <p:cNvSpPr>
            <a:spLocks noGrp="1"/>
          </p:cNvSpPr>
          <p:nvPr>
            <p:ph type="ftr" sz="quarter" idx="11"/>
          </p:nvPr>
        </p:nvSpPr>
        <p:spPr/>
        <p:txBody>
          <a:bodyPr/>
          <a:lstStyle/>
          <a:p>
            <a:r>
              <a:rPr lang="en-US" altLang="ja-JP" smtClean="0"/>
              <a:t>SERF WebEx Meeting</a:t>
            </a:r>
            <a:endParaRPr lang="ja-JP" altLang="en-US"/>
          </a:p>
        </p:txBody>
      </p:sp>
      <p:sp>
        <p:nvSpPr>
          <p:cNvPr id="4" name="スライド番号プレースホルダ 3"/>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SCRF-110824</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r>
              <a:rPr lang="en-US" altLang="ja-JP" smtClean="0"/>
              <a:t>SCRF-110824</a:t>
            </a:r>
            <a:endParaRPr lang="ja-JP" altLang="en-US"/>
          </a:p>
        </p:txBody>
      </p:sp>
      <p:sp>
        <p:nvSpPr>
          <p:cNvPr id="6" name="フッター プレースホルダ 5"/>
          <p:cNvSpPr>
            <a:spLocks noGrp="1"/>
          </p:cNvSpPr>
          <p:nvPr>
            <p:ph type="ftr" sz="quarter" idx="11"/>
          </p:nvPr>
        </p:nvSpPr>
        <p:spPr/>
        <p:txBody>
          <a:bodyPr/>
          <a:lstStyle/>
          <a:p>
            <a:r>
              <a:rPr lang="en-US" altLang="ja-JP" smtClean="0"/>
              <a:t>SERF WebEx Meeting</a:t>
            </a:r>
            <a:endParaRPr lang="ja-JP" altLang="en-US"/>
          </a:p>
        </p:txBody>
      </p:sp>
      <p:sp>
        <p:nvSpPr>
          <p:cNvPr id="7" name="スライド番号プレースホルダ 6"/>
          <p:cNvSpPr>
            <a:spLocks noGrp="1"/>
          </p:cNvSpPr>
          <p:nvPr>
            <p:ph type="sldNum" sz="quarter" idx="12"/>
          </p:nvPr>
        </p:nvSpPr>
        <p:spPr/>
        <p:txBody>
          <a:bodyPr/>
          <a:lstStyle/>
          <a:p>
            <a:fld id="{AC78515B-6B6A-BE42-BC36-C2FDB1406A91}"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ja-JP" smtClean="0"/>
              <a:t>SCRF-110824</a:t>
            </a:r>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ltLang="ja-JP" smtClean="0"/>
              <a:t>SERF WebEx Meeting</a:t>
            </a: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78515B-6B6A-BE42-BC36-C2FDB1406A91}"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omments" Target="../comments/commen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363491"/>
            <a:ext cx="7772400" cy="906582"/>
          </a:xfrm>
        </p:spPr>
        <p:txBody>
          <a:bodyPr>
            <a:normAutofit fontScale="90000"/>
          </a:bodyPr>
          <a:lstStyle/>
          <a:p>
            <a:r>
              <a:rPr lang="en-US" altLang="ja-JP" b="1" dirty="0" smtClean="0"/>
              <a:t>SCRF: Monthly WebEx Meeting</a:t>
            </a:r>
            <a:br>
              <a:rPr lang="en-US" altLang="ja-JP" b="1" dirty="0" smtClean="0"/>
            </a:br>
            <a:r>
              <a:rPr lang="en-US" altLang="ja-JP" sz="3600" b="1" dirty="0" smtClean="0"/>
              <a:t>November 16, 2011</a:t>
            </a:r>
            <a:endParaRPr lang="ja-JP" altLang="en-US" sz="4000" b="1" dirty="0"/>
          </a:p>
        </p:txBody>
      </p:sp>
      <p:sp>
        <p:nvSpPr>
          <p:cNvPr id="3" name="サブタイトル 2"/>
          <p:cNvSpPr>
            <a:spLocks noGrp="1"/>
          </p:cNvSpPr>
          <p:nvPr>
            <p:ph type="subTitle" idx="1"/>
          </p:nvPr>
        </p:nvSpPr>
        <p:spPr>
          <a:xfrm>
            <a:off x="232036" y="1505271"/>
            <a:ext cx="8446260" cy="4851079"/>
          </a:xfrm>
          <a:ln>
            <a:solidFill>
              <a:srgbClr val="4F81BD"/>
            </a:solidFill>
          </a:ln>
        </p:spPr>
        <p:txBody>
          <a:bodyPr>
            <a:normAutofit fontScale="47500" lnSpcReduction="20000"/>
          </a:bodyPr>
          <a:lstStyle/>
          <a:p>
            <a:pPr marL="514350" indent="-514350" algn="l">
              <a:buFont typeface="+mj-lt"/>
              <a:buAutoNum type="arabicPeriod"/>
            </a:pPr>
            <a:r>
              <a:rPr lang="en-US" altLang="ja-JP" sz="3636" b="1" dirty="0" smtClean="0">
                <a:solidFill>
                  <a:srgbClr val="3366FF"/>
                </a:solidFill>
              </a:rPr>
              <a:t>Report from PMs </a:t>
            </a:r>
            <a:r>
              <a:rPr lang="en-US" altLang="ja-JP" sz="3636" dirty="0" smtClean="0">
                <a:solidFill>
                  <a:schemeClr val="tx1"/>
                </a:solidFill>
              </a:rPr>
              <a:t>		(20 min.)</a:t>
            </a:r>
          </a:p>
          <a:p>
            <a:pPr marL="971550" lvl="1" indent="-514350" algn="l">
              <a:buFont typeface="+mj-lt"/>
              <a:buAutoNum type="arabicPeriod"/>
            </a:pPr>
            <a:r>
              <a:rPr lang="en-US" altLang="ja-JP" sz="2836" dirty="0" smtClean="0">
                <a:solidFill>
                  <a:schemeClr val="tx1"/>
                </a:solidFill>
              </a:rPr>
              <a:t>GDE activity/meeting plan</a:t>
            </a:r>
          </a:p>
          <a:p>
            <a:pPr marL="971550" lvl="1" indent="-514350" algn="l">
              <a:buFont typeface="+mj-lt"/>
              <a:buAutoNum type="arabicPeriod"/>
            </a:pPr>
            <a:r>
              <a:rPr lang="en-US" altLang="ja-JP" sz="2836" dirty="0" smtClean="0">
                <a:solidFill>
                  <a:schemeClr val="tx1"/>
                </a:solidFill>
              </a:rPr>
              <a:t>Report of ILC-PAC, Nov. 14-15,  (MR) </a:t>
            </a:r>
          </a:p>
          <a:p>
            <a:pPr marL="971550" lvl="1" indent="-514350" algn="l">
              <a:buFont typeface="+mj-lt"/>
              <a:buAutoNum type="arabicPeriod"/>
            </a:pPr>
            <a:r>
              <a:rPr lang="en-US" altLang="ja-JP" sz="2836" dirty="0" smtClean="0">
                <a:solidFill>
                  <a:schemeClr val="tx1"/>
                </a:solidFill>
              </a:rPr>
              <a:t>Preparation for the Technical Design Report  (NW)</a:t>
            </a:r>
          </a:p>
          <a:p>
            <a:pPr marL="971550" lvl="1" indent="-514350" algn="l">
              <a:buFont typeface="+mj-lt"/>
              <a:buAutoNum type="arabicPeriod"/>
            </a:pPr>
            <a:r>
              <a:rPr lang="en-US" altLang="ja-JP" sz="2836" dirty="0" smtClean="0">
                <a:solidFill>
                  <a:schemeClr val="tx1"/>
                </a:solidFill>
              </a:rPr>
              <a:t>Status of SCRF industrialization study  (AY)</a:t>
            </a:r>
          </a:p>
          <a:p>
            <a:pPr marL="971550" lvl="1" indent="-514350" algn="l">
              <a:buFont typeface="+mj-lt"/>
              <a:buAutoNum type="arabicPeriod"/>
            </a:pPr>
            <a:r>
              <a:rPr lang="en-US" altLang="ja-JP" sz="2836" dirty="0" smtClean="0">
                <a:solidFill>
                  <a:schemeClr val="tx1"/>
                </a:solidFill>
              </a:rPr>
              <a:t>Preparation for TTC meeting and a post-TTC meeting: GDE-SCRF meeting at IHEP, Dec. 5 - 9 (AY)</a:t>
            </a:r>
          </a:p>
          <a:p>
            <a:pPr marL="971550" lvl="1" indent="-514350" algn="l">
              <a:buFont typeface="+mj-lt"/>
              <a:buAutoNum type="arabicPeriod"/>
            </a:pPr>
            <a:r>
              <a:rPr lang="en-US" altLang="ja-JP" sz="2836" dirty="0" smtClean="0">
                <a:solidFill>
                  <a:schemeClr val="tx1"/>
                </a:solidFill>
              </a:rPr>
              <a:t>Preparation for the SCRF Technical Baseline Review  (TBR) at KEK, Jan. 19-20,  (AY, MR) </a:t>
            </a:r>
          </a:p>
          <a:p>
            <a:pPr marL="971550" lvl="1" indent="-514350" algn="l">
              <a:buFont typeface="+mj-lt"/>
              <a:buAutoNum type="arabicPeriod"/>
            </a:pPr>
            <a:endParaRPr lang="en-US" altLang="ja-JP" sz="2836" dirty="0" smtClean="0">
              <a:solidFill>
                <a:schemeClr val="tx1"/>
              </a:solidFill>
            </a:endParaRPr>
          </a:p>
          <a:p>
            <a:pPr marL="514350" indent="-514350" algn="l">
              <a:buAutoNum type="arabicPeriod"/>
            </a:pPr>
            <a:r>
              <a:rPr lang="en-US" altLang="ja-JP" sz="3636" b="1" dirty="0" smtClean="0">
                <a:solidFill>
                  <a:srgbClr val="3366FF"/>
                </a:solidFill>
              </a:rPr>
              <a:t>Report from  TA Group Leaders </a:t>
            </a:r>
            <a:r>
              <a:rPr lang="en-US" altLang="ja-JP" sz="3636" dirty="0" smtClean="0">
                <a:solidFill>
                  <a:schemeClr val="tx1"/>
                </a:solidFill>
              </a:rPr>
              <a:t>(20 min.)</a:t>
            </a:r>
          </a:p>
          <a:p>
            <a:pPr marL="971550" lvl="1" indent="-514350" algn="l">
              <a:buAutoNum type="arabicPeriod"/>
            </a:pPr>
            <a:r>
              <a:rPr lang="en-US" altLang="ja-JP" sz="2909" dirty="0" smtClean="0">
                <a:solidFill>
                  <a:schemeClr val="tx1"/>
                </a:solidFill>
              </a:rPr>
              <a:t>Cavity Gradient R&amp;D: 			R. </a:t>
            </a:r>
            <a:r>
              <a:rPr lang="en-US" altLang="ja-JP" sz="2909" dirty="0" err="1" smtClean="0">
                <a:solidFill>
                  <a:schemeClr val="tx1"/>
                </a:solidFill>
              </a:rPr>
              <a:t>Geng</a:t>
            </a:r>
            <a:endParaRPr lang="en-US" altLang="ja-JP" sz="2909" dirty="0" smtClean="0">
              <a:solidFill>
                <a:schemeClr val="tx1"/>
              </a:solidFill>
            </a:endParaRPr>
          </a:p>
          <a:p>
            <a:pPr marL="971550" lvl="1" indent="-514350" algn="l">
              <a:buAutoNum type="arabicPeriod"/>
            </a:pPr>
            <a:r>
              <a:rPr lang="en-US" altLang="ja-JP" sz="2909" dirty="0" smtClean="0">
                <a:solidFill>
                  <a:schemeClr val="tx1"/>
                </a:solidFill>
              </a:rPr>
              <a:t>Cavity Integration: 			H. </a:t>
            </a:r>
            <a:r>
              <a:rPr lang="en-US" altLang="ja-JP" sz="2909" dirty="0" err="1" smtClean="0">
                <a:solidFill>
                  <a:schemeClr val="tx1"/>
                </a:solidFill>
              </a:rPr>
              <a:t>Hayano</a:t>
            </a:r>
            <a:endParaRPr lang="en-US" altLang="ja-JP" sz="2909" dirty="0" smtClean="0">
              <a:solidFill>
                <a:schemeClr val="tx1"/>
              </a:solidFill>
            </a:endParaRPr>
          </a:p>
          <a:p>
            <a:pPr marL="971550" lvl="1" indent="-514350" algn="l">
              <a:buAutoNum type="arabicPeriod"/>
            </a:pPr>
            <a:r>
              <a:rPr lang="en-US" altLang="ja-JP" sz="2909" dirty="0" err="1" smtClean="0">
                <a:solidFill>
                  <a:schemeClr val="tx1"/>
                </a:solidFill>
              </a:rPr>
              <a:t>Cryomodule</a:t>
            </a:r>
            <a:r>
              <a:rPr lang="en-US" altLang="ja-JP" sz="2909" dirty="0" smtClean="0">
                <a:solidFill>
                  <a:schemeClr val="tx1"/>
                </a:solidFill>
              </a:rPr>
              <a:t>: 				P. </a:t>
            </a:r>
            <a:r>
              <a:rPr lang="en-US" altLang="ja-JP" sz="2909" dirty="0" err="1" smtClean="0">
                <a:solidFill>
                  <a:schemeClr val="tx1"/>
                </a:solidFill>
              </a:rPr>
              <a:t>Pierini</a:t>
            </a:r>
            <a:r>
              <a:rPr lang="en-US" altLang="ja-JP" sz="2909" dirty="0" smtClean="0">
                <a:solidFill>
                  <a:schemeClr val="tx1"/>
                </a:solidFill>
              </a:rPr>
              <a:t> </a:t>
            </a:r>
          </a:p>
          <a:p>
            <a:pPr marL="971550" lvl="1" indent="-514350" algn="l">
              <a:buAutoNum type="arabicPeriod"/>
            </a:pPr>
            <a:r>
              <a:rPr lang="en-US" altLang="ja-JP" sz="2909" dirty="0" smtClean="0">
                <a:solidFill>
                  <a:schemeClr val="tx1"/>
                </a:solidFill>
              </a:rPr>
              <a:t>Cryogenics:					T. Peterson</a:t>
            </a:r>
          </a:p>
          <a:p>
            <a:pPr marL="971550" lvl="1" indent="-514350" algn="l">
              <a:buAutoNum type="arabicPeriod"/>
            </a:pPr>
            <a:r>
              <a:rPr lang="en-US" altLang="ja-JP" sz="2909" dirty="0" smtClean="0">
                <a:solidFill>
                  <a:schemeClr val="tx1"/>
                </a:solidFill>
              </a:rPr>
              <a:t>HLRF:					S. Fukuda &amp; C. </a:t>
            </a:r>
            <a:r>
              <a:rPr lang="en-US" altLang="ja-JP" sz="2909" dirty="0" err="1" smtClean="0">
                <a:solidFill>
                  <a:schemeClr val="tx1"/>
                </a:solidFill>
              </a:rPr>
              <a:t>Nantista</a:t>
            </a:r>
            <a:endParaRPr lang="en-US" altLang="ja-JP" sz="2909" dirty="0" smtClean="0">
              <a:solidFill>
                <a:schemeClr val="tx1"/>
              </a:solidFill>
            </a:endParaRPr>
          </a:p>
          <a:p>
            <a:pPr marL="971550" lvl="1" indent="-514350" algn="l">
              <a:buAutoNum type="arabicPeriod"/>
            </a:pPr>
            <a:r>
              <a:rPr lang="en-US" altLang="ja-JP" sz="2909" dirty="0" smtClean="0">
                <a:solidFill>
                  <a:schemeClr val="tx1"/>
                </a:solidFill>
              </a:rPr>
              <a:t>ML Integration:				C. </a:t>
            </a:r>
            <a:r>
              <a:rPr lang="en-US" altLang="ja-JP" sz="2909" dirty="0" err="1" smtClean="0">
                <a:solidFill>
                  <a:schemeClr val="tx1"/>
                </a:solidFill>
              </a:rPr>
              <a:t>Adolphsen</a:t>
            </a:r>
            <a:endParaRPr lang="en-US" altLang="ja-JP" sz="2909" dirty="0" smtClean="0">
              <a:solidFill>
                <a:schemeClr val="tx1"/>
              </a:solidFill>
            </a:endParaRPr>
          </a:p>
          <a:p>
            <a:pPr marL="971550" lvl="1" indent="-514350" algn="l">
              <a:buAutoNum type="arabicPeriod"/>
            </a:pPr>
            <a:endParaRPr lang="en-US" altLang="ja-JP" sz="3636" dirty="0" smtClean="0">
              <a:solidFill>
                <a:schemeClr val="tx1"/>
              </a:solidFill>
            </a:endParaRPr>
          </a:p>
          <a:p>
            <a:pPr marL="514350" indent="-514350" algn="l">
              <a:buAutoNum type="arabicPeriod" startAt="3"/>
            </a:pPr>
            <a:r>
              <a:rPr lang="en-US" altLang="ja-JP" sz="3636" b="1" dirty="0" smtClean="0">
                <a:solidFill>
                  <a:srgbClr val="3366FF"/>
                </a:solidFill>
              </a:rPr>
              <a:t>Special Discussions</a:t>
            </a:r>
            <a:r>
              <a:rPr lang="en-US" altLang="ja-JP" sz="3636" dirty="0" smtClean="0">
                <a:solidFill>
                  <a:schemeClr val="tx1"/>
                </a:solidFill>
              </a:rPr>
              <a:t>		(20 min.)</a:t>
            </a:r>
          </a:p>
          <a:p>
            <a:pPr marL="971550" lvl="1" indent="-514350" algn="l">
              <a:buFont typeface="+mj-lt"/>
              <a:buAutoNum type="arabicPeriod"/>
            </a:pPr>
            <a:r>
              <a:rPr lang="en-US" altLang="ja-JP" sz="2836" dirty="0" smtClean="0">
                <a:solidFill>
                  <a:schemeClr val="tx1"/>
                </a:solidFill>
              </a:rPr>
              <a:t>TTC-WG1: </a:t>
            </a:r>
            <a:r>
              <a:rPr lang="en-US" altLang="ja-JP" sz="2836" dirty="0">
                <a:solidFill>
                  <a:schemeClr val="tx1"/>
                </a:solidFill>
              </a:rPr>
              <a:t>P</a:t>
            </a:r>
            <a:r>
              <a:rPr lang="en-US" altLang="ja-JP" sz="2836" dirty="0" smtClean="0">
                <a:solidFill>
                  <a:schemeClr val="tx1"/>
                </a:solidFill>
              </a:rPr>
              <a:t>lan for </a:t>
            </a:r>
            <a:r>
              <a:rPr lang="en-US" altLang="ja-JP" sz="2836" dirty="0" err="1" smtClean="0">
                <a:solidFill>
                  <a:schemeClr val="tx1"/>
                </a:solidFill>
              </a:rPr>
              <a:t>Cryomodule</a:t>
            </a:r>
            <a:r>
              <a:rPr lang="en-US" altLang="ja-JP" sz="2836" dirty="0" smtClean="0">
                <a:solidFill>
                  <a:schemeClr val="tx1"/>
                </a:solidFill>
              </a:rPr>
              <a:t> (S1-Global) test results and analysis  (AY, HH, JK).</a:t>
            </a:r>
          </a:p>
          <a:p>
            <a:pPr marL="971550" lvl="1" indent="-514350" algn="l">
              <a:buFont typeface="+mj-lt"/>
              <a:buAutoNum type="arabicPeriod"/>
            </a:pPr>
            <a:r>
              <a:rPr lang="en-US" altLang="ja-JP" sz="2836" dirty="0" smtClean="0">
                <a:solidFill>
                  <a:schemeClr val="tx1"/>
                </a:solidFill>
              </a:rPr>
              <a:t>SCRF meeting (as post-TTC) : Discussion on  technical baseline for </a:t>
            </a:r>
            <a:r>
              <a:rPr lang="en-US" altLang="ja-JP" sz="2836" dirty="0">
                <a:solidFill>
                  <a:schemeClr val="tx1"/>
                </a:solidFill>
              </a:rPr>
              <a:t> </a:t>
            </a:r>
            <a:r>
              <a:rPr lang="en-US" altLang="ja-JP" sz="2836" dirty="0" smtClean="0">
                <a:solidFill>
                  <a:schemeClr val="tx1"/>
                </a:solidFill>
              </a:rPr>
              <a:t>ILC-TDR and the cost estimate (AY, JK).</a:t>
            </a:r>
          </a:p>
          <a:p>
            <a:pPr marL="971550" lvl="1" indent="-514350" algn="l">
              <a:buFont typeface="+mj-lt"/>
              <a:buAutoNum type="arabicPeriod"/>
            </a:pPr>
            <a:r>
              <a:rPr lang="en-US" altLang="ja-JP" sz="2836" dirty="0" smtClean="0">
                <a:solidFill>
                  <a:schemeClr val="tx1"/>
                </a:solidFill>
              </a:rPr>
              <a:t>SCRF-BTR: Baseline Technical Review: Focusing points  for the BTR meeting at KEK, Jan. 19-20 (AY, MR, NW). </a:t>
            </a:r>
          </a:p>
          <a:p>
            <a:pPr marL="514350" indent="-514350" algn="l">
              <a:buAutoNum type="arabicPeriod" startAt="3"/>
            </a:pPr>
            <a:endParaRPr lang="en-US" altLang="ja-JP" sz="2909" dirty="0" smtClean="0">
              <a:solidFill>
                <a:schemeClr val="tx1"/>
              </a:solidFill>
            </a:endParaRPr>
          </a:p>
        </p:txBody>
      </p:sp>
      <p:sp>
        <p:nvSpPr>
          <p:cNvPr id="4" name="日付プレースホルダ 3"/>
          <p:cNvSpPr>
            <a:spLocks noGrp="1"/>
          </p:cNvSpPr>
          <p:nvPr>
            <p:ph type="dt" sz="half" idx="10"/>
          </p:nvPr>
        </p:nvSpPr>
        <p:spPr/>
        <p:txBody>
          <a:bodyPr/>
          <a:lstStyle/>
          <a:p>
            <a:r>
              <a:rPr lang="en-US" altLang="ja-JP" smtClean="0"/>
              <a:t>SCRF-110824</a:t>
            </a:r>
            <a:endParaRPr lang="ja-JP" altLang="en-US" dirty="0"/>
          </a:p>
        </p:txBody>
      </p:sp>
      <p:sp>
        <p:nvSpPr>
          <p:cNvPr id="5" name="スライド番号プレースホルダ 4"/>
          <p:cNvSpPr>
            <a:spLocks noGrp="1"/>
          </p:cNvSpPr>
          <p:nvPr>
            <p:ph type="sldNum" sz="quarter" idx="12"/>
          </p:nvPr>
        </p:nvSpPr>
        <p:spPr/>
        <p:txBody>
          <a:bodyPr/>
          <a:lstStyle/>
          <a:p>
            <a:fld id="{C2705F64-2F62-1441-B8C2-4C4BD0CB1C05}" type="slidenum">
              <a:rPr lang="ja-JP" altLang="en-US" smtClean="0"/>
              <a:pPr/>
              <a:t>1</a:t>
            </a:fld>
            <a:endParaRPr lang="ja-JP" altLang="en-US" dirty="0"/>
          </a:p>
        </p:txBody>
      </p:sp>
      <p:sp>
        <p:nvSpPr>
          <p:cNvPr id="6" name="フッター プレースホルダ 5"/>
          <p:cNvSpPr>
            <a:spLocks noGrp="1"/>
          </p:cNvSpPr>
          <p:nvPr>
            <p:ph type="ftr" sz="quarter" idx="11"/>
          </p:nvPr>
        </p:nvSpPr>
        <p:spPr/>
        <p:txBody>
          <a:bodyPr/>
          <a:lstStyle/>
          <a:p>
            <a:r>
              <a:rPr lang="en-US" altLang="ja-JP" dirty="0" smtClean="0"/>
              <a:t>SERF WebEx Meeting</a:t>
            </a:r>
            <a:endParaRPr lang="ja-JP" alt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76200"/>
            <a:ext cx="7524908" cy="914400"/>
          </a:xfrm>
        </p:spPr>
        <p:txBody>
          <a:bodyPr>
            <a:normAutofit fontScale="90000"/>
          </a:bodyPr>
          <a:lstStyle/>
          <a:p>
            <a:r>
              <a:rPr lang="en-GB" dirty="0" smtClean="0"/>
              <a:t>Part II: ILC Baseline Design Report</a:t>
            </a:r>
            <a:endParaRPr lang="en-GB" dirty="0"/>
          </a:p>
        </p:txBody>
      </p:sp>
      <p:sp>
        <p:nvSpPr>
          <p:cNvPr id="3" name="Content Placeholder 2"/>
          <p:cNvSpPr>
            <a:spLocks noGrp="1"/>
          </p:cNvSpPr>
          <p:nvPr>
            <p:ph idx="1"/>
          </p:nvPr>
        </p:nvSpPr>
        <p:spPr>
          <a:xfrm>
            <a:off x="609600" y="1371600"/>
            <a:ext cx="7848600" cy="4800600"/>
          </a:xfrm>
        </p:spPr>
        <p:txBody>
          <a:bodyPr>
            <a:normAutofit fontScale="92500" lnSpcReduction="20000"/>
          </a:bodyPr>
          <a:lstStyle/>
          <a:p>
            <a:pPr marL="514350" indent="-514350">
              <a:buFont typeface="+mj-lt"/>
              <a:buAutoNum type="arabicPeriod"/>
              <a:tabLst>
                <a:tab pos="6013450" algn="l"/>
              </a:tabLst>
            </a:pPr>
            <a:r>
              <a:rPr lang="en-GB" dirty="0" smtClean="0"/>
              <a:t>Introduction and overview	</a:t>
            </a:r>
            <a:r>
              <a:rPr lang="en-GB" sz="2200" b="0" dirty="0" smtClean="0">
                <a:solidFill>
                  <a:schemeClr val="bg1">
                    <a:lumMod val="50000"/>
                  </a:schemeClr>
                </a:solidFill>
              </a:rPr>
              <a:t>5 pages</a:t>
            </a:r>
            <a:endParaRPr lang="en-GB" dirty="0" smtClean="0"/>
          </a:p>
          <a:p>
            <a:pPr marL="514350" indent="-514350">
              <a:buFont typeface="+mj-lt"/>
              <a:buAutoNum type="arabicPeriod"/>
              <a:tabLst>
                <a:tab pos="6013450" algn="l"/>
              </a:tabLst>
            </a:pPr>
            <a:r>
              <a:rPr lang="en-GB" dirty="0" smtClean="0"/>
              <a:t>General parameters and layout	</a:t>
            </a:r>
            <a:r>
              <a:rPr lang="en-GB" sz="2200" b="0" dirty="0" smtClean="0">
                <a:solidFill>
                  <a:schemeClr val="bg1">
                    <a:lumMod val="50000"/>
                  </a:schemeClr>
                </a:solidFill>
              </a:rPr>
              <a:t>15 pages</a:t>
            </a:r>
            <a:endParaRPr lang="en-GB" dirty="0" smtClean="0"/>
          </a:p>
          <a:p>
            <a:pPr marL="514350" indent="-514350">
              <a:buFont typeface="+mj-lt"/>
              <a:buAutoNum type="arabicPeriod"/>
              <a:tabLst>
                <a:tab pos="6013450" algn="l"/>
              </a:tabLst>
            </a:pPr>
            <a:r>
              <a:rPr lang="en-GB" dirty="0" smtClean="0"/>
              <a:t>SCRF Main Linacs	</a:t>
            </a:r>
            <a:r>
              <a:rPr lang="en-GB" sz="2200" b="0" dirty="0" smtClean="0">
                <a:solidFill>
                  <a:schemeClr val="bg1">
                    <a:lumMod val="50000"/>
                  </a:schemeClr>
                </a:solidFill>
              </a:rPr>
              <a:t>40 pages</a:t>
            </a:r>
            <a:endParaRPr lang="en-GB" dirty="0" smtClean="0"/>
          </a:p>
          <a:p>
            <a:pPr marL="514350" indent="-514350">
              <a:buFont typeface="+mj-lt"/>
              <a:buAutoNum type="arabicPeriod"/>
              <a:tabLst>
                <a:tab pos="6013450" algn="l"/>
              </a:tabLst>
            </a:pPr>
            <a:r>
              <a:rPr lang="en-GB" dirty="0" smtClean="0"/>
              <a:t>Polarised electron source	</a:t>
            </a:r>
            <a:r>
              <a:rPr lang="en-GB" sz="2200" b="0" dirty="0" smtClean="0">
                <a:solidFill>
                  <a:schemeClr val="bg1">
                    <a:lumMod val="50000"/>
                  </a:schemeClr>
                </a:solidFill>
              </a:rPr>
              <a:t>15 pages</a:t>
            </a:r>
            <a:endParaRPr lang="en-GB" dirty="0" smtClean="0"/>
          </a:p>
          <a:p>
            <a:pPr marL="514350" indent="-514350">
              <a:buFont typeface="+mj-lt"/>
              <a:buAutoNum type="arabicPeriod"/>
              <a:tabLst>
                <a:tab pos="6013450" algn="l"/>
              </a:tabLst>
            </a:pPr>
            <a:r>
              <a:rPr lang="en-GB" dirty="0" smtClean="0"/>
              <a:t>Positron source	</a:t>
            </a:r>
            <a:r>
              <a:rPr lang="en-GB" sz="2200" b="0" dirty="0" smtClean="0">
                <a:solidFill>
                  <a:schemeClr val="bg1">
                    <a:lumMod val="50000"/>
                  </a:schemeClr>
                </a:solidFill>
              </a:rPr>
              <a:t>20 pages</a:t>
            </a:r>
            <a:endParaRPr lang="en-GB" dirty="0" smtClean="0"/>
          </a:p>
          <a:p>
            <a:pPr marL="514350" indent="-514350">
              <a:buFont typeface="+mj-lt"/>
              <a:buAutoNum type="arabicPeriod"/>
              <a:tabLst>
                <a:tab pos="6013450" algn="l"/>
              </a:tabLst>
            </a:pPr>
            <a:r>
              <a:rPr lang="en-GB" dirty="0" smtClean="0"/>
              <a:t>Damping Rings	</a:t>
            </a:r>
            <a:r>
              <a:rPr lang="en-GB" sz="2200" b="0" dirty="0" smtClean="0">
                <a:solidFill>
                  <a:schemeClr val="bg1">
                    <a:lumMod val="50000"/>
                  </a:schemeClr>
                </a:solidFill>
              </a:rPr>
              <a:t>30 </a:t>
            </a:r>
            <a:r>
              <a:rPr lang="en-GB" sz="2200" b="0" dirty="0">
                <a:solidFill>
                  <a:schemeClr val="bg1">
                    <a:lumMod val="50000"/>
                  </a:schemeClr>
                </a:solidFill>
              </a:rPr>
              <a:t>pages</a:t>
            </a:r>
          </a:p>
          <a:p>
            <a:pPr marL="514350" indent="-514350">
              <a:buFont typeface="+mj-lt"/>
              <a:buAutoNum type="arabicPeriod"/>
              <a:tabLst>
                <a:tab pos="6013450" algn="l"/>
              </a:tabLst>
            </a:pPr>
            <a:r>
              <a:rPr lang="en-GB" dirty="0"/>
              <a:t>Ring to Main Linac (RTML</a:t>
            </a:r>
            <a:r>
              <a:rPr lang="en-GB" dirty="0" smtClean="0"/>
              <a:t>)	</a:t>
            </a:r>
            <a:r>
              <a:rPr lang="en-GB" sz="2200" b="0" dirty="0" smtClean="0">
                <a:solidFill>
                  <a:schemeClr val="bg1">
                    <a:lumMod val="50000"/>
                  </a:schemeClr>
                </a:solidFill>
              </a:rPr>
              <a:t>20 </a:t>
            </a:r>
            <a:r>
              <a:rPr lang="en-GB" sz="2200" b="0" dirty="0">
                <a:solidFill>
                  <a:schemeClr val="bg1">
                    <a:lumMod val="50000"/>
                  </a:schemeClr>
                </a:solidFill>
              </a:rPr>
              <a:t>pages</a:t>
            </a:r>
          </a:p>
          <a:p>
            <a:pPr marL="514350" indent="-514350">
              <a:buFont typeface="+mj-lt"/>
              <a:buAutoNum type="arabicPeriod"/>
              <a:tabLst>
                <a:tab pos="6013450" algn="l"/>
              </a:tabLst>
            </a:pPr>
            <a:r>
              <a:rPr lang="en-GB" dirty="0" smtClean="0"/>
              <a:t>Beam Delivery System &amp; MDI	</a:t>
            </a:r>
            <a:r>
              <a:rPr lang="en-GB" sz="2200" b="0" dirty="0" smtClean="0">
                <a:solidFill>
                  <a:schemeClr val="bg1">
                    <a:lumMod val="50000"/>
                  </a:schemeClr>
                </a:solidFill>
              </a:rPr>
              <a:t>30 </a:t>
            </a:r>
            <a:r>
              <a:rPr lang="en-GB" sz="2200" b="0" dirty="0">
                <a:solidFill>
                  <a:schemeClr val="bg1">
                    <a:lumMod val="50000"/>
                  </a:schemeClr>
                </a:solidFill>
              </a:rPr>
              <a:t>pages</a:t>
            </a:r>
          </a:p>
          <a:p>
            <a:pPr marL="514350" indent="-514350">
              <a:buFont typeface="+mj-lt"/>
              <a:buAutoNum type="arabicPeriod"/>
              <a:tabLst>
                <a:tab pos="6013450" algn="l"/>
              </a:tabLst>
            </a:pPr>
            <a:r>
              <a:rPr lang="en-GB" dirty="0" smtClean="0"/>
              <a:t>CFS and global systems	</a:t>
            </a:r>
            <a:r>
              <a:rPr lang="en-GB" sz="2200" b="0" dirty="0">
                <a:solidFill>
                  <a:schemeClr val="bg1">
                    <a:lumMod val="50000"/>
                  </a:schemeClr>
                </a:solidFill>
              </a:rPr>
              <a:t>30 pages</a:t>
            </a:r>
          </a:p>
          <a:p>
            <a:pPr marL="514350" indent="-514350">
              <a:buFont typeface="+mj-lt"/>
              <a:buAutoNum type="arabicPeriod"/>
              <a:tabLst>
                <a:tab pos="6013450" algn="l"/>
              </a:tabLst>
            </a:pPr>
            <a:r>
              <a:rPr lang="en-GB" dirty="0" smtClean="0">
                <a:solidFill>
                  <a:schemeClr val="bg1">
                    <a:lumMod val="50000"/>
                  </a:schemeClr>
                </a:solidFill>
              </a:rPr>
              <a:t>.. </a:t>
            </a:r>
            <a:r>
              <a:rPr lang="en-GB" i="1" dirty="0" smtClean="0">
                <a:solidFill>
                  <a:schemeClr val="bg1">
                    <a:lumMod val="50000"/>
                  </a:schemeClr>
                </a:solidFill>
              </a:rPr>
              <a:t>see later</a:t>
            </a:r>
            <a:r>
              <a:rPr lang="en-GB" dirty="0" smtClean="0"/>
              <a:t>	</a:t>
            </a:r>
            <a:endParaRPr lang="en-GB" sz="2200" b="0" dirty="0">
              <a:solidFill>
                <a:schemeClr val="bg1">
                  <a:lumMod val="50000"/>
                </a:schemeClr>
              </a:solidFill>
            </a:endParaRPr>
          </a:p>
        </p:txBody>
      </p:sp>
      <p:sp>
        <p:nvSpPr>
          <p:cNvPr id="4" name="Date Placeholder 3"/>
          <p:cNvSpPr>
            <a:spLocks noGrp="1"/>
          </p:cNvSpPr>
          <p:nvPr>
            <p:ph type="dt" sz="half" idx="10"/>
          </p:nvPr>
        </p:nvSpPr>
        <p:spPr/>
        <p:txBody>
          <a:bodyPr/>
          <a:lstStyle/>
          <a:p>
            <a:r>
              <a:rPr lang="en-US" smtClean="0"/>
              <a:t>15.11.2011</a:t>
            </a:r>
            <a:endParaRPr lang="en-GB"/>
          </a:p>
        </p:txBody>
      </p:sp>
      <p:sp>
        <p:nvSpPr>
          <p:cNvPr id="6" name="TextBox 5"/>
          <p:cNvSpPr txBox="1"/>
          <p:nvPr/>
        </p:nvSpPr>
        <p:spPr>
          <a:xfrm>
            <a:off x="4516769" y="5914250"/>
            <a:ext cx="4072862" cy="369332"/>
          </a:xfrm>
          <a:prstGeom prst="rect">
            <a:avLst/>
          </a:prstGeom>
          <a:noFill/>
        </p:spPr>
        <p:txBody>
          <a:bodyPr wrap="none" rtlCol="0">
            <a:spAutoFit/>
          </a:bodyPr>
          <a:lstStyle/>
          <a:p>
            <a:r>
              <a:rPr lang="en-GB" dirty="0" smtClean="0"/>
              <a:t>Detailed section outline available here</a:t>
            </a:r>
            <a:endParaRPr lang="en-GB" dirty="0"/>
          </a:p>
        </p:txBody>
      </p:sp>
      <p:sp>
        <p:nvSpPr>
          <p:cNvPr id="7" name="Footer Placeholder 6"/>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3887469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Special Cases: SCRF</a:t>
            </a:r>
            <a:endParaRPr lang="en-GB" dirty="0"/>
          </a:p>
        </p:txBody>
      </p:sp>
      <p:sp>
        <p:nvSpPr>
          <p:cNvPr id="3" name="Content Placeholder 2"/>
          <p:cNvSpPr>
            <a:spLocks noGrp="1"/>
          </p:cNvSpPr>
          <p:nvPr>
            <p:ph idx="1"/>
          </p:nvPr>
        </p:nvSpPr>
        <p:spPr>
          <a:xfrm>
            <a:off x="349478" y="1371600"/>
            <a:ext cx="7772400" cy="4800600"/>
          </a:xfrm>
        </p:spPr>
        <p:txBody>
          <a:bodyPr>
            <a:normAutofit fontScale="92500" lnSpcReduction="10000"/>
          </a:bodyPr>
          <a:lstStyle/>
          <a:p>
            <a:pPr marL="0" indent="0">
              <a:buNone/>
            </a:pPr>
            <a:r>
              <a:rPr lang="en-GB" dirty="0" smtClean="0"/>
              <a:t>3 SCRF Main Linacs</a:t>
            </a:r>
          </a:p>
          <a:p>
            <a:pPr marL="457200" lvl="1" indent="0">
              <a:buNone/>
            </a:pPr>
            <a:r>
              <a:rPr lang="en-GB" dirty="0" smtClean="0"/>
              <a:t>3.1 Main linac layout and parameters</a:t>
            </a:r>
          </a:p>
          <a:p>
            <a:pPr marL="457200" lvl="1" indent="0">
              <a:buNone/>
            </a:pPr>
            <a:r>
              <a:rPr lang="en-GB" dirty="0" smtClean="0"/>
              <a:t>3.2 Cavity performance and production specification</a:t>
            </a:r>
          </a:p>
          <a:p>
            <a:pPr marL="457200" lvl="1" indent="0">
              <a:buNone/>
            </a:pPr>
            <a:r>
              <a:rPr lang="en-GB" dirty="0" smtClean="0"/>
              <a:t>3.3 Cavity integration (coupler, tuners,…)</a:t>
            </a:r>
          </a:p>
          <a:p>
            <a:pPr marL="457200" lvl="1" indent="0">
              <a:buNone/>
            </a:pPr>
            <a:r>
              <a:rPr lang="en-GB" dirty="0" smtClean="0"/>
              <a:t>3.4 Cryomodule design (including quad package)</a:t>
            </a:r>
          </a:p>
          <a:p>
            <a:pPr marL="457200" lvl="1" indent="0">
              <a:buNone/>
            </a:pPr>
            <a:r>
              <a:rPr lang="en-GB" dirty="0" smtClean="0"/>
              <a:t>3.5 Cryogenics</a:t>
            </a:r>
          </a:p>
          <a:p>
            <a:pPr marL="457200" lvl="1" indent="0">
              <a:buNone/>
            </a:pPr>
            <a:r>
              <a:rPr lang="en-GB" dirty="0" smtClean="0"/>
              <a:t>3.6 RF power and distribution systems</a:t>
            </a:r>
          </a:p>
          <a:p>
            <a:pPr marL="914400" lvl="2" indent="0">
              <a:buNone/>
            </a:pPr>
            <a:r>
              <a:rPr lang="en-GB" dirty="0" smtClean="0"/>
              <a:t>KCS</a:t>
            </a:r>
          </a:p>
          <a:p>
            <a:pPr marL="914400" lvl="2" indent="0">
              <a:buNone/>
            </a:pPr>
            <a:r>
              <a:rPr lang="en-GB" dirty="0" smtClean="0"/>
              <a:t>DRFS</a:t>
            </a:r>
          </a:p>
          <a:p>
            <a:pPr marL="914400" lvl="2" indent="0">
              <a:buNone/>
            </a:pPr>
            <a:r>
              <a:rPr lang="en-GB" dirty="0" smtClean="0"/>
              <a:t>RDR solution (back-up)</a:t>
            </a:r>
          </a:p>
          <a:p>
            <a:pPr marL="457200" lvl="1" indent="0">
              <a:buNone/>
            </a:pPr>
            <a:r>
              <a:rPr lang="en-GB" dirty="0" smtClean="0"/>
              <a:t>3.7 Low-level RF control</a:t>
            </a:r>
          </a:p>
          <a:p>
            <a:pPr marL="0" indent="0">
              <a:buNone/>
            </a:pPr>
            <a:endParaRPr lang="en-GB" dirty="0" smtClean="0"/>
          </a:p>
          <a:p>
            <a:pPr marL="0" indent="0">
              <a:buNone/>
            </a:pPr>
            <a:endParaRPr lang="en-GB" dirty="0"/>
          </a:p>
        </p:txBody>
      </p:sp>
      <p:sp>
        <p:nvSpPr>
          <p:cNvPr id="4" name="Date Placeholder 3"/>
          <p:cNvSpPr>
            <a:spLocks noGrp="1"/>
          </p:cNvSpPr>
          <p:nvPr>
            <p:ph type="dt" sz="half" idx="10"/>
          </p:nvPr>
        </p:nvSpPr>
        <p:spPr/>
        <p:txBody>
          <a:bodyPr/>
          <a:lstStyle/>
          <a:p>
            <a:r>
              <a:rPr lang="en-US" smtClean="0"/>
              <a:t>15.11.2011</a:t>
            </a:r>
            <a:endParaRPr lang="en-GB"/>
          </a:p>
        </p:txBody>
      </p:sp>
      <p:sp>
        <p:nvSpPr>
          <p:cNvPr id="6" name="Right Brace 5"/>
          <p:cNvSpPr/>
          <p:nvPr/>
        </p:nvSpPr>
        <p:spPr bwMode="auto">
          <a:xfrm>
            <a:off x="4484566" y="4504205"/>
            <a:ext cx="148824" cy="1061564"/>
          </a:xfrm>
          <a:prstGeom prst="rightBrace">
            <a:avLst>
              <a:gd name="adj1" fmla="val 76330"/>
              <a:gd name="adj2" fmla="val 50000"/>
            </a:avLst>
          </a:prstGeom>
          <a:noFill/>
          <a:ln w="9525" cap="flat" cmpd="sng" algn="ctr">
            <a:solidFill>
              <a:srgbClr val="00009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7" name="TextBox 6"/>
          <p:cNvSpPr txBox="1"/>
          <p:nvPr/>
        </p:nvSpPr>
        <p:spPr>
          <a:xfrm>
            <a:off x="4633390" y="4672865"/>
            <a:ext cx="2986403" cy="646331"/>
          </a:xfrm>
          <a:prstGeom prst="rect">
            <a:avLst/>
          </a:prstGeom>
          <a:noFill/>
        </p:spPr>
        <p:txBody>
          <a:bodyPr wrap="square" rtlCol="0">
            <a:spAutoFit/>
          </a:bodyPr>
          <a:lstStyle/>
          <a:p>
            <a:r>
              <a:rPr lang="en-GB" dirty="0" smtClean="0"/>
              <a:t>Description of regional baseline variants</a:t>
            </a:r>
            <a:endParaRPr lang="en-GB" dirty="0"/>
          </a:p>
        </p:txBody>
      </p:sp>
      <p:sp>
        <p:nvSpPr>
          <p:cNvPr id="8" name="Footer Placeholder 7"/>
          <p:cNvSpPr>
            <a:spLocks noGrp="1"/>
          </p:cNvSpPr>
          <p:nvPr>
            <p:ph type="ftr" sz="quarter" idx="11"/>
          </p:nvPr>
        </p:nvSpPr>
        <p:spPr/>
        <p:txBody>
          <a:bodyPr/>
          <a:lstStyle/>
          <a:p>
            <a:pPr>
              <a:defRPr/>
            </a:pPr>
            <a:r>
              <a:rPr lang="en-GB" smtClean="0"/>
              <a:t>Nick Walker - PAC, Prague</a:t>
            </a:r>
            <a:endParaRPr lang="en-GB"/>
          </a:p>
        </p:txBody>
      </p:sp>
      <p:sp>
        <p:nvSpPr>
          <p:cNvPr id="9" name="テキスト ボックス 8"/>
          <p:cNvSpPr txBox="1"/>
          <p:nvPr/>
        </p:nvSpPr>
        <p:spPr>
          <a:xfrm>
            <a:off x="6959204" y="3219430"/>
            <a:ext cx="2005514" cy="3139321"/>
          </a:xfrm>
          <a:prstGeom prst="rect">
            <a:avLst/>
          </a:prstGeom>
          <a:solidFill>
            <a:srgbClr val="CCFFCC"/>
          </a:solidFill>
          <a:ln>
            <a:solidFill>
              <a:srgbClr val="3366FF"/>
            </a:solidFill>
          </a:ln>
        </p:spPr>
        <p:txBody>
          <a:bodyPr wrap="none" rtlCol="0">
            <a:spAutoFit/>
          </a:bodyPr>
          <a:lstStyle/>
          <a:p>
            <a:r>
              <a:rPr lang="en-US" altLang="ja-JP" dirty="0" smtClean="0"/>
              <a:t>Key persons </a:t>
            </a:r>
          </a:p>
          <a:p>
            <a:r>
              <a:rPr kumimoji="1" lang="en-US" altLang="ja-JP" dirty="0" smtClean="0"/>
              <a:t>Expected</a:t>
            </a:r>
          </a:p>
          <a:p>
            <a:r>
              <a:rPr lang="en-US" altLang="ja-JP" dirty="0"/>
              <a:t>3</a:t>
            </a:r>
            <a:r>
              <a:rPr lang="en-US" altLang="ja-JP" dirty="0" smtClean="0"/>
              <a:t>.1 C. </a:t>
            </a:r>
            <a:r>
              <a:rPr lang="en-US" altLang="ja-JP" dirty="0" err="1" smtClean="0"/>
              <a:t>Adolphsen</a:t>
            </a:r>
            <a:endParaRPr lang="en-US" altLang="ja-JP" dirty="0" smtClean="0"/>
          </a:p>
          <a:p>
            <a:r>
              <a:rPr lang="en-US" altLang="ja-JP" dirty="0"/>
              <a:t>3</a:t>
            </a:r>
            <a:r>
              <a:rPr kumimoji="1" lang="en-US" altLang="ja-JP" dirty="0" smtClean="0"/>
              <a:t>.2 A. Yamamoto</a:t>
            </a:r>
          </a:p>
          <a:p>
            <a:r>
              <a:rPr lang="en-US" altLang="ja-JP" dirty="0"/>
              <a:t>3</a:t>
            </a:r>
            <a:r>
              <a:rPr lang="en-US" altLang="ja-JP" dirty="0" smtClean="0"/>
              <a:t>.3 H. </a:t>
            </a:r>
            <a:r>
              <a:rPr lang="en-US" altLang="ja-JP" dirty="0" err="1" smtClean="0"/>
              <a:t>Hayano</a:t>
            </a:r>
            <a:endParaRPr lang="en-US" altLang="ja-JP" dirty="0" smtClean="0"/>
          </a:p>
          <a:p>
            <a:r>
              <a:rPr lang="en-US" altLang="ja-JP" dirty="0"/>
              <a:t>3</a:t>
            </a:r>
            <a:r>
              <a:rPr kumimoji="1" lang="en-US" altLang="ja-JP" dirty="0" smtClean="0"/>
              <a:t>.4 P. Perini</a:t>
            </a:r>
          </a:p>
          <a:p>
            <a:r>
              <a:rPr lang="en-US" altLang="ja-JP" dirty="0" smtClean="0"/>
              <a:t>3.5 T. Peterson</a:t>
            </a:r>
            <a:endParaRPr kumimoji="1" lang="en-US" altLang="ja-JP" dirty="0" smtClean="0"/>
          </a:p>
          <a:p>
            <a:r>
              <a:rPr lang="en-US" altLang="ja-JP" dirty="0" smtClean="0"/>
              <a:t>2.5 S. Fukuda*/</a:t>
            </a:r>
          </a:p>
          <a:p>
            <a:r>
              <a:rPr lang="en-US" altLang="ja-JP" dirty="0" smtClean="0"/>
              <a:t>	   C. </a:t>
            </a:r>
            <a:r>
              <a:rPr lang="en-US" altLang="ja-JP" dirty="0" err="1" smtClean="0"/>
              <a:t>Nantista</a:t>
            </a:r>
            <a:endParaRPr lang="en-US" altLang="ja-JP" dirty="0" smtClean="0"/>
          </a:p>
          <a:p>
            <a:r>
              <a:rPr kumimoji="1" lang="en-US" altLang="ja-JP" dirty="0" smtClean="0"/>
              <a:t>2.7. </a:t>
            </a:r>
            <a:r>
              <a:rPr lang="en-US" altLang="ja-JP" dirty="0" smtClean="0"/>
              <a:t>J. </a:t>
            </a:r>
            <a:r>
              <a:rPr lang="en-US" altLang="ja-JP" dirty="0" err="1" smtClean="0"/>
              <a:t>Cardawine</a:t>
            </a:r>
            <a:r>
              <a:rPr lang="en-US" altLang="ja-JP" dirty="0" smtClean="0"/>
              <a:t>*/ </a:t>
            </a:r>
          </a:p>
          <a:p>
            <a:r>
              <a:rPr lang="en-US" altLang="ja-JP" dirty="0"/>
              <a:t> </a:t>
            </a:r>
            <a:r>
              <a:rPr lang="en-US" altLang="ja-JP" dirty="0" smtClean="0"/>
              <a:t>           S. </a:t>
            </a:r>
            <a:r>
              <a:rPr lang="en-US" altLang="ja-JP" dirty="0" err="1" smtClean="0"/>
              <a:t>Michizono</a:t>
            </a:r>
            <a:endParaRPr lang="en-US" altLang="ja-JP" dirty="0" smtClean="0"/>
          </a:p>
        </p:txBody>
      </p:sp>
    </p:spTree>
    <p:extLst>
      <p:ext uri="{BB962C8B-B14F-4D97-AF65-F5344CB8AC3E}">
        <p14:creationId xmlns:p14="http://schemas.microsoft.com/office/powerpoint/2010/main" val="3891641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Tentative Schedule</a:t>
            </a:r>
            <a:endParaRPr lang="en-GB" dirty="0"/>
          </a:p>
        </p:txBody>
      </p:sp>
      <p:sp>
        <p:nvSpPr>
          <p:cNvPr id="4" name="Date Placeholder 3"/>
          <p:cNvSpPr>
            <a:spLocks noGrp="1"/>
          </p:cNvSpPr>
          <p:nvPr>
            <p:ph type="dt" sz="half" idx="10"/>
          </p:nvPr>
        </p:nvSpPr>
        <p:spPr/>
        <p:txBody>
          <a:bodyPr/>
          <a:lstStyle/>
          <a:p>
            <a:r>
              <a:rPr lang="en-US" smtClean="0"/>
              <a:t>15.11.2011</a:t>
            </a:r>
            <a:endParaRPr lang="en-GB"/>
          </a:p>
        </p:txBody>
      </p:sp>
      <p:pic>
        <p:nvPicPr>
          <p:cNvPr id="6" name="Picture 5"/>
          <p:cNvPicPr>
            <a:picLocks noChangeAspect="1"/>
          </p:cNvPicPr>
          <p:nvPr/>
        </p:nvPicPr>
        <p:blipFill>
          <a:blip r:embed="rId2"/>
          <a:stretch>
            <a:fillRect/>
          </a:stretch>
        </p:blipFill>
        <p:spPr>
          <a:xfrm>
            <a:off x="0" y="1375596"/>
            <a:ext cx="9144000" cy="3330301"/>
          </a:xfrm>
          <a:prstGeom prst="rect">
            <a:avLst/>
          </a:prstGeom>
        </p:spPr>
      </p:pic>
      <p:sp>
        <p:nvSpPr>
          <p:cNvPr id="7" name="TextBox 6"/>
          <p:cNvSpPr txBox="1"/>
          <p:nvPr/>
        </p:nvSpPr>
        <p:spPr>
          <a:xfrm>
            <a:off x="5606634" y="1432880"/>
            <a:ext cx="3173878" cy="646331"/>
          </a:xfrm>
          <a:prstGeom prst="rect">
            <a:avLst/>
          </a:prstGeom>
          <a:noFill/>
        </p:spPr>
        <p:txBody>
          <a:bodyPr wrap="none" rtlCol="0">
            <a:spAutoFit/>
          </a:bodyPr>
          <a:lstStyle/>
          <a:p>
            <a:r>
              <a:rPr lang="en-GB" dirty="0" smtClean="0"/>
              <a:t>Korea GDE meeting</a:t>
            </a:r>
          </a:p>
          <a:p>
            <a:r>
              <a:rPr lang="en-GB" dirty="0" smtClean="0"/>
              <a:t>24.04 – Parts I &amp; II first drafts</a:t>
            </a:r>
            <a:endParaRPr lang="en-GB" dirty="0"/>
          </a:p>
        </p:txBody>
      </p:sp>
      <p:cxnSp>
        <p:nvCxnSpPr>
          <p:cNvPr id="9" name="Straight Connector 8"/>
          <p:cNvCxnSpPr/>
          <p:nvPr/>
        </p:nvCxnSpPr>
        <p:spPr bwMode="auto">
          <a:xfrm>
            <a:off x="3561857" y="990600"/>
            <a:ext cx="0" cy="3715297"/>
          </a:xfrm>
          <a:prstGeom prst="line">
            <a:avLst/>
          </a:prstGeom>
          <a:solidFill>
            <a:schemeClr val="accent1"/>
          </a:solidFill>
          <a:ln w="28575" cap="flat" cmpd="sng" algn="ctr">
            <a:solidFill>
              <a:srgbClr val="008000"/>
            </a:solidFill>
            <a:prstDash val="solid"/>
            <a:round/>
            <a:headEnd type="none" w="med" len="med"/>
            <a:tailEnd type="none" w="med" len="med"/>
          </a:ln>
          <a:effectLst/>
        </p:spPr>
      </p:cxnSp>
      <p:cxnSp>
        <p:nvCxnSpPr>
          <p:cNvPr id="10" name="Straight Connector 9"/>
          <p:cNvCxnSpPr/>
          <p:nvPr/>
        </p:nvCxnSpPr>
        <p:spPr bwMode="auto">
          <a:xfrm>
            <a:off x="2722096" y="1383275"/>
            <a:ext cx="0" cy="3330301"/>
          </a:xfrm>
          <a:prstGeom prst="line">
            <a:avLst/>
          </a:prstGeom>
          <a:solidFill>
            <a:schemeClr val="accent1"/>
          </a:solidFill>
          <a:ln w="28575" cap="flat" cmpd="sng" algn="ctr">
            <a:solidFill>
              <a:srgbClr val="FF0000"/>
            </a:solidFill>
            <a:prstDash val="dash"/>
            <a:round/>
            <a:headEnd type="none" w="med" len="med"/>
            <a:tailEnd type="none" w="med" len="med"/>
          </a:ln>
          <a:effectLst/>
        </p:spPr>
      </p:cxnSp>
      <p:cxnSp>
        <p:nvCxnSpPr>
          <p:cNvPr id="12" name="Straight Arrow Connector 11"/>
          <p:cNvCxnSpPr/>
          <p:nvPr/>
        </p:nvCxnSpPr>
        <p:spPr bwMode="auto">
          <a:xfrm flipH="1">
            <a:off x="5317982" y="2033838"/>
            <a:ext cx="327413" cy="4662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6" name="TextBox 15"/>
          <p:cNvSpPr txBox="1"/>
          <p:nvPr/>
        </p:nvSpPr>
        <p:spPr>
          <a:xfrm>
            <a:off x="5088250" y="4693734"/>
            <a:ext cx="2878800" cy="646331"/>
          </a:xfrm>
          <a:prstGeom prst="rect">
            <a:avLst/>
          </a:prstGeom>
          <a:noFill/>
        </p:spPr>
        <p:txBody>
          <a:bodyPr wrap="none" rtlCol="0">
            <a:spAutoFit/>
          </a:bodyPr>
          <a:lstStyle/>
          <a:p>
            <a:r>
              <a:rPr lang="en-GB" dirty="0" smtClean="0"/>
              <a:t>US LC meeting (Arlington)</a:t>
            </a:r>
            <a:br>
              <a:rPr lang="en-GB" dirty="0" smtClean="0"/>
            </a:br>
            <a:r>
              <a:rPr lang="en-GB" dirty="0" smtClean="0"/>
              <a:t>24.10 – final Drafts</a:t>
            </a:r>
            <a:endParaRPr lang="en-GB" dirty="0"/>
          </a:p>
        </p:txBody>
      </p:sp>
      <p:cxnSp>
        <p:nvCxnSpPr>
          <p:cNvPr id="17" name="Straight Arrow Connector 16"/>
          <p:cNvCxnSpPr/>
          <p:nvPr/>
        </p:nvCxnSpPr>
        <p:spPr bwMode="auto">
          <a:xfrm flipV="1">
            <a:off x="7044340" y="3303745"/>
            <a:ext cx="922710" cy="140215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2" name="Left Brace 21"/>
          <p:cNvSpPr/>
          <p:nvPr/>
        </p:nvSpPr>
        <p:spPr bwMode="auto">
          <a:xfrm rot="16200000">
            <a:off x="3063016" y="4432185"/>
            <a:ext cx="157921" cy="839761"/>
          </a:xfrm>
          <a:prstGeom prst="leftBrace">
            <a:avLst>
              <a:gd name="adj1" fmla="val 105000"/>
              <a:gd name="adj2" fmla="val 50736"/>
            </a:avLst>
          </a:prstGeom>
          <a:solidFill>
            <a:srgbClr val="FFFF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23" name="TextBox 22"/>
          <p:cNvSpPr txBox="1"/>
          <p:nvPr/>
        </p:nvSpPr>
        <p:spPr>
          <a:xfrm>
            <a:off x="2639148" y="4871521"/>
            <a:ext cx="1092955" cy="307777"/>
          </a:xfrm>
          <a:prstGeom prst="rect">
            <a:avLst/>
          </a:prstGeom>
          <a:noFill/>
        </p:spPr>
        <p:txBody>
          <a:bodyPr wrap="none" rtlCol="0">
            <a:spAutoFit/>
          </a:bodyPr>
          <a:lstStyle>
            <a:defPPr>
              <a:defRPr lang="en-US"/>
            </a:defPPr>
            <a:lvl1pPr>
              <a:defRPr sz="1400">
                <a:solidFill>
                  <a:srgbClr val="008000"/>
                </a:solidFill>
              </a:defRPr>
            </a:lvl1pPr>
          </a:lstStyle>
          <a:p>
            <a:r>
              <a:rPr lang="en-GB" dirty="0"/>
              <a:t>preparation</a:t>
            </a:r>
          </a:p>
        </p:txBody>
      </p:sp>
      <p:sp>
        <p:nvSpPr>
          <p:cNvPr id="24" name="TextBox 23"/>
          <p:cNvSpPr txBox="1"/>
          <p:nvPr/>
        </p:nvSpPr>
        <p:spPr>
          <a:xfrm>
            <a:off x="2882902" y="986030"/>
            <a:ext cx="1386956" cy="369332"/>
          </a:xfrm>
          <a:prstGeom prst="rect">
            <a:avLst/>
          </a:prstGeom>
          <a:noFill/>
        </p:spPr>
        <p:txBody>
          <a:bodyPr wrap="none" rtlCol="0">
            <a:spAutoFit/>
          </a:bodyPr>
          <a:lstStyle/>
          <a:p>
            <a:r>
              <a:rPr lang="en-GB" dirty="0" smtClean="0">
                <a:solidFill>
                  <a:srgbClr val="008000"/>
                </a:solidFill>
              </a:rPr>
              <a:t>2011   2012</a:t>
            </a:r>
            <a:endParaRPr lang="en-GB" dirty="0">
              <a:solidFill>
                <a:srgbClr val="008000"/>
              </a:solidFill>
            </a:endParaRPr>
          </a:p>
        </p:txBody>
      </p:sp>
      <p:sp>
        <p:nvSpPr>
          <p:cNvPr id="26" name="TextBox 25"/>
          <p:cNvSpPr txBox="1"/>
          <p:nvPr/>
        </p:nvSpPr>
        <p:spPr>
          <a:xfrm>
            <a:off x="3872557" y="1993755"/>
            <a:ext cx="943137" cy="307777"/>
          </a:xfrm>
          <a:prstGeom prst="rect">
            <a:avLst/>
          </a:prstGeom>
          <a:noFill/>
        </p:spPr>
        <p:txBody>
          <a:bodyPr wrap="none" rtlCol="0">
            <a:spAutoFit/>
          </a:bodyPr>
          <a:lstStyle/>
          <a:p>
            <a:r>
              <a:rPr lang="en-GB" sz="1400" dirty="0" smtClean="0">
                <a:solidFill>
                  <a:srgbClr val="008000"/>
                </a:solidFill>
              </a:rPr>
              <a:t>16 weeks</a:t>
            </a:r>
            <a:endParaRPr lang="en-GB" sz="1400" dirty="0">
              <a:solidFill>
                <a:srgbClr val="008000"/>
              </a:solidFill>
            </a:endParaRPr>
          </a:p>
        </p:txBody>
      </p:sp>
      <p:sp>
        <p:nvSpPr>
          <p:cNvPr id="27" name="TextBox 26"/>
          <p:cNvSpPr txBox="1"/>
          <p:nvPr/>
        </p:nvSpPr>
        <p:spPr>
          <a:xfrm>
            <a:off x="6168020" y="2320724"/>
            <a:ext cx="943137" cy="307777"/>
          </a:xfrm>
          <a:prstGeom prst="rect">
            <a:avLst/>
          </a:prstGeom>
          <a:noFill/>
        </p:spPr>
        <p:txBody>
          <a:bodyPr wrap="none" rtlCol="0">
            <a:spAutoFit/>
          </a:bodyPr>
          <a:lstStyle>
            <a:defPPr>
              <a:defRPr lang="en-US"/>
            </a:defPPr>
            <a:lvl1pPr>
              <a:defRPr sz="1400">
                <a:solidFill>
                  <a:srgbClr val="008000"/>
                </a:solidFill>
              </a:defRPr>
            </a:lvl1pPr>
          </a:lstStyle>
          <a:p>
            <a:r>
              <a:rPr lang="en-GB" dirty="0"/>
              <a:t>25 weeks</a:t>
            </a:r>
          </a:p>
        </p:txBody>
      </p:sp>
      <p:sp>
        <p:nvSpPr>
          <p:cNvPr id="28" name="TextBox 27"/>
          <p:cNvSpPr txBox="1"/>
          <p:nvPr/>
        </p:nvSpPr>
        <p:spPr>
          <a:xfrm>
            <a:off x="6267850" y="3165245"/>
            <a:ext cx="1552979" cy="276999"/>
          </a:xfrm>
          <a:prstGeom prst="rect">
            <a:avLst/>
          </a:prstGeom>
          <a:noFill/>
        </p:spPr>
        <p:txBody>
          <a:bodyPr wrap="none" rtlCol="0">
            <a:spAutoFit/>
          </a:bodyPr>
          <a:lstStyle/>
          <a:p>
            <a:r>
              <a:rPr lang="en-GB" sz="1200" dirty="0" smtClean="0">
                <a:solidFill>
                  <a:srgbClr val="3366FF"/>
                </a:solidFill>
              </a:rPr>
              <a:t>Executive Summary</a:t>
            </a:r>
            <a:endParaRPr lang="en-GB" sz="1200" dirty="0">
              <a:solidFill>
                <a:srgbClr val="3366FF"/>
              </a:solidFill>
            </a:endParaRPr>
          </a:p>
        </p:txBody>
      </p:sp>
      <p:sp>
        <p:nvSpPr>
          <p:cNvPr id="29" name="TextBox 28"/>
          <p:cNvSpPr txBox="1"/>
          <p:nvPr/>
        </p:nvSpPr>
        <p:spPr>
          <a:xfrm>
            <a:off x="4381158" y="3713698"/>
            <a:ext cx="2331888" cy="276999"/>
          </a:xfrm>
          <a:prstGeom prst="rect">
            <a:avLst/>
          </a:prstGeom>
          <a:noFill/>
        </p:spPr>
        <p:txBody>
          <a:bodyPr wrap="none" rtlCol="0">
            <a:spAutoFit/>
          </a:bodyPr>
          <a:lstStyle/>
          <a:p>
            <a:r>
              <a:rPr lang="en-GB" sz="1200" dirty="0" smtClean="0">
                <a:solidFill>
                  <a:srgbClr val="3366FF"/>
                </a:solidFill>
              </a:rPr>
              <a:t>Companion outreach document</a:t>
            </a:r>
            <a:endParaRPr lang="en-GB" sz="1200" dirty="0">
              <a:solidFill>
                <a:srgbClr val="3366FF"/>
              </a:solidFill>
            </a:endParaRPr>
          </a:p>
        </p:txBody>
      </p:sp>
      <p:sp>
        <p:nvSpPr>
          <p:cNvPr id="30" name="TextBox 29"/>
          <p:cNvSpPr txBox="1"/>
          <p:nvPr/>
        </p:nvSpPr>
        <p:spPr>
          <a:xfrm>
            <a:off x="98914" y="5179298"/>
            <a:ext cx="2892075" cy="1200329"/>
          </a:xfrm>
          <a:prstGeom prst="rect">
            <a:avLst/>
          </a:prstGeom>
          <a:noFill/>
        </p:spPr>
        <p:txBody>
          <a:bodyPr wrap="none" rtlCol="0">
            <a:spAutoFit/>
          </a:bodyPr>
          <a:lstStyle/>
          <a:p>
            <a:r>
              <a:rPr lang="en-GB" dirty="0" smtClean="0"/>
              <a:t>Very aggressive schedule!</a:t>
            </a:r>
          </a:p>
          <a:p>
            <a:r>
              <a:rPr lang="en-GB" dirty="0" smtClean="0"/>
              <a:t>In parallel:</a:t>
            </a:r>
          </a:p>
          <a:p>
            <a:pPr marL="285750" indent="-285750">
              <a:buFontTx/>
              <a:buChar char="-"/>
            </a:pPr>
            <a:r>
              <a:rPr lang="en-GB" dirty="0" smtClean="0"/>
              <a:t>cost estimation</a:t>
            </a:r>
          </a:p>
          <a:p>
            <a:pPr marL="285750" indent="-285750">
              <a:buFontTx/>
              <a:buChar char="-"/>
            </a:pPr>
            <a:r>
              <a:rPr lang="en-GB" dirty="0" smtClean="0"/>
              <a:t>TDD for EDMS</a:t>
            </a:r>
            <a:endParaRPr lang="en-GB" dirty="0"/>
          </a:p>
        </p:txBody>
      </p:sp>
      <p:sp>
        <p:nvSpPr>
          <p:cNvPr id="31" name="TextBox 30"/>
          <p:cNvSpPr txBox="1"/>
          <p:nvPr/>
        </p:nvSpPr>
        <p:spPr>
          <a:xfrm>
            <a:off x="3462640" y="5704665"/>
            <a:ext cx="2464136" cy="369332"/>
          </a:xfrm>
          <a:prstGeom prst="rect">
            <a:avLst/>
          </a:prstGeom>
          <a:noFill/>
        </p:spPr>
        <p:txBody>
          <a:bodyPr wrap="none" rtlCol="0">
            <a:spAutoFit/>
          </a:bodyPr>
          <a:lstStyle/>
          <a:p>
            <a:r>
              <a:rPr lang="en-GB" dirty="0" smtClean="0"/>
              <a:t>We like a challenge </a:t>
            </a:r>
            <a:r>
              <a:rPr lang="en-GB" dirty="0" smtClean="0">
                <a:sym typeface="Wingdings"/>
              </a:rPr>
              <a:t></a:t>
            </a:r>
            <a:endParaRPr lang="en-GB" dirty="0"/>
          </a:p>
        </p:txBody>
      </p:sp>
      <p:sp>
        <p:nvSpPr>
          <p:cNvPr id="32" name="Footer Placeholder 31"/>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1631842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199" y="274638"/>
            <a:ext cx="8470031" cy="1143000"/>
          </a:xfrm>
        </p:spPr>
        <p:txBody>
          <a:bodyPr>
            <a:normAutofit fontScale="90000"/>
          </a:bodyPr>
          <a:lstStyle/>
          <a:p>
            <a:r>
              <a:rPr kumimoji="1" lang="en-US" altLang="ja-JP" dirty="0" smtClean="0"/>
              <a:t>Status of Industrial Studies in Contracts with experienced companies </a:t>
            </a:r>
            <a:endParaRPr kumimoji="1" lang="ja-JP" altLang="en-US" dirty="0"/>
          </a:p>
        </p:txBody>
      </p:sp>
      <p:sp>
        <p:nvSpPr>
          <p:cNvPr id="3" name="コンテンツ プレースホルダー 2"/>
          <p:cNvSpPr>
            <a:spLocks noGrp="1"/>
          </p:cNvSpPr>
          <p:nvPr>
            <p:ph idx="1"/>
          </p:nvPr>
        </p:nvSpPr>
        <p:spPr>
          <a:xfrm>
            <a:off x="335075" y="1514164"/>
            <a:ext cx="8470031" cy="4612000"/>
          </a:xfrm>
          <a:ln>
            <a:solidFill>
              <a:srgbClr val="3366FF"/>
            </a:solidFill>
          </a:ln>
        </p:spPr>
        <p:txBody>
          <a:bodyPr>
            <a:normAutofit fontScale="70000" lnSpcReduction="20000"/>
          </a:bodyPr>
          <a:lstStyle/>
          <a:p>
            <a:r>
              <a:rPr lang="en-US" altLang="ja-JP" u="sng" dirty="0" smtClean="0"/>
              <a:t>Objectives: </a:t>
            </a:r>
          </a:p>
          <a:p>
            <a:pPr lvl="1"/>
            <a:r>
              <a:rPr lang="en-US" altLang="ja-JP" dirty="0" smtClean="0"/>
              <a:t>Further reliable cost estimate and understanding mass production effect, based on the previous cost-study for a level of 20 %,  (with no contracts) </a:t>
            </a:r>
          </a:p>
          <a:p>
            <a:endParaRPr lang="en-US" altLang="ja-JP" dirty="0" smtClean="0"/>
          </a:p>
          <a:p>
            <a:r>
              <a:rPr lang="en-US" altLang="ja-JP" dirty="0" smtClean="0"/>
              <a:t>EU: </a:t>
            </a:r>
          </a:p>
          <a:p>
            <a:pPr lvl="1"/>
            <a:r>
              <a:rPr lang="en-US" altLang="ja-JP" b="1" dirty="0" smtClean="0">
                <a:solidFill>
                  <a:srgbClr val="FF0000"/>
                </a:solidFill>
              </a:rPr>
              <a:t>DESY-RI</a:t>
            </a:r>
            <a:r>
              <a:rPr lang="en-US" altLang="ja-JP" dirty="0" smtClean="0"/>
              <a:t>: Cavity industrialization study (50 , 100 %) including facility, </a:t>
            </a:r>
          </a:p>
          <a:p>
            <a:pPr lvl="1"/>
            <a:r>
              <a:rPr lang="en-US" altLang="ja-JP" dirty="0" smtClean="0">
                <a:solidFill>
                  <a:srgbClr val="3366FF"/>
                </a:solidFill>
              </a:rPr>
              <a:t>CERN-BN </a:t>
            </a:r>
            <a:r>
              <a:rPr lang="en-US" altLang="ja-JP" dirty="0" smtClean="0"/>
              <a:t>(under discussion): </a:t>
            </a:r>
            <a:r>
              <a:rPr lang="en-US" altLang="ja-JP" dirty="0" err="1" smtClean="0"/>
              <a:t>Cryomodule</a:t>
            </a:r>
            <a:r>
              <a:rPr lang="en-US" altLang="ja-JP" dirty="0" smtClean="0"/>
              <a:t> assembly study (33 – 100%) </a:t>
            </a:r>
          </a:p>
          <a:p>
            <a:r>
              <a:rPr lang="en-US" altLang="ja-JP" dirty="0" err="1" smtClean="0"/>
              <a:t>Ams</a:t>
            </a:r>
            <a:r>
              <a:rPr lang="en-US" altLang="ja-JP" dirty="0" smtClean="0"/>
              <a:t>: </a:t>
            </a:r>
          </a:p>
          <a:p>
            <a:pPr lvl="1"/>
            <a:r>
              <a:rPr lang="en-US" altLang="ja-JP" b="1" dirty="0" err="1" smtClean="0">
                <a:solidFill>
                  <a:srgbClr val="FF0000"/>
                </a:solidFill>
              </a:rPr>
              <a:t>Fermilab</a:t>
            </a:r>
            <a:r>
              <a:rPr lang="en-US" altLang="ja-JP" b="1" dirty="0" smtClean="0">
                <a:solidFill>
                  <a:srgbClr val="FF0000"/>
                </a:solidFill>
              </a:rPr>
              <a:t>-AES</a:t>
            </a:r>
            <a:r>
              <a:rPr lang="en-US" altLang="ja-JP" dirty="0" smtClean="0"/>
              <a:t>: Cavity industrialization including facility </a:t>
            </a:r>
          </a:p>
          <a:p>
            <a:r>
              <a:rPr lang="en-US" altLang="ja-JP" dirty="0" smtClean="0"/>
              <a:t>AS/Japan (under discussion):</a:t>
            </a:r>
          </a:p>
          <a:p>
            <a:pPr lvl="1"/>
            <a:r>
              <a:rPr lang="en-US" altLang="ja-JP" dirty="0" smtClean="0">
                <a:solidFill>
                  <a:srgbClr val="3366FF"/>
                </a:solidFill>
              </a:rPr>
              <a:t>KEK-MHI: -Hitachi</a:t>
            </a:r>
            <a:r>
              <a:rPr lang="en-US" altLang="ja-JP" dirty="0" smtClean="0"/>
              <a:t>: Cavity </a:t>
            </a:r>
            <a:r>
              <a:rPr lang="en-US" altLang="ja-JP" dirty="0" err="1" smtClean="0"/>
              <a:t>indust</a:t>
            </a:r>
            <a:r>
              <a:rPr lang="en-US" altLang="ja-JP" dirty="0" smtClean="0"/>
              <a:t>. study (50 ~ 100 %) including facility, </a:t>
            </a:r>
          </a:p>
          <a:p>
            <a:pPr lvl="1"/>
            <a:r>
              <a:rPr lang="en-US" altLang="ja-JP" dirty="0" smtClean="0">
                <a:solidFill>
                  <a:srgbClr val="3366FF"/>
                </a:solidFill>
              </a:rPr>
              <a:t>KEK-Hitachi</a:t>
            </a:r>
            <a:r>
              <a:rPr lang="en-US" altLang="ja-JP" dirty="0" smtClean="0"/>
              <a:t>: </a:t>
            </a:r>
            <a:r>
              <a:rPr lang="en-US" altLang="ja-JP" dirty="0" err="1" smtClean="0"/>
              <a:t>Cryomodule</a:t>
            </a:r>
            <a:r>
              <a:rPr lang="en-US" altLang="ja-JP" dirty="0" smtClean="0"/>
              <a:t> assembly study </a:t>
            </a:r>
          </a:p>
          <a:p>
            <a:pPr lvl="1"/>
            <a:r>
              <a:rPr lang="en-US" altLang="ja-JP" dirty="0" smtClean="0">
                <a:solidFill>
                  <a:srgbClr val="3366FF"/>
                </a:solidFill>
              </a:rPr>
              <a:t>KEK-Toshiba</a:t>
            </a:r>
            <a:r>
              <a:rPr lang="en-US" altLang="ja-JP" dirty="0" smtClean="0"/>
              <a:t>: Conduction cooled SC </a:t>
            </a:r>
            <a:r>
              <a:rPr lang="en-US" altLang="ja-JP" dirty="0" err="1" smtClean="0"/>
              <a:t>quadrupole</a:t>
            </a:r>
            <a:r>
              <a:rPr lang="en-US" altLang="ja-JP" dirty="0"/>
              <a:t> </a:t>
            </a:r>
            <a:r>
              <a:rPr lang="en-US" altLang="ja-JP" dirty="0" smtClean="0"/>
              <a:t>industrialization study</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13</a:t>
            </a:fld>
            <a:endParaRPr lang="ja-JP" altLang="en-US"/>
          </a:p>
        </p:txBody>
      </p:sp>
    </p:spTree>
    <p:extLst>
      <p:ext uri="{BB962C8B-B14F-4D97-AF65-F5344CB8AC3E}">
        <p14:creationId xmlns:p14="http://schemas.microsoft.com/office/powerpoint/2010/main" val="4125827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Further Plans to prepare TDR</a:t>
            </a:r>
            <a:endParaRPr kumimoji="1" lang="ja-JP" altLang="en-US" b="1" dirty="0"/>
          </a:p>
        </p:txBody>
      </p:sp>
      <p:sp>
        <p:nvSpPr>
          <p:cNvPr id="3" name="コンテンツ プレースホルダー 2"/>
          <p:cNvSpPr>
            <a:spLocks noGrp="1"/>
          </p:cNvSpPr>
          <p:nvPr>
            <p:ph idx="1"/>
          </p:nvPr>
        </p:nvSpPr>
        <p:spPr>
          <a:xfrm>
            <a:off x="381000" y="1130300"/>
            <a:ext cx="8445500" cy="5054600"/>
          </a:xfrm>
        </p:spPr>
        <p:txBody>
          <a:bodyPr>
            <a:normAutofit lnSpcReduction="10000"/>
          </a:bodyPr>
          <a:lstStyle/>
          <a:p>
            <a:r>
              <a:rPr kumimoji="1" lang="en-US" altLang="ja-JP" sz="2400" dirty="0"/>
              <a:t>Cost-estimate work for TDR (</a:t>
            </a:r>
            <a:r>
              <a:rPr kumimoji="1" lang="en-US" altLang="ja-JP" sz="2400" dirty="0" smtClean="0"/>
              <a:t>by April, </a:t>
            </a:r>
            <a:r>
              <a:rPr kumimoji="1" lang="en-US" altLang="ja-JP" sz="2400" dirty="0"/>
              <a:t>2012)</a:t>
            </a:r>
          </a:p>
          <a:p>
            <a:pPr lvl="1"/>
            <a:r>
              <a:rPr kumimoji="1" lang="en-US" altLang="ja-JP" sz="2000" dirty="0"/>
              <a:t>Communication with industry under contract</a:t>
            </a:r>
          </a:p>
          <a:p>
            <a:pPr lvl="2"/>
            <a:r>
              <a:rPr kumimoji="1" lang="en-US" altLang="ja-JP" sz="1800" dirty="0"/>
              <a:t>Cavity: RI (w/ DESY), AES (w/ </a:t>
            </a:r>
            <a:r>
              <a:rPr kumimoji="1" lang="en-US" altLang="ja-JP" sz="1800" dirty="0" err="1"/>
              <a:t>Fermilab</a:t>
            </a:r>
            <a:r>
              <a:rPr kumimoji="1" lang="en-US" altLang="ja-JP" sz="1800" dirty="0"/>
              <a:t>), MHI (w/ KEK), </a:t>
            </a:r>
          </a:p>
          <a:p>
            <a:pPr lvl="2"/>
            <a:r>
              <a:rPr kumimoji="1" lang="en-US" altLang="ja-JP" sz="1800" dirty="0" err="1"/>
              <a:t>Cryomodule</a:t>
            </a:r>
            <a:r>
              <a:rPr kumimoji="1" lang="en-US" altLang="ja-JP" sz="1800" dirty="0"/>
              <a:t> Assembly: BN (w/ CERN), Hitachi (w/ KEK), </a:t>
            </a:r>
          </a:p>
          <a:p>
            <a:pPr lvl="2"/>
            <a:r>
              <a:rPr kumimoji="1" lang="en-US" altLang="ja-JP" sz="1800" dirty="0" err="1"/>
              <a:t>Quadrupole</a:t>
            </a:r>
            <a:r>
              <a:rPr kumimoji="1" lang="en-US" altLang="ja-JP" sz="1800" dirty="0"/>
              <a:t>: Toshiba (Q, w/KEK)</a:t>
            </a:r>
          </a:p>
          <a:p>
            <a:pPr lvl="2"/>
            <a:r>
              <a:rPr kumimoji="1" lang="en-US" altLang="ja-JP" sz="1800" dirty="0"/>
              <a:t>HLRF (SLAC, KEK) </a:t>
            </a:r>
          </a:p>
          <a:p>
            <a:pPr lvl="1"/>
            <a:r>
              <a:rPr kumimoji="1" lang="en-US" altLang="ja-JP" sz="2000" dirty="0"/>
              <a:t>Communication with laboratories </a:t>
            </a:r>
          </a:p>
          <a:p>
            <a:pPr lvl="2"/>
            <a:r>
              <a:rPr kumimoji="1" lang="en-US" altLang="ja-JP" sz="1800" dirty="0" err="1"/>
              <a:t>Fermilab</a:t>
            </a:r>
            <a:r>
              <a:rPr kumimoji="1" lang="en-US" altLang="ja-JP" sz="1800" dirty="0"/>
              <a:t>, </a:t>
            </a:r>
            <a:r>
              <a:rPr kumimoji="1" lang="en-US" altLang="ja-JP" sz="1800" dirty="0" err="1"/>
              <a:t>JLab</a:t>
            </a:r>
            <a:r>
              <a:rPr kumimoji="1" lang="en-US" altLang="ja-JP" sz="1800" dirty="0"/>
              <a:t>, CERN, DESY, </a:t>
            </a:r>
            <a:r>
              <a:rPr kumimoji="1" lang="en-US" altLang="ja-JP" sz="1800" dirty="0" err="1"/>
              <a:t>Saclay</a:t>
            </a:r>
            <a:r>
              <a:rPr kumimoji="1" lang="en-US" altLang="ja-JP" sz="1800" dirty="0"/>
              <a:t>, INFN, KEK, </a:t>
            </a:r>
            <a:r>
              <a:rPr kumimoji="1" lang="en-US" altLang="ja-JP" sz="1800" dirty="0" smtClean="0"/>
              <a:t>…</a:t>
            </a:r>
          </a:p>
          <a:p>
            <a:pPr lvl="2"/>
            <a:endParaRPr kumimoji="1" lang="en-US" altLang="ja-JP" sz="1800" dirty="0" smtClean="0"/>
          </a:p>
          <a:p>
            <a:r>
              <a:rPr kumimoji="1" lang="en-US" altLang="ja-JP" sz="2400" dirty="0" smtClean="0"/>
              <a:t>Technical specification to be fixed for TDR cost </a:t>
            </a:r>
          </a:p>
          <a:p>
            <a:pPr lvl="1"/>
            <a:r>
              <a:rPr kumimoji="1" lang="en-US" altLang="ja-JP" sz="2000" dirty="0" smtClean="0"/>
              <a:t>SCRF meeting at IHEP, Dec. 8-9, 2011</a:t>
            </a:r>
          </a:p>
          <a:p>
            <a:pPr lvl="1"/>
            <a:r>
              <a:rPr kumimoji="1" lang="en-US" altLang="ja-JP" sz="2000" dirty="0" smtClean="0"/>
              <a:t>SCRF-TBR, Jan. 19-20, 2011</a:t>
            </a:r>
          </a:p>
          <a:p>
            <a:pPr lvl="1"/>
            <a:r>
              <a:rPr kumimoji="1" lang="en-US" altLang="ja-JP" sz="2000" dirty="0" smtClean="0"/>
              <a:t>GDE meeting, 23-26, April</a:t>
            </a:r>
          </a:p>
          <a:p>
            <a:endParaRPr kumimoji="1" lang="en-US" altLang="ja-JP" sz="2400" dirty="0" smtClean="0"/>
          </a:p>
          <a:p>
            <a:r>
              <a:rPr kumimoji="1" lang="en-US" altLang="ja-JP" sz="1800" dirty="0" smtClean="0"/>
              <a:t> </a:t>
            </a:r>
          </a:p>
        </p:txBody>
      </p:sp>
      <p:sp>
        <p:nvSpPr>
          <p:cNvPr id="4" name="日付プレースホルダー 3"/>
          <p:cNvSpPr>
            <a:spLocks noGrp="1"/>
          </p:cNvSpPr>
          <p:nvPr>
            <p:ph type="dt" sz="half" idx="10"/>
          </p:nvPr>
        </p:nvSpPr>
        <p:spPr/>
        <p:txBody>
          <a:bodyPr/>
          <a:lstStyle/>
          <a:p>
            <a:r>
              <a:rPr lang="en-US" altLang="ja-JP" smtClean="0">
                <a:solidFill>
                  <a:srgbClr val="000000"/>
                </a:solidFill>
              </a:rPr>
              <a:t>GDE-PMs, 14th Nov. 2011</a:t>
            </a:r>
            <a:endParaRPr lang="en-US">
              <a:solidFill>
                <a:srgbClr val="000000"/>
              </a:solidFill>
            </a:endParaRPr>
          </a:p>
        </p:txBody>
      </p:sp>
      <p:sp>
        <p:nvSpPr>
          <p:cNvPr id="5" name="フッター プレースホルダー 4"/>
          <p:cNvSpPr>
            <a:spLocks noGrp="1"/>
          </p:cNvSpPr>
          <p:nvPr>
            <p:ph type="ftr" sz="quarter" idx="11"/>
          </p:nvPr>
        </p:nvSpPr>
        <p:spPr/>
        <p:txBody>
          <a:bodyPr/>
          <a:lstStyle/>
          <a:p>
            <a:r>
              <a:rPr lang="en-US" altLang="ja-JP" smtClean="0"/>
              <a:t>SCRF Industrialization</a:t>
            </a:r>
            <a:endParaRPr lang="en-US"/>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rPr>
              <a:pPr/>
              <a:t>14</a:t>
            </a:fld>
            <a:endParaRPr lang="en-US">
              <a:solidFill>
                <a:srgbClr val="000000"/>
              </a:solidFill>
            </a:endParaRPr>
          </a:p>
        </p:txBody>
      </p:sp>
    </p:spTree>
    <p:extLst>
      <p:ext uri="{BB962C8B-B14F-4D97-AF65-F5344CB8AC3E}">
        <p14:creationId xmlns:p14="http://schemas.microsoft.com/office/powerpoint/2010/main" val="2630516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TTC Meeting at IHEP, Dec. 5-8</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General agenda: </a:t>
            </a:r>
            <a:endParaRPr kumimoji="1" lang="en-US" altLang="ja-JP" dirty="0" smtClean="0"/>
          </a:p>
          <a:p>
            <a:pPr lvl="1"/>
            <a:r>
              <a:rPr kumimoji="1" lang="en-US" altLang="ja-JP" dirty="0" smtClean="0"/>
              <a:t>WG1: </a:t>
            </a:r>
          </a:p>
          <a:p>
            <a:pPr lvl="2"/>
            <a:r>
              <a:rPr kumimoji="1" lang="en-US" altLang="ja-JP" dirty="0" err="1" smtClean="0"/>
              <a:t>Cryomodule</a:t>
            </a:r>
            <a:r>
              <a:rPr kumimoji="1" lang="en-US" altLang="ja-JP" dirty="0" smtClean="0"/>
              <a:t> tests and analysis</a:t>
            </a:r>
          </a:p>
          <a:p>
            <a:pPr lvl="3"/>
            <a:r>
              <a:rPr lang="en-US" altLang="ja-JP" dirty="0"/>
              <a:t>f</a:t>
            </a:r>
            <a:r>
              <a:rPr lang="en-US" altLang="ja-JP" dirty="0" smtClean="0"/>
              <a:t>ocusing on the S1-Global </a:t>
            </a:r>
            <a:r>
              <a:rPr lang="en-US" altLang="ja-JP" dirty="0"/>
              <a:t>t</a:t>
            </a:r>
            <a:r>
              <a:rPr lang="en-US" altLang="ja-JP" dirty="0" smtClean="0"/>
              <a:t>est results and analysis</a:t>
            </a:r>
            <a:endParaRPr kumimoji="1" lang="en-US" altLang="ja-JP" dirty="0" smtClean="0"/>
          </a:p>
          <a:p>
            <a:pPr lvl="1"/>
            <a:r>
              <a:rPr lang="en-US" altLang="ja-JP" dirty="0" smtClean="0"/>
              <a:t>WG2: </a:t>
            </a:r>
          </a:p>
          <a:p>
            <a:pPr lvl="2"/>
            <a:r>
              <a:rPr lang="en-US" altLang="ja-JP" dirty="0" smtClean="0"/>
              <a:t>Cavity material, fabrication, treatment and testing: new concepts and new benefits</a:t>
            </a:r>
          </a:p>
          <a:p>
            <a:pPr lvl="1"/>
            <a:r>
              <a:rPr lang="en-US" altLang="ja-JP" dirty="0" smtClean="0"/>
              <a:t>WG3: </a:t>
            </a:r>
          </a:p>
          <a:p>
            <a:pPr lvl="2"/>
            <a:r>
              <a:rPr lang="en-US" altLang="ja-JP" dirty="0" smtClean="0"/>
              <a:t>Cryogenics and cryostats: savings in cooling power </a:t>
            </a:r>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15</a:t>
            </a:fld>
            <a:endParaRPr lang="ja-JP" altLang="en-US"/>
          </a:p>
        </p:txBody>
      </p:sp>
    </p:spTree>
    <p:extLst>
      <p:ext uri="{BB962C8B-B14F-4D97-AF65-F5344CB8AC3E}">
        <p14:creationId xmlns:p14="http://schemas.microsoft.com/office/powerpoint/2010/main" val="2277778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Technical Discussions on S1-Global Test Results at TTC, Dec. 5-8</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en-US" altLang="ja-JP" sz="2400" dirty="0" smtClean="0"/>
              <a:t>Working Group 1: </a:t>
            </a:r>
            <a:r>
              <a:rPr lang="en-US" altLang="ja-JP" sz="2400" dirty="0" err="1" smtClean="0">
                <a:solidFill>
                  <a:srgbClr val="3366FF"/>
                </a:solidFill>
              </a:rPr>
              <a:t>Cryomodule</a:t>
            </a:r>
            <a:r>
              <a:rPr lang="en-US" altLang="ja-JP" sz="2400" dirty="0" smtClean="0">
                <a:solidFill>
                  <a:srgbClr val="3366FF"/>
                </a:solidFill>
              </a:rPr>
              <a:t> Test Results and Analysis </a:t>
            </a:r>
          </a:p>
          <a:p>
            <a:r>
              <a:rPr lang="en-US" altLang="ja-JP" sz="2400" dirty="0" smtClean="0"/>
              <a:t>Date: Dec. 7, (the third, full day)</a:t>
            </a:r>
          </a:p>
          <a:p>
            <a:r>
              <a:rPr lang="en-US" altLang="ja-JP" sz="2400" dirty="0" smtClean="0"/>
              <a:t>Sessions;   1 (2 </a:t>
            </a:r>
            <a:r>
              <a:rPr lang="en-US" altLang="ja-JP" sz="2400" dirty="0" err="1" smtClean="0"/>
              <a:t>hrs</a:t>
            </a:r>
            <a:r>
              <a:rPr lang="en-US" altLang="ja-JP" sz="2400" dirty="0" smtClean="0"/>
              <a:t>), 2 (1.5 </a:t>
            </a:r>
            <a:r>
              <a:rPr lang="en-US" altLang="ja-JP" sz="2400" dirty="0" err="1" smtClean="0"/>
              <a:t>hrs</a:t>
            </a:r>
            <a:r>
              <a:rPr lang="en-US" altLang="ja-JP" sz="2400" dirty="0" smtClean="0"/>
              <a:t>), 3 (1.5 </a:t>
            </a:r>
            <a:r>
              <a:rPr lang="en-US" altLang="ja-JP" sz="2400" dirty="0" err="1" smtClean="0"/>
              <a:t>hrs</a:t>
            </a:r>
            <a:r>
              <a:rPr lang="en-US" altLang="ja-JP" sz="2400" dirty="0" smtClean="0"/>
              <a:t>), 4 (1.5 </a:t>
            </a:r>
            <a:r>
              <a:rPr lang="en-US" altLang="ja-JP" sz="2400" dirty="0" err="1" smtClean="0"/>
              <a:t>hrs</a:t>
            </a:r>
            <a:r>
              <a:rPr lang="en-US" altLang="ja-JP" sz="2400" dirty="0" smtClean="0"/>
              <a:t>) </a:t>
            </a:r>
          </a:p>
          <a:p>
            <a:r>
              <a:rPr lang="en-US" altLang="ja-JP" sz="2400" dirty="0" smtClean="0"/>
              <a:t>Focusing on </a:t>
            </a:r>
            <a:r>
              <a:rPr lang="en-US" altLang="ja-JP" sz="2400" dirty="0" err="1" smtClean="0"/>
              <a:t>cryomodule</a:t>
            </a:r>
            <a:r>
              <a:rPr lang="en-US" altLang="ja-JP" sz="2400" dirty="0" smtClean="0"/>
              <a:t> RF tests and problems observed</a:t>
            </a:r>
          </a:p>
          <a:p>
            <a:pPr lvl="1"/>
            <a:r>
              <a:rPr lang="en-US" altLang="ja-JP" sz="2000" dirty="0" smtClean="0"/>
              <a:t>Cavity: Degradation of field gradient after cavity-string assembly</a:t>
            </a:r>
          </a:p>
          <a:p>
            <a:pPr lvl="1"/>
            <a:r>
              <a:rPr lang="en-US" altLang="ja-JP" sz="2000" dirty="0" smtClean="0"/>
              <a:t>Input coupler: discharge and excessive heat-load  </a:t>
            </a:r>
          </a:p>
          <a:p>
            <a:pPr lvl="1"/>
            <a:r>
              <a:rPr lang="en-US" altLang="ja-JP" sz="2000" dirty="0" smtClean="0"/>
              <a:t>Tuner: LFD and control, and failure modes in operation</a:t>
            </a:r>
          </a:p>
          <a:p>
            <a:pPr lvl="1"/>
            <a:r>
              <a:rPr lang="en-US" altLang="ja-JP" sz="2000" dirty="0" smtClean="0"/>
              <a:t>Cavity-string: alignment process and monitoring/control </a:t>
            </a:r>
          </a:p>
          <a:p>
            <a:pPr lvl="1"/>
            <a:r>
              <a:rPr lang="en-US" altLang="ja-JP" sz="2000" dirty="0" smtClean="0"/>
              <a:t>(</a:t>
            </a:r>
            <a:r>
              <a:rPr lang="en-US" altLang="ja-JP" sz="2000" dirty="0" err="1" smtClean="0"/>
              <a:t>LHe</a:t>
            </a:r>
            <a:r>
              <a:rPr lang="en-US" altLang="ja-JP" sz="2000" dirty="0" smtClean="0"/>
              <a:t> jacket, magnetic shield and others)</a:t>
            </a:r>
          </a:p>
          <a:p>
            <a:pPr marL="457200" lvl="1" indent="0">
              <a:buNone/>
            </a:pPr>
            <a:endParaRPr lang="en-US" altLang="ja-JP" sz="2400" dirty="0" smtClean="0"/>
          </a:p>
          <a:p>
            <a:r>
              <a:rPr kumimoji="1" lang="en-US" altLang="ja-JP" sz="2400" i="1" dirty="0" smtClean="0">
                <a:solidFill>
                  <a:srgbClr val="3366FF"/>
                </a:solidFill>
              </a:rPr>
              <a:t>Notes and Request from TTC:</a:t>
            </a:r>
          </a:p>
          <a:p>
            <a:pPr lvl="1"/>
            <a:r>
              <a:rPr kumimoji="1" lang="en-US" altLang="ja-JP" sz="2000" i="1" dirty="0" smtClean="0">
                <a:solidFill>
                  <a:srgbClr val="3366FF"/>
                </a:solidFill>
              </a:rPr>
              <a:t>Wider applications/projects to be </a:t>
            </a:r>
            <a:r>
              <a:rPr lang="en-US" altLang="ja-JP" sz="2000" i="1" dirty="0" smtClean="0">
                <a:solidFill>
                  <a:srgbClr val="3366FF"/>
                </a:solidFill>
              </a:rPr>
              <a:t>covered</a:t>
            </a:r>
            <a:endParaRPr kumimoji="1" lang="en-US" altLang="ja-JP" sz="2000" i="1" dirty="0" smtClean="0">
              <a:solidFill>
                <a:srgbClr val="3366FF"/>
              </a:solidFill>
            </a:endParaRPr>
          </a:p>
          <a:p>
            <a:pPr lvl="1"/>
            <a:r>
              <a:rPr lang="en-US" altLang="ja-JP" sz="2000" i="1" dirty="0" smtClean="0">
                <a:solidFill>
                  <a:srgbClr val="3366FF"/>
                </a:solidFill>
              </a:rPr>
              <a:t>ILC, FLASH/XFEL, NML, </a:t>
            </a:r>
            <a:r>
              <a:rPr lang="en-US" altLang="ja-JP" sz="2000" i="1" dirty="0" err="1" smtClean="0">
                <a:solidFill>
                  <a:srgbClr val="3366FF"/>
                </a:solidFill>
              </a:rPr>
              <a:t>Cebaf</a:t>
            </a:r>
            <a:r>
              <a:rPr lang="en-US" altLang="ja-JP" sz="2000" i="1" dirty="0" smtClean="0">
                <a:solidFill>
                  <a:srgbClr val="3366FF"/>
                </a:solidFill>
              </a:rPr>
              <a:t>, Spiral-2, </a:t>
            </a:r>
            <a:r>
              <a:rPr kumimoji="1" lang="en-US" altLang="ja-JP" sz="2000" i="1" dirty="0" smtClean="0">
                <a:solidFill>
                  <a:srgbClr val="3366FF"/>
                </a:solidFill>
              </a:rPr>
              <a:t> … </a:t>
            </a:r>
          </a:p>
          <a:p>
            <a:pPr marL="457200" lvl="1" indent="0">
              <a:buNone/>
            </a:pPr>
            <a:endParaRPr kumimoji="1" lang="en-US" altLang="ja-JP" sz="2000" dirty="0"/>
          </a:p>
          <a:p>
            <a:pPr lvl="1"/>
            <a:endParaRPr kumimoji="1" lang="en-US" altLang="ja-JP" sz="2000" dirty="0" smtClean="0"/>
          </a:p>
          <a:p>
            <a:pPr lvl="1"/>
            <a:endParaRPr kumimoji="1" lang="ja-JP" altLang="en-US" sz="2000" dirty="0"/>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16</a:t>
            </a:fld>
            <a:endParaRPr lang="ja-JP" altLang="en-US"/>
          </a:p>
        </p:txBody>
      </p:sp>
    </p:spTree>
    <p:extLst>
      <p:ext uri="{BB962C8B-B14F-4D97-AF65-F5344CB8AC3E}">
        <p14:creationId xmlns:p14="http://schemas.microsoft.com/office/powerpoint/2010/main" val="1058157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TTC-WG1: agenda proposed </a:t>
            </a:r>
            <a:br>
              <a:rPr kumimoji="1" lang="en-US" altLang="ja-JP" dirty="0" smtClean="0"/>
            </a:br>
            <a:r>
              <a:rPr lang="en-US" altLang="ja-JP" dirty="0" err="1" smtClean="0"/>
              <a:t>Cryomodule</a:t>
            </a:r>
            <a:r>
              <a:rPr lang="en-US" altLang="ja-JP" dirty="0" smtClean="0"/>
              <a:t> test results and </a:t>
            </a:r>
            <a:r>
              <a:rPr lang="en-US" altLang="ja-JP" dirty="0" smtClean="0"/>
              <a:t>analysis</a:t>
            </a:r>
            <a:br>
              <a:rPr lang="en-US" altLang="ja-JP" dirty="0" smtClean="0"/>
            </a:br>
            <a:r>
              <a:rPr lang="en-US" altLang="ja-JP" dirty="0" smtClean="0"/>
              <a:t>as of Nov. 16, after SCRF meeting</a:t>
            </a:r>
            <a:endParaRPr kumimoji="1" lang="ja-JP" altLang="en-US"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083069619"/>
              </p:ext>
            </p:extLst>
          </p:nvPr>
        </p:nvGraphicFramePr>
        <p:xfrm>
          <a:off x="568169" y="1797464"/>
          <a:ext cx="8322566" cy="4373517"/>
        </p:xfrm>
        <a:graphic>
          <a:graphicData uri="http://schemas.openxmlformats.org/drawingml/2006/table">
            <a:tbl>
              <a:tblPr firstRow="1" bandRow="1">
                <a:tableStyleId>{5C22544A-7EE6-4342-B048-85BDC9FD1C3A}</a:tableStyleId>
              </a:tblPr>
              <a:tblGrid>
                <a:gridCol w="1397470"/>
                <a:gridCol w="3840555"/>
                <a:gridCol w="3084541"/>
              </a:tblGrid>
              <a:tr h="380638">
                <a:tc>
                  <a:txBody>
                    <a:bodyPr/>
                    <a:lstStyle/>
                    <a:p>
                      <a:r>
                        <a:rPr kumimoji="1" lang="en-US" altLang="ja-JP" dirty="0" smtClean="0"/>
                        <a:t>Session</a:t>
                      </a:r>
                      <a:endParaRPr kumimoji="1" lang="ja-JP" altLang="en-US" dirty="0"/>
                    </a:p>
                  </a:txBody>
                  <a:tcPr/>
                </a:tc>
                <a:tc>
                  <a:txBody>
                    <a:bodyPr/>
                    <a:lstStyle/>
                    <a:p>
                      <a:r>
                        <a:rPr kumimoji="1" lang="en-US" altLang="ja-JP" dirty="0" smtClean="0"/>
                        <a:t>Subject</a:t>
                      </a:r>
                      <a:endParaRPr kumimoji="1" lang="ja-JP" altLang="en-US" dirty="0"/>
                    </a:p>
                  </a:txBody>
                  <a:tcPr/>
                </a:tc>
                <a:tc>
                  <a:txBody>
                    <a:bodyPr/>
                    <a:lstStyle/>
                    <a:p>
                      <a:r>
                        <a:rPr kumimoji="1" lang="en-US" altLang="ja-JP" dirty="0" smtClean="0"/>
                        <a:t>Speakers</a:t>
                      </a:r>
                      <a:endParaRPr kumimoji="1" lang="ja-JP" altLang="en-US" dirty="0"/>
                    </a:p>
                  </a:txBody>
                  <a:tcPr/>
                </a:tc>
              </a:tr>
              <a:tr h="1027435">
                <a:tc>
                  <a:txBody>
                    <a:bodyPr/>
                    <a:lstStyle/>
                    <a:p>
                      <a:r>
                        <a:rPr kumimoji="1" lang="en-US" altLang="ja-JP" sz="1400" dirty="0" smtClean="0">
                          <a:solidFill>
                            <a:srgbClr val="FF0000"/>
                          </a:solidFill>
                        </a:rPr>
                        <a:t>December 7:</a:t>
                      </a:r>
                    </a:p>
                    <a:p>
                      <a:r>
                        <a:rPr kumimoji="1" lang="en-US" altLang="ja-JP" sz="1400" dirty="0" smtClean="0">
                          <a:solidFill>
                            <a:srgbClr val="FF0000"/>
                          </a:solidFill>
                        </a:rPr>
                        <a:t>Wednesday:</a:t>
                      </a:r>
                    </a:p>
                    <a:p>
                      <a:r>
                        <a:rPr kumimoji="1" lang="en-US" altLang="ja-JP" sz="1400" dirty="0" smtClean="0"/>
                        <a:t>1</a:t>
                      </a:r>
                      <a:r>
                        <a:rPr kumimoji="1" lang="en-US" altLang="ja-JP" sz="1400" dirty="0" smtClean="0"/>
                        <a:t>: </a:t>
                      </a:r>
                      <a:r>
                        <a:rPr kumimoji="1" lang="en-US" altLang="ja-JP" sz="1400" dirty="0" smtClean="0"/>
                        <a:t>8:30 – 10:30</a:t>
                      </a:r>
                      <a:endParaRPr kumimoji="1" lang="ja-JP" altLang="en-US" sz="1400" dirty="0"/>
                    </a:p>
                  </a:txBody>
                  <a:tcPr/>
                </a:tc>
                <a:tc>
                  <a:txBody>
                    <a:bodyPr/>
                    <a:lstStyle/>
                    <a:p>
                      <a:pPr marL="0" indent="0">
                        <a:buFontTx/>
                        <a:buNone/>
                      </a:pPr>
                      <a:r>
                        <a:rPr kumimoji="1" lang="en-US" altLang="ja-JP" sz="1400" kern="1200" dirty="0" smtClean="0">
                          <a:solidFill>
                            <a:schemeClr val="dk1"/>
                          </a:solidFill>
                          <a:latin typeface="+mn-lt"/>
                          <a:ea typeface="+mn-ea"/>
                          <a:cs typeface="+mn-cs"/>
                        </a:rPr>
                        <a:t>Tuners:</a:t>
                      </a:r>
                    </a:p>
                    <a:p>
                      <a:pPr marL="0" indent="0">
                        <a:buFontTx/>
                        <a:buNone/>
                      </a:pPr>
                      <a:r>
                        <a:rPr kumimoji="1" lang="en-US" altLang="ja-JP" sz="1400" kern="1200" dirty="0" smtClean="0">
                          <a:solidFill>
                            <a:schemeClr val="dk1"/>
                          </a:solidFill>
                          <a:latin typeface="+mn-lt"/>
                          <a:ea typeface="+mn-ea"/>
                          <a:cs typeface="+mn-cs"/>
                        </a:rPr>
                        <a:t>- LFD control with tuners </a:t>
                      </a:r>
                    </a:p>
                    <a:p>
                      <a:endParaRPr kumimoji="1" lang="en-US" altLang="ja-JP" sz="1400" kern="1200" dirty="0" smtClean="0">
                        <a:solidFill>
                          <a:schemeClr val="dk1"/>
                        </a:solidFill>
                        <a:latin typeface="+mn-lt"/>
                        <a:ea typeface="+mn-ea"/>
                        <a:cs typeface="+mn-cs"/>
                      </a:endParaRPr>
                    </a:p>
                    <a:p>
                      <a:pPr marL="285750" indent="-285750">
                        <a:buFontTx/>
                        <a:buChar char="-"/>
                      </a:pPr>
                      <a:r>
                        <a:rPr kumimoji="1" lang="en-US" altLang="ja-JP" sz="1400" kern="1200" baseline="0" dirty="0" smtClean="0">
                          <a:solidFill>
                            <a:schemeClr val="dk1"/>
                          </a:solidFill>
                          <a:latin typeface="+mn-lt"/>
                          <a:ea typeface="+mn-ea"/>
                          <a:cs typeface="+mn-cs"/>
                        </a:rPr>
                        <a:t>Discussion and </a:t>
                      </a:r>
                      <a:r>
                        <a:rPr kumimoji="1" lang="en-US" altLang="ja-JP" sz="1400" kern="1200" dirty="0" smtClean="0">
                          <a:solidFill>
                            <a:schemeClr val="dk1"/>
                          </a:solidFill>
                          <a:latin typeface="+mn-lt"/>
                          <a:ea typeface="+mn-ea"/>
                          <a:cs typeface="+mn-cs"/>
                        </a:rPr>
                        <a:t>Comments </a:t>
                      </a:r>
                      <a:r>
                        <a:rPr kumimoji="1" lang="en-US" altLang="ja-JP" sz="1400" kern="1200" dirty="0" smtClean="0">
                          <a:solidFill>
                            <a:schemeClr val="dk1"/>
                          </a:solidFill>
                          <a:latin typeface="+mn-lt"/>
                          <a:ea typeface="+mn-ea"/>
                          <a:cs typeface="+mn-cs"/>
                        </a:rPr>
                        <a:t>on tuner performances: </a:t>
                      </a:r>
                    </a:p>
                  </a:txBody>
                  <a:tcPr/>
                </a:tc>
                <a:tc>
                  <a:txBody>
                    <a:bodyPr/>
                    <a:lstStyle/>
                    <a:p>
                      <a:r>
                        <a:rPr kumimoji="1" lang="en-US" altLang="ja-JP" sz="1400" kern="1200" dirty="0" smtClean="0">
                          <a:solidFill>
                            <a:schemeClr val="dk1"/>
                          </a:solidFill>
                          <a:latin typeface="+mn-lt"/>
                          <a:ea typeface="+mn-ea"/>
                          <a:cs typeface="+mn-cs"/>
                        </a:rPr>
                        <a:t> </a:t>
                      </a:r>
                    </a:p>
                    <a:p>
                      <a:pPr marL="285750" indent="-285750">
                        <a:buFontTx/>
                        <a:buChar char="-"/>
                      </a:pPr>
                      <a:r>
                        <a:rPr kumimoji="1" lang="en-US" altLang="ja-JP" sz="1400" kern="1200" dirty="0" err="1" smtClean="0">
                          <a:solidFill>
                            <a:schemeClr val="dk1"/>
                          </a:solidFill>
                          <a:latin typeface="+mn-lt"/>
                          <a:ea typeface="+mn-ea"/>
                          <a:cs typeface="+mn-cs"/>
                        </a:rPr>
                        <a:t>Yuriy</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Pischalnikov</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Fermiab</a:t>
                      </a:r>
                      <a:r>
                        <a:rPr kumimoji="1" lang="en-US" altLang="ja-JP" sz="1400" kern="1200" dirty="0" smtClean="0">
                          <a:solidFill>
                            <a:schemeClr val="dk1"/>
                          </a:solidFill>
                          <a:latin typeface="+mn-lt"/>
                          <a:ea typeface="+mn-ea"/>
                          <a:cs typeface="+mn-cs"/>
                        </a:rPr>
                        <a:t>), </a:t>
                      </a:r>
                      <a:endParaRPr kumimoji="1" lang="en-US" altLang="ja-JP" sz="1400" kern="1200" dirty="0" smtClean="0">
                        <a:solidFill>
                          <a:schemeClr val="dk1"/>
                        </a:solidFill>
                        <a:latin typeface="+mn-lt"/>
                        <a:ea typeface="+mn-ea"/>
                        <a:cs typeface="+mn-cs"/>
                      </a:endParaRPr>
                    </a:p>
                    <a:p>
                      <a:pPr marL="285750" indent="-285750">
                        <a:buFontTx/>
                        <a:buChar char="-"/>
                      </a:pPr>
                      <a:r>
                        <a:rPr kumimoji="1" lang="en-US" altLang="ja-JP" sz="1400" kern="1200" dirty="0" smtClean="0">
                          <a:solidFill>
                            <a:schemeClr val="dk1"/>
                          </a:solidFill>
                          <a:latin typeface="+mn-lt"/>
                          <a:ea typeface="+mn-ea"/>
                          <a:cs typeface="+mn-cs"/>
                        </a:rPr>
                        <a:t>Shin</a:t>
                      </a:r>
                      <a:r>
                        <a:rPr kumimoji="1" lang="en-US" altLang="ja-JP" sz="1400" kern="1200" dirty="0" smtClean="0">
                          <a:solidFill>
                            <a:schemeClr val="dk1"/>
                          </a:solidFill>
                          <a:latin typeface="+mn-lt"/>
                          <a:ea typeface="+mn-ea"/>
                          <a:cs typeface="+mn-cs"/>
                        </a:rPr>
                        <a:t>-</a:t>
                      </a:r>
                      <a:r>
                        <a:rPr kumimoji="1" lang="en-US" altLang="ja-JP" sz="1400" kern="1200" dirty="0" err="1" smtClean="0">
                          <a:solidFill>
                            <a:schemeClr val="dk1"/>
                          </a:solidFill>
                          <a:latin typeface="+mn-lt"/>
                          <a:ea typeface="+mn-ea"/>
                          <a:cs typeface="+mn-cs"/>
                        </a:rPr>
                        <a:t>ichiro</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Michizono</a:t>
                      </a:r>
                      <a:r>
                        <a:rPr kumimoji="1" lang="en-US" altLang="ja-JP" sz="1400" kern="1200" dirty="0" smtClean="0">
                          <a:solidFill>
                            <a:schemeClr val="dk1"/>
                          </a:solidFill>
                          <a:latin typeface="+mn-lt"/>
                          <a:ea typeface="+mn-ea"/>
                          <a:cs typeface="+mn-cs"/>
                        </a:rPr>
                        <a:t> (KEK) </a:t>
                      </a:r>
                      <a:endParaRPr kumimoji="1" lang="en-US" altLang="ja-JP" sz="1400" kern="1200" dirty="0" smtClean="0">
                        <a:solidFill>
                          <a:schemeClr val="dk1"/>
                        </a:solidFill>
                        <a:latin typeface="+mn-lt"/>
                        <a:ea typeface="+mn-ea"/>
                        <a:cs typeface="+mn-cs"/>
                      </a:endParaRPr>
                    </a:p>
                    <a:p>
                      <a:pPr marL="285750" indent="-285750">
                        <a:buFontTx/>
                        <a:buChar char="-"/>
                      </a:pPr>
                      <a:r>
                        <a:rPr kumimoji="1" lang="en-US" altLang="ja-JP" sz="1400" kern="1200" dirty="0" smtClean="0">
                          <a:solidFill>
                            <a:schemeClr val="dk1"/>
                          </a:solidFill>
                          <a:latin typeface="+mn-lt"/>
                          <a:ea typeface="+mn-ea"/>
                          <a:cs typeface="+mn-cs"/>
                        </a:rPr>
                        <a:t>C </a:t>
                      </a:r>
                      <a:r>
                        <a:rPr kumimoji="1" lang="en-US" altLang="ja-JP" sz="1400" kern="1200" dirty="0" err="1" smtClean="0">
                          <a:solidFill>
                            <a:schemeClr val="dk1"/>
                          </a:solidFill>
                          <a:latin typeface="+mn-lt"/>
                          <a:ea typeface="+mn-ea"/>
                          <a:cs typeface="+mn-cs"/>
                        </a:rPr>
                        <a:t>Pagani</a:t>
                      </a:r>
                      <a:r>
                        <a:rPr kumimoji="1" lang="en-US" altLang="ja-JP" sz="1400" kern="1200" dirty="0" smtClean="0">
                          <a:solidFill>
                            <a:schemeClr val="dk1"/>
                          </a:solidFill>
                          <a:latin typeface="+mn-lt"/>
                          <a:ea typeface="+mn-ea"/>
                          <a:cs typeface="+mn-cs"/>
                        </a:rPr>
                        <a:t> (INFN), </a:t>
                      </a:r>
                      <a:r>
                        <a:rPr kumimoji="1" lang="en-US" altLang="ja-JP" sz="1400" kern="1200" baseline="0" dirty="0" smtClean="0">
                          <a:solidFill>
                            <a:schemeClr val="dk1"/>
                          </a:solidFill>
                          <a:latin typeface="+mn-lt"/>
                          <a:ea typeface="+mn-ea"/>
                          <a:cs typeface="+mn-cs"/>
                        </a:rPr>
                        <a:t> and </a:t>
                      </a:r>
                      <a:r>
                        <a:rPr kumimoji="1" lang="en-US" altLang="ja-JP" sz="1400" kern="1200" dirty="0" smtClean="0">
                          <a:solidFill>
                            <a:schemeClr val="dk1"/>
                          </a:solidFill>
                          <a:latin typeface="+mn-lt"/>
                          <a:ea typeface="+mn-ea"/>
                          <a:cs typeface="+mn-cs"/>
                        </a:rPr>
                        <a:t>S.</a:t>
                      </a:r>
                      <a:r>
                        <a:rPr kumimoji="1" lang="en-US" altLang="ja-JP" sz="1400" kern="1200" baseline="0" dirty="0" smtClean="0">
                          <a:solidFill>
                            <a:schemeClr val="dk1"/>
                          </a:solidFill>
                          <a:latin typeface="+mn-lt"/>
                          <a:ea typeface="+mn-ea"/>
                          <a:cs typeface="+mn-cs"/>
                        </a:rPr>
                        <a:t> </a:t>
                      </a:r>
                      <a:r>
                        <a:rPr kumimoji="1" lang="en-US" altLang="ja-JP" sz="1400" kern="1200" dirty="0" smtClean="0">
                          <a:solidFill>
                            <a:schemeClr val="dk1"/>
                          </a:solidFill>
                          <a:latin typeface="+mn-lt"/>
                          <a:ea typeface="+mn-ea"/>
                          <a:cs typeface="+mn-cs"/>
                        </a:rPr>
                        <a:t>Noguchi (KEK)</a:t>
                      </a:r>
                      <a:endParaRPr kumimoji="1" lang="ja-JP" altLang="en-US" sz="1400" dirty="0"/>
                    </a:p>
                  </a:txBody>
                  <a:tcPr/>
                </a:tc>
              </a:tr>
              <a:tr h="380638">
                <a:tc>
                  <a:txBody>
                    <a:bodyPr/>
                    <a:lstStyle/>
                    <a:p>
                      <a:r>
                        <a:rPr kumimoji="1" lang="en-US" altLang="ja-JP" sz="1400" dirty="0" smtClean="0"/>
                        <a:t>2: </a:t>
                      </a:r>
                      <a:r>
                        <a:rPr kumimoji="1" lang="en-US" altLang="ja-JP" sz="1400" dirty="0" smtClean="0"/>
                        <a:t>10:45 – 12:30</a:t>
                      </a:r>
                      <a:endParaRPr kumimoji="1" lang="ja-JP" altLang="en-US" sz="1400" dirty="0"/>
                    </a:p>
                  </a:txBody>
                  <a:tcPr/>
                </a:tc>
                <a:tc>
                  <a:txBody>
                    <a:bodyPr/>
                    <a:lstStyle/>
                    <a:p>
                      <a:r>
                        <a:rPr kumimoji="1" lang="en-US" altLang="ja-JP" sz="1400" dirty="0" smtClean="0"/>
                        <a:t>Input </a:t>
                      </a:r>
                      <a:r>
                        <a:rPr kumimoji="1" lang="en-US" altLang="ja-JP" sz="1400" dirty="0" smtClean="0"/>
                        <a:t>couplers,</a:t>
                      </a:r>
                      <a:r>
                        <a:rPr kumimoji="1" lang="en-US" altLang="ja-JP" sz="1400" baseline="0" dirty="0" smtClean="0"/>
                        <a:t> </a:t>
                      </a:r>
                      <a:r>
                        <a:rPr kumimoji="1" lang="en-US" altLang="ja-JP" sz="1400" dirty="0" smtClean="0"/>
                        <a:t>associated</a:t>
                      </a:r>
                      <a:r>
                        <a:rPr kumimoji="1" lang="en-US" altLang="ja-JP" sz="1400" baseline="0" dirty="0" smtClean="0"/>
                        <a:t> work for the installation </a:t>
                      </a:r>
                      <a:r>
                        <a:rPr kumimoji="1" lang="en-US" altLang="ja-JP" sz="1400" dirty="0" smtClean="0"/>
                        <a:t>:and the RF and thermal performance</a:t>
                      </a:r>
                    </a:p>
                    <a:p>
                      <a:r>
                        <a:rPr kumimoji="1" lang="en-US" altLang="ja-JP" sz="1400" baseline="0" dirty="0" smtClean="0"/>
                        <a:t>and discussions: </a:t>
                      </a:r>
                      <a:endParaRPr kumimoji="1" lang="ja-JP" altLang="en-US" sz="1400" dirty="0"/>
                    </a:p>
                  </a:txBody>
                  <a:tcPr/>
                </a:tc>
                <a:tc>
                  <a:txBody>
                    <a:bodyPr/>
                    <a:lstStyle/>
                    <a:p>
                      <a:pPr marL="285750" indent="-285750">
                        <a:buFontTx/>
                        <a:buChar char="-"/>
                      </a:pPr>
                      <a:r>
                        <a:rPr kumimoji="1" lang="de-DE" altLang="ja-JP" sz="1400" kern="1200" dirty="0" smtClean="0">
                          <a:solidFill>
                            <a:schemeClr val="dk1"/>
                          </a:solidFill>
                          <a:latin typeface="+mn-lt"/>
                          <a:ea typeface="+mn-ea"/>
                          <a:cs typeface="+mn-cs"/>
                        </a:rPr>
                        <a:t>Wolf</a:t>
                      </a:r>
                      <a:r>
                        <a:rPr kumimoji="1" lang="de-DE" altLang="ja-JP" sz="1400" kern="1200" dirty="0" smtClean="0">
                          <a:solidFill>
                            <a:schemeClr val="dk1"/>
                          </a:solidFill>
                          <a:latin typeface="+mn-lt"/>
                          <a:ea typeface="+mn-ea"/>
                          <a:cs typeface="+mn-cs"/>
                        </a:rPr>
                        <a:t>-Dietrich Moeller (DESY), </a:t>
                      </a:r>
                      <a:endParaRPr kumimoji="1" lang="de-DE" altLang="ja-JP" sz="1400" kern="1200" dirty="0" smtClean="0">
                        <a:solidFill>
                          <a:schemeClr val="dk1"/>
                        </a:solidFill>
                        <a:latin typeface="+mn-lt"/>
                        <a:ea typeface="+mn-ea"/>
                        <a:cs typeface="+mn-cs"/>
                      </a:endParaRPr>
                    </a:p>
                    <a:p>
                      <a:pPr marL="285750" indent="-285750">
                        <a:buFontTx/>
                        <a:buChar char="-"/>
                      </a:pPr>
                      <a:r>
                        <a:rPr kumimoji="1" lang="de-DE" altLang="ja-JP" sz="1400" kern="1200" dirty="0" err="1" smtClean="0">
                          <a:solidFill>
                            <a:schemeClr val="dk1"/>
                          </a:solidFill>
                          <a:latin typeface="+mn-lt"/>
                          <a:ea typeface="+mn-ea"/>
                          <a:cs typeface="+mn-cs"/>
                        </a:rPr>
                        <a:t>Eiji</a:t>
                      </a:r>
                      <a:r>
                        <a:rPr kumimoji="1" lang="de-DE" altLang="ja-JP" sz="1400" kern="1200" dirty="0" smtClean="0">
                          <a:solidFill>
                            <a:schemeClr val="dk1"/>
                          </a:solidFill>
                          <a:latin typeface="+mn-lt"/>
                          <a:ea typeface="+mn-ea"/>
                          <a:cs typeface="+mn-cs"/>
                        </a:rPr>
                        <a:t> </a:t>
                      </a:r>
                      <a:r>
                        <a:rPr kumimoji="1" lang="de-DE" altLang="ja-JP" sz="1400" kern="1200" dirty="0" err="1" smtClean="0">
                          <a:solidFill>
                            <a:schemeClr val="dk1"/>
                          </a:solidFill>
                          <a:latin typeface="+mn-lt"/>
                          <a:ea typeface="+mn-ea"/>
                          <a:cs typeface="+mn-cs"/>
                        </a:rPr>
                        <a:t>Kako</a:t>
                      </a:r>
                      <a:r>
                        <a:rPr kumimoji="1" lang="de-DE" altLang="ja-JP" sz="1400" kern="1200" dirty="0" smtClean="0">
                          <a:solidFill>
                            <a:schemeClr val="dk1"/>
                          </a:solidFill>
                          <a:latin typeface="+mn-lt"/>
                          <a:ea typeface="+mn-ea"/>
                          <a:cs typeface="+mn-cs"/>
                        </a:rPr>
                        <a:t> (KEK, </a:t>
                      </a:r>
                      <a:r>
                        <a:rPr kumimoji="1" lang="de-DE" altLang="ja-JP" sz="1400" kern="1200" dirty="0" err="1" smtClean="0">
                          <a:solidFill>
                            <a:schemeClr val="dk1"/>
                          </a:solidFill>
                          <a:latin typeface="+mn-lt"/>
                          <a:ea typeface="+mn-ea"/>
                          <a:cs typeface="+mn-cs"/>
                        </a:rPr>
                        <a:t>and</a:t>
                      </a:r>
                      <a:r>
                        <a:rPr kumimoji="1" lang="de-DE" altLang="ja-JP" sz="1400" kern="1200" dirty="0" smtClean="0">
                          <a:solidFill>
                            <a:schemeClr val="dk1"/>
                          </a:solidFill>
                          <a:latin typeface="+mn-lt"/>
                          <a:ea typeface="+mn-ea"/>
                          <a:cs typeface="+mn-cs"/>
                        </a:rPr>
                        <a:t> </a:t>
                      </a:r>
                      <a:endParaRPr kumimoji="1" lang="de-DE" altLang="ja-JP" sz="1400" kern="1200" dirty="0" smtClean="0">
                        <a:solidFill>
                          <a:schemeClr val="dk1"/>
                        </a:solidFill>
                        <a:latin typeface="+mn-lt"/>
                        <a:ea typeface="+mn-ea"/>
                        <a:cs typeface="+mn-cs"/>
                      </a:endParaRPr>
                    </a:p>
                    <a:p>
                      <a:pPr marL="285750" indent="-285750">
                        <a:buFontTx/>
                        <a:buChar char="-"/>
                      </a:pPr>
                      <a:r>
                        <a:rPr kumimoji="1" lang="de-DE" altLang="ja-JP" sz="1400" kern="1200" dirty="0" err="1" smtClean="0">
                          <a:solidFill>
                            <a:schemeClr val="dk1"/>
                          </a:solidFill>
                          <a:latin typeface="+mn-lt"/>
                          <a:ea typeface="+mn-ea"/>
                          <a:cs typeface="+mn-cs"/>
                        </a:rPr>
                        <a:t>Tug</a:t>
                      </a:r>
                      <a:r>
                        <a:rPr kumimoji="1" lang="de-DE" altLang="ja-JP" sz="1400" kern="1200" baseline="0" dirty="0" smtClean="0">
                          <a:solidFill>
                            <a:schemeClr val="dk1"/>
                          </a:solidFill>
                          <a:latin typeface="+mn-lt"/>
                          <a:ea typeface="+mn-ea"/>
                          <a:cs typeface="+mn-cs"/>
                        </a:rPr>
                        <a:t> </a:t>
                      </a:r>
                      <a:r>
                        <a:rPr kumimoji="1" lang="de-DE" altLang="ja-JP" sz="1400" kern="1200" baseline="0" dirty="0" err="1" smtClean="0">
                          <a:solidFill>
                            <a:schemeClr val="dk1"/>
                          </a:solidFill>
                          <a:latin typeface="+mn-lt"/>
                          <a:ea typeface="+mn-ea"/>
                          <a:cs typeface="+mn-cs"/>
                        </a:rPr>
                        <a:t>Arkan</a:t>
                      </a:r>
                      <a:r>
                        <a:rPr kumimoji="1" lang="de-DE" altLang="ja-JP" sz="1400" kern="1200" baseline="0" dirty="0" smtClean="0">
                          <a:solidFill>
                            <a:schemeClr val="dk1"/>
                          </a:solidFill>
                          <a:latin typeface="+mn-lt"/>
                          <a:ea typeface="+mn-ea"/>
                          <a:cs typeface="+mn-cs"/>
                        </a:rPr>
                        <a:t> (</a:t>
                      </a:r>
                      <a:r>
                        <a:rPr kumimoji="1" lang="de-DE" altLang="ja-JP" sz="1400" kern="1200" baseline="0" dirty="0" err="1" smtClean="0">
                          <a:solidFill>
                            <a:schemeClr val="dk1"/>
                          </a:solidFill>
                          <a:latin typeface="+mn-lt"/>
                          <a:ea typeface="+mn-ea"/>
                          <a:cs typeface="+mn-cs"/>
                        </a:rPr>
                        <a:t>Fermilab</a:t>
                      </a:r>
                      <a:r>
                        <a:rPr kumimoji="1" lang="de-DE" altLang="ja-JP" sz="1400" kern="1200" baseline="0" dirty="0" smtClean="0">
                          <a:solidFill>
                            <a:schemeClr val="dk1"/>
                          </a:solidFill>
                          <a:latin typeface="+mn-lt"/>
                          <a:ea typeface="+mn-ea"/>
                          <a:cs typeface="+mn-cs"/>
                        </a:rPr>
                        <a:t>)</a:t>
                      </a:r>
                    </a:p>
                    <a:p>
                      <a:pPr marL="285750" indent="-285750">
                        <a:buFontTx/>
                        <a:buChar char="-"/>
                      </a:pPr>
                      <a:r>
                        <a:rPr kumimoji="1" lang="de-DE" altLang="ja-JP" sz="1400" kern="1200" baseline="0" dirty="0" smtClean="0">
                          <a:solidFill>
                            <a:schemeClr val="dk1"/>
                          </a:solidFill>
                          <a:latin typeface="+mn-lt"/>
                          <a:ea typeface="+mn-ea"/>
                          <a:cs typeface="+mn-cs"/>
                        </a:rPr>
                        <a:t>(</a:t>
                      </a:r>
                      <a:r>
                        <a:rPr kumimoji="1" lang="de-DE" altLang="ja-JP" sz="1400" kern="1200" baseline="0" dirty="0" err="1" smtClean="0">
                          <a:solidFill>
                            <a:schemeClr val="dk1"/>
                          </a:solidFill>
                          <a:latin typeface="+mn-lt"/>
                          <a:ea typeface="+mn-ea"/>
                          <a:cs typeface="+mn-cs"/>
                        </a:rPr>
                        <a:t>discussion</a:t>
                      </a:r>
                      <a:r>
                        <a:rPr kumimoji="1" lang="de-DE" altLang="ja-JP" sz="1400" kern="1200" baseline="0" dirty="0" smtClean="0">
                          <a:solidFill>
                            <a:schemeClr val="dk1"/>
                          </a:solidFill>
                          <a:latin typeface="+mn-lt"/>
                          <a:ea typeface="+mn-ea"/>
                          <a:cs typeface="+mn-cs"/>
                        </a:rPr>
                        <a:t> </a:t>
                      </a:r>
                      <a:r>
                        <a:rPr kumimoji="1" lang="de-DE" altLang="ja-JP" sz="1400" kern="1200" baseline="0" dirty="0" err="1" smtClean="0">
                          <a:solidFill>
                            <a:schemeClr val="dk1"/>
                          </a:solidFill>
                          <a:latin typeface="+mn-lt"/>
                          <a:ea typeface="+mn-ea"/>
                          <a:cs typeface="+mn-cs"/>
                        </a:rPr>
                        <a:t>by</a:t>
                      </a:r>
                      <a:r>
                        <a:rPr kumimoji="1" lang="de-DE" altLang="ja-JP" sz="1400" kern="1200" baseline="0" dirty="0" smtClean="0">
                          <a:solidFill>
                            <a:schemeClr val="dk1"/>
                          </a:solidFill>
                          <a:latin typeface="+mn-lt"/>
                          <a:ea typeface="+mn-ea"/>
                          <a:cs typeface="+mn-cs"/>
                        </a:rPr>
                        <a:t> all)</a:t>
                      </a:r>
                      <a:endParaRPr kumimoji="1" lang="de-DE" altLang="ja-JP" sz="1400" kern="1200" dirty="0" smtClean="0">
                        <a:solidFill>
                          <a:schemeClr val="dk1"/>
                        </a:solidFill>
                        <a:latin typeface="+mn-lt"/>
                        <a:ea typeface="+mn-ea"/>
                        <a:cs typeface="+mn-cs"/>
                      </a:endParaRPr>
                    </a:p>
                  </a:txBody>
                  <a:tcPr/>
                </a:tc>
              </a:tr>
              <a:tr h="380638">
                <a:tc>
                  <a:txBody>
                    <a:bodyPr/>
                    <a:lstStyle/>
                    <a:p>
                      <a:r>
                        <a:rPr kumimoji="1" lang="en-US" altLang="ja-JP" sz="1400" dirty="0" smtClean="0"/>
                        <a:t>3: 13:45 </a:t>
                      </a:r>
                      <a:r>
                        <a:rPr kumimoji="1" lang="en-US" altLang="ja-JP" sz="1400" dirty="0" smtClean="0"/>
                        <a:t>– </a:t>
                      </a:r>
                      <a:r>
                        <a:rPr kumimoji="1" lang="en-US" altLang="ja-JP" sz="1400" dirty="0" smtClean="0"/>
                        <a:t>15:15</a:t>
                      </a:r>
                      <a:endParaRPr kumimoji="1" lang="ja-JP" altLang="en-US" sz="1400" dirty="0"/>
                    </a:p>
                  </a:txBody>
                  <a:tcPr/>
                </a:tc>
                <a:tc>
                  <a:txBody>
                    <a:bodyPr/>
                    <a:lstStyle/>
                    <a:p>
                      <a:r>
                        <a:rPr kumimoji="1" lang="en-US" altLang="ja-JP" sz="1400" kern="1200" dirty="0" err="1" smtClean="0">
                          <a:solidFill>
                            <a:schemeClr val="tx1"/>
                          </a:solidFill>
                          <a:latin typeface="+mn-lt"/>
                          <a:ea typeface="+mn-ea"/>
                          <a:cs typeface="+mn-cs"/>
                        </a:rPr>
                        <a:t>Cryomodule</a:t>
                      </a:r>
                      <a:r>
                        <a:rPr kumimoji="1" lang="en-US" altLang="ja-JP" sz="1400" kern="1200" dirty="0" smtClean="0">
                          <a:solidFill>
                            <a:schemeClr val="tx1"/>
                          </a:solidFill>
                          <a:latin typeface="+mn-lt"/>
                          <a:ea typeface="+mn-ea"/>
                          <a:cs typeface="+mn-cs"/>
                        </a:rPr>
                        <a:t> Assembly: alignment, magnetic shield, radiation shield, tuner access, thermal balance ....</a:t>
                      </a:r>
                      <a:endParaRPr kumimoji="1" lang="ja-JP" altLang="en-US" sz="1400" dirty="0">
                        <a:solidFill>
                          <a:schemeClr val="tx1"/>
                        </a:solidFill>
                      </a:endParaRPr>
                    </a:p>
                  </a:txBody>
                  <a:tcPr/>
                </a:tc>
                <a:tc>
                  <a:txBody>
                    <a:bodyPr/>
                    <a:lstStyle/>
                    <a:p>
                      <a:pPr marL="285750" indent="-285750">
                        <a:buFontTx/>
                        <a:buChar char="-"/>
                      </a:pPr>
                      <a:r>
                        <a:rPr kumimoji="1" lang="en-US" altLang="ja-JP" sz="1400" kern="1200" dirty="0" smtClean="0">
                          <a:solidFill>
                            <a:schemeClr val="dk1"/>
                          </a:solidFill>
                          <a:latin typeface="+mn-lt"/>
                          <a:ea typeface="+mn-ea"/>
                          <a:cs typeface="+mn-cs"/>
                        </a:rPr>
                        <a:t>Axel </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Matheisen</a:t>
                      </a:r>
                      <a:r>
                        <a:rPr kumimoji="1" lang="en-US" altLang="ja-JP" sz="1400" kern="1200" dirty="0" smtClean="0">
                          <a:solidFill>
                            <a:schemeClr val="dk1"/>
                          </a:solidFill>
                          <a:latin typeface="+mn-lt"/>
                          <a:ea typeface="+mn-ea"/>
                          <a:cs typeface="+mn-cs"/>
                        </a:rPr>
                        <a:t> (DESY)*</a:t>
                      </a:r>
                    </a:p>
                    <a:p>
                      <a:pPr marL="285750" indent="-285750">
                        <a:buFontTx/>
                        <a:buChar char="-"/>
                      </a:pPr>
                      <a:r>
                        <a:rPr kumimoji="1" lang="en-US" altLang="ja-JP" sz="1400" kern="1200" dirty="0" smtClean="0">
                          <a:solidFill>
                            <a:schemeClr val="dk1"/>
                          </a:solidFill>
                          <a:latin typeface="+mn-lt"/>
                          <a:ea typeface="+mn-ea"/>
                          <a:cs typeface="+mn-cs"/>
                        </a:rPr>
                        <a:t>Michel </a:t>
                      </a:r>
                      <a:r>
                        <a:rPr kumimoji="1" lang="en-US" altLang="ja-JP" sz="1400" kern="1200" dirty="0" smtClean="0">
                          <a:solidFill>
                            <a:schemeClr val="dk1"/>
                          </a:solidFill>
                          <a:latin typeface="+mn-lt"/>
                          <a:ea typeface="+mn-ea"/>
                          <a:cs typeface="+mn-cs"/>
                        </a:rPr>
                        <a:t>Fontaine  (</a:t>
                      </a:r>
                      <a:r>
                        <a:rPr kumimoji="1" lang="en-US" altLang="ja-JP" sz="1400" kern="1200" dirty="0" err="1" smtClean="0">
                          <a:solidFill>
                            <a:schemeClr val="dk1"/>
                          </a:solidFill>
                          <a:latin typeface="+mn-lt"/>
                          <a:ea typeface="+mn-ea"/>
                          <a:cs typeface="+mn-cs"/>
                        </a:rPr>
                        <a:t>Saclay</a:t>
                      </a:r>
                      <a:r>
                        <a:rPr kumimoji="1" lang="en-US" altLang="ja-JP" sz="1400" kern="1200" dirty="0" smtClean="0">
                          <a:solidFill>
                            <a:schemeClr val="dk1"/>
                          </a:solidFill>
                          <a:latin typeface="+mn-lt"/>
                          <a:ea typeface="+mn-ea"/>
                          <a:cs typeface="+mn-cs"/>
                        </a:rPr>
                        <a:t>)</a:t>
                      </a:r>
                      <a:r>
                        <a:rPr kumimoji="1" lang="en-US" altLang="ja-JP" sz="1400" kern="1200" dirty="0" smtClean="0">
                          <a:solidFill>
                            <a:schemeClr val="dk1"/>
                          </a:solidFill>
                          <a:latin typeface="+mn-lt"/>
                          <a:ea typeface="+mn-ea"/>
                          <a:cs typeface="+mn-cs"/>
                        </a:rPr>
                        <a:t>*</a:t>
                      </a:r>
                    </a:p>
                    <a:p>
                      <a:pPr marL="285750" indent="-285750">
                        <a:buFontTx/>
                        <a:buChar char="-"/>
                      </a:pPr>
                      <a:r>
                        <a:rPr kumimoji="1" lang="en-US" altLang="ja-JP" sz="1400" kern="1200" dirty="0" err="1" smtClean="0">
                          <a:solidFill>
                            <a:schemeClr val="dk1"/>
                          </a:solidFill>
                          <a:latin typeface="+mn-lt"/>
                          <a:ea typeface="+mn-ea"/>
                          <a:cs typeface="+mn-cs"/>
                        </a:rPr>
                        <a:t>Eiji</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Kako</a:t>
                      </a:r>
                      <a:r>
                        <a:rPr kumimoji="1" lang="en-US" altLang="ja-JP" sz="1400" kern="1200" dirty="0" smtClean="0">
                          <a:solidFill>
                            <a:schemeClr val="dk1"/>
                          </a:solidFill>
                          <a:latin typeface="+mn-lt"/>
                          <a:ea typeface="+mn-ea"/>
                          <a:cs typeface="+mn-cs"/>
                        </a:rPr>
                        <a:t> / or somebody else </a:t>
                      </a:r>
                      <a:endParaRPr kumimoji="1" lang="ja-JP" altLang="en-US" sz="1400" dirty="0"/>
                    </a:p>
                  </a:txBody>
                  <a:tcPr/>
                </a:tc>
              </a:tr>
              <a:tr h="380638">
                <a:tc>
                  <a:txBody>
                    <a:bodyPr/>
                    <a:lstStyle/>
                    <a:p>
                      <a:r>
                        <a:rPr kumimoji="1" lang="en-US" altLang="ja-JP" sz="1400" dirty="0" smtClean="0"/>
                        <a:t>4: 16:00 – 17:20</a:t>
                      </a:r>
                    </a:p>
                    <a:p>
                      <a:r>
                        <a:rPr kumimoji="1" lang="en-US" altLang="ja-JP" sz="1400" dirty="0" smtClean="0"/>
                        <a:t>(discussion to be extended to the next</a:t>
                      </a:r>
                      <a:r>
                        <a:rPr kumimoji="1" lang="en-US" altLang="ja-JP" sz="1400" baseline="0" dirty="0" smtClean="0"/>
                        <a:t> morning session) </a:t>
                      </a:r>
                      <a:endParaRPr kumimoji="1" lang="ja-JP" altLang="en-US" sz="1400" dirty="0"/>
                    </a:p>
                  </a:txBody>
                  <a:tcPr/>
                </a:tc>
                <a:tc>
                  <a:txBody>
                    <a:bodyPr/>
                    <a:lstStyle/>
                    <a:p>
                      <a:r>
                        <a:rPr kumimoji="1" lang="en-US" altLang="ja-JP" sz="1400" dirty="0" smtClean="0"/>
                        <a:t>Gradient</a:t>
                      </a:r>
                      <a:r>
                        <a:rPr kumimoji="1" lang="en-US" altLang="ja-JP" sz="1400" baseline="0" dirty="0" smtClean="0"/>
                        <a:t> degradation in CM/cavity-</a:t>
                      </a:r>
                      <a:r>
                        <a:rPr kumimoji="1" lang="en-US" altLang="ja-JP" sz="1400" baseline="0" dirty="0" smtClean="0"/>
                        <a:t>string and recent results from CM gradient tests</a:t>
                      </a:r>
                      <a:endParaRPr kumimoji="1" lang="ja-JP" altLang="en-US" sz="1400" dirty="0"/>
                    </a:p>
                  </a:txBody>
                  <a:tcPr/>
                </a:tc>
                <a:tc>
                  <a:txBody>
                    <a:bodyPr/>
                    <a:lstStyle/>
                    <a:p>
                      <a:pPr marL="285750" indent="-285750">
                        <a:buFontTx/>
                        <a:buChar char="-"/>
                      </a:pPr>
                      <a:r>
                        <a:rPr kumimoji="1" lang="en-US" altLang="ja-JP" sz="1400" kern="1200" dirty="0" smtClean="0">
                          <a:solidFill>
                            <a:schemeClr val="dk1"/>
                          </a:solidFill>
                          <a:latin typeface="+mn-lt"/>
                          <a:ea typeface="+mn-ea"/>
                          <a:cs typeface="+mn-cs"/>
                        </a:rPr>
                        <a:t>Elvin </a:t>
                      </a:r>
                      <a:r>
                        <a:rPr kumimoji="1" lang="en-US" altLang="ja-JP" sz="1400" kern="1200" dirty="0" smtClean="0">
                          <a:solidFill>
                            <a:schemeClr val="dk1"/>
                          </a:solidFill>
                          <a:latin typeface="+mn-lt"/>
                          <a:ea typeface="+mn-ea"/>
                          <a:cs typeface="+mn-cs"/>
                        </a:rPr>
                        <a:t>Harms (</a:t>
                      </a:r>
                      <a:r>
                        <a:rPr kumimoji="1" lang="en-US" altLang="ja-JP" sz="1400" kern="1200" dirty="0" err="1" smtClean="0">
                          <a:solidFill>
                            <a:schemeClr val="dk1"/>
                          </a:solidFill>
                          <a:latin typeface="+mn-lt"/>
                          <a:ea typeface="+mn-ea"/>
                          <a:cs typeface="+mn-cs"/>
                        </a:rPr>
                        <a:t>Fermilab</a:t>
                      </a:r>
                      <a:r>
                        <a:rPr kumimoji="1" lang="en-US" altLang="ja-JP" sz="1400" kern="1200" dirty="0" smtClean="0">
                          <a:solidFill>
                            <a:schemeClr val="dk1"/>
                          </a:solidFill>
                          <a:latin typeface="+mn-lt"/>
                          <a:ea typeface="+mn-ea"/>
                          <a:cs typeface="+mn-cs"/>
                        </a:rPr>
                        <a:t>), </a:t>
                      </a:r>
                      <a:endParaRPr kumimoji="1" lang="en-US" altLang="ja-JP" sz="1400" kern="1200" dirty="0" smtClean="0">
                        <a:solidFill>
                          <a:schemeClr val="dk1"/>
                        </a:solidFill>
                        <a:latin typeface="+mn-lt"/>
                        <a:ea typeface="+mn-ea"/>
                        <a:cs typeface="+mn-cs"/>
                      </a:endParaRPr>
                    </a:p>
                    <a:p>
                      <a:pPr marL="285750" indent="-285750">
                        <a:buFontTx/>
                        <a:buChar char="-"/>
                      </a:pPr>
                      <a:r>
                        <a:rPr kumimoji="1" lang="en-US" altLang="ja-JP" sz="1400" kern="1200" dirty="0" err="1" smtClean="0">
                          <a:solidFill>
                            <a:schemeClr val="dk1"/>
                          </a:solidFill>
                          <a:latin typeface="+mn-lt"/>
                          <a:ea typeface="+mn-ea"/>
                          <a:cs typeface="+mn-cs"/>
                        </a:rPr>
                        <a:t>Yasuchika</a:t>
                      </a:r>
                      <a:r>
                        <a:rPr kumimoji="1" lang="en-US" altLang="ja-JP" sz="1400" kern="1200" dirty="0" smtClean="0">
                          <a:solidFill>
                            <a:schemeClr val="dk1"/>
                          </a:solidFill>
                          <a:latin typeface="+mn-lt"/>
                          <a:ea typeface="+mn-ea"/>
                          <a:cs typeface="+mn-cs"/>
                        </a:rPr>
                        <a:t> </a:t>
                      </a:r>
                      <a:r>
                        <a:rPr kumimoji="1" lang="en-US" altLang="ja-JP" sz="1400" kern="1200" dirty="0" smtClean="0">
                          <a:solidFill>
                            <a:schemeClr val="dk1"/>
                          </a:solidFill>
                          <a:latin typeface="+mn-lt"/>
                          <a:ea typeface="+mn-ea"/>
                          <a:cs typeface="+mn-cs"/>
                        </a:rPr>
                        <a:t>Yamamoto (KEK)</a:t>
                      </a:r>
                      <a:r>
                        <a:rPr kumimoji="1" lang="en-US" altLang="ja-JP" sz="1400" kern="1200" dirty="0" smtClean="0">
                          <a:solidFill>
                            <a:schemeClr val="dk1"/>
                          </a:solidFill>
                          <a:latin typeface="+mn-lt"/>
                          <a:ea typeface="+mn-ea"/>
                          <a:cs typeface="+mn-cs"/>
                        </a:rPr>
                        <a:t>*</a:t>
                      </a:r>
                    </a:p>
                    <a:p>
                      <a:pPr marL="285750" indent="-285750">
                        <a:buFontTx/>
                        <a:buChar char="-"/>
                      </a:pPr>
                      <a:r>
                        <a:rPr kumimoji="1" lang="en-US" altLang="ja-JP" sz="1400" kern="1200" dirty="0" err="1" smtClean="0">
                          <a:solidFill>
                            <a:schemeClr val="dk1"/>
                          </a:solidFill>
                          <a:latin typeface="+mn-lt"/>
                          <a:ea typeface="+mn-ea"/>
                          <a:cs typeface="+mn-cs"/>
                        </a:rPr>
                        <a:t>Detlef</a:t>
                      </a:r>
                      <a:r>
                        <a:rPr kumimoji="1" lang="en-US" altLang="ja-JP" sz="1400" kern="1200" dirty="0" smtClean="0">
                          <a:solidFill>
                            <a:schemeClr val="dk1"/>
                          </a:solidFill>
                          <a:latin typeface="+mn-lt"/>
                          <a:ea typeface="+mn-ea"/>
                          <a:cs typeface="+mn-cs"/>
                        </a:rPr>
                        <a:t> </a:t>
                      </a:r>
                      <a:r>
                        <a:rPr kumimoji="1" lang="en-US" altLang="ja-JP" sz="1400" kern="1200" dirty="0" err="1" smtClean="0">
                          <a:solidFill>
                            <a:schemeClr val="dk1"/>
                          </a:solidFill>
                          <a:latin typeface="+mn-lt"/>
                          <a:ea typeface="+mn-ea"/>
                          <a:cs typeface="+mn-cs"/>
                        </a:rPr>
                        <a:t>Reschke</a:t>
                      </a:r>
                      <a:r>
                        <a:rPr kumimoji="1" lang="en-US" altLang="ja-JP" sz="1400" kern="1200" dirty="0" smtClean="0">
                          <a:solidFill>
                            <a:schemeClr val="dk1"/>
                          </a:solidFill>
                          <a:latin typeface="+mn-lt"/>
                          <a:ea typeface="+mn-ea"/>
                          <a:cs typeface="+mn-cs"/>
                        </a:rPr>
                        <a:t> (DESY)*  </a:t>
                      </a:r>
                      <a:endParaRPr kumimoji="1" lang="en-US" altLang="ja-JP" sz="1400" kern="1200" dirty="0" smtClean="0">
                        <a:solidFill>
                          <a:schemeClr val="dk1"/>
                        </a:solidFill>
                        <a:latin typeface="+mn-lt"/>
                        <a:ea typeface="+mn-ea"/>
                        <a:cs typeface="+mn-cs"/>
                      </a:endParaRPr>
                    </a:p>
                    <a:p>
                      <a:pPr marL="285750" indent="-285750">
                        <a:buFontTx/>
                        <a:buChar char="-"/>
                      </a:pPr>
                      <a:r>
                        <a:rPr kumimoji="1" lang="en-US" altLang="ja-JP" sz="1400" kern="1200" dirty="0" smtClean="0">
                          <a:solidFill>
                            <a:schemeClr val="dk1"/>
                          </a:solidFill>
                          <a:latin typeface="+mn-lt"/>
                          <a:ea typeface="+mn-ea"/>
                          <a:cs typeface="+mn-cs"/>
                        </a:rPr>
                        <a:t>Bob</a:t>
                      </a:r>
                      <a:r>
                        <a:rPr kumimoji="1" lang="en-US" altLang="ja-JP" sz="1400" kern="1200" baseline="0" dirty="0" smtClean="0">
                          <a:solidFill>
                            <a:schemeClr val="dk1"/>
                          </a:solidFill>
                          <a:latin typeface="+mn-lt"/>
                          <a:ea typeface="+mn-ea"/>
                          <a:cs typeface="+mn-cs"/>
                        </a:rPr>
                        <a:t> </a:t>
                      </a:r>
                      <a:r>
                        <a:rPr kumimoji="1" lang="en-US" altLang="ja-JP" sz="1400" kern="1200" baseline="0" dirty="0" err="1" smtClean="0">
                          <a:solidFill>
                            <a:schemeClr val="dk1"/>
                          </a:solidFill>
                          <a:latin typeface="+mn-lt"/>
                          <a:ea typeface="+mn-ea"/>
                          <a:cs typeface="+mn-cs"/>
                        </a:rPr>
                        <a:t>Rimme</a:t>
                      </a:r>
                      <a:r>
                        <a:rPr kumimoji="1" lang="en-US" altLang="ja-JP" sz="1400" kern="1200" baseline="0" dirty="0" smtClean="0">
                          <a:solidFill>
                            <a:schemeClr val="dk1"/>
                          </a:solidFill>
                          <a:latin typeface="+mn-lt"/>
                          <a:ea typeface="+mn-ea"/>
                          <a:cs typeface="+mn-cs"/>
                        </a:rPr>
                        <a:t> / R. </a:t>
                      </a:r>
                      <a:r>
                        <a:rPr kumimoji="1" lang="en-US" altLang="ja-JP" sz="1400" kern="1200" baseline="0" dirty="0" err="1" smtClean="0">
                          <a:solidFill>
                            <a:schemeClr val="dk1"/>
                          </a:solidFill>
                          <a:latin typeface="+mn-lt"/>
                          <a:ea typeface="+mn-ea"/>
                          <a:cs typeface="+mn-cs"/>
                        </a:rPr>
                        <a:t>Geng</a:t>
                      </a:r>
                      <a:r>
                        <a:rPr kumimoji="1" lang="en-US" altLang="ja-JP" sz="1400" kern="1200" baseline="0" dirty="0" smtClean="0">
                          <a:solidFill>
                            <a:schemeClr val="dk1"/>
                          </a:solidFill>
                          <a:latin typeface="+mn-lt"/>
                          <a:ea typeface="+mn-ea"/>
                          <a:cs typeface="+mn-cs"/>
                        </a:rPr>
                        <a:t> (</a:t>
                      </a:r>
                      <a:r>
                        <a:rPr kumimoji="1" lang="en-US" altLang="ja-JP" sz="1400" kern="1200" baseline="0" dirty="0" err="1" smtClean="0">
                          <a:solidFill>
                            <a:schemeClr val="dk1"/>
                          </a:solidFill>
                          <a:latin typeface="+mn-lt"/>
                          <a:ea typeface="+mn-ea"/>
                          <a:cs typeface="+mn-cs"/>
                        </a:rPr>
                        <a:t>Jlab</a:t>
                      </a:r>
                      <a:r>
                        <a:rPr kumimoji="1" lang="en-US" altLang="ja-JP" sz="1400" kern="1200" baseline="0" dirty="0" smtClean="0">
                          <a:solidFill>
                            <a:schemeClr val="dk1"/>
                          </a:solidFill>
                          <a:latin typeface="+mn-lt"/>
                          <a:ea typeface="+mn-ea"/>
                          <a:cs typeface="+mn-cs"/>
                        </a:rPr>
                        <a:t>) </a:t>
                      </a:r>
                      <a:endParaRPr kumimoji="1" lang="ja-JP" altLang="en-US" sz="1400" dirty="0"/>
                    </a:p>
                  </a:txBody>
                  <a:tcPr/>
                </a:tc>
              </a:tr>
            </a:tbl>
          </a:graphicData>
        </a:graphic>
      </p:graphicFrame>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17</a:t>
            </a:fld>
            <a:endParaRPr lang="ja-JP" altLang="en-US"/>
          </a:p>
        </p:txBody>
      </p:sp>
    </p:spTree>
    <p:extLst>
      <p:ext uri="{BB962C8B-B14F-4D97-AF65-F5344CB8AC3E}">
        <p14:creationId xmlns:p14="http://schemas.microsoft.com/office/powerpoint/2010/main" val="14808857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GDE-SCRF Meeting </a:t>
            </a:r>
            <a:br>
              <a:rPr kumimoji="1" lang="en-US" altLang="ja-JP" dirty="0" smtClean="0"/>
            </a:br>
            <a:r>
              <a:rPr lang="en-US" altLang="ja-JP" dirty="0" smtClean="0"/>
              <a:t>as a post-TTC meeting, Dec. 8-9</a:t>
            </a:r>
            <a:endParaRPr kumimoji="1" lang="ja-JP" altLang="en-US" dirty="0"/>
          </a:p>
        </p:txBody>
      </p:sp>
      <p:sp>
        <p:nvSpPr>
          <p:cNvPr id="3" name="コンテンツ プレースホルダー 2"/>
          <p:cNvSpPr>
            <a:spLocks noGrp="1"/>
          </p:cNvSpPr>
          <p:nvPr>
            <p:ph idx="1"/>
          </p:nvPr>
        </p:nvSpPr>
        <p:spPr/>
        <p:txBody>
          <a:bodyPr>
            <a:normAutofit fontScale="70000" lnSpcReduction="20000"/>
          </a:bodyPr>
          <a:lstStyle/>
          <a:p>
            <a:r>
              <a:rPr lang="en-US" altLang="ja-JP" dirty="0" smtClean="0"/>
              <a:t>Based on the S1-Global test results, to;</a:t>
            </a:r>
          </a:p>
          <a:p>
            <a:pPr lvl="1"/>
            <a:r>
              <a:rPr lang="en-US" altLang="ja-JP" dirty="0" smtClean="0"/>
              <a:t>Discuss baseline technology for the ILC Technical Design Report and cost estimate </a:t>
            </a:r>
          </a:p>
          <a:p>
            <a:pPr lvl="2"/>
            <a:r>
              <a:rPr lang="en-US" altLang="ja-JP" dirty="0" smtClean="0">
                <a:solidFill>
                  <a:srgbClr val="3366FF"/>
                </a:solidFill>
              </a:rPr>
              <a:t>Project-oriented</a:t>
            </a:r>
          </a:p>
          <a:p>
            <a:pPr lvl="2"/>
            <a:r>
              <a:rPr lang="en-US" altLang="ja-JP" dirty="0" smtClean="0">
                <a:solidFill>
                  <a:srgbClr val="3366FF"/>
                </a:solidFill>
              </a:rPr>
              <a:t>Technology choice for costing base </a:t>
            </a:r>
          </a:p>
          <a:p>
            <a:pPr lvl="2"/>
            <a:r>
              <a:rPr lang="en-US" altLang="ja-JP" dirty="0" smtClean="0">
                <a:solidFill>
                  <a:srgbClr val="008000"/>
                </a:solidFill>
              </a:rPr>
              <a:t>Introduction and guideline proposed by PMs 		(Dec. 8, pm)</a:t>
            </a:r>
          </a:p>
          <a:p>
            <a:pPr lvl="2"/>
            <a:r>
              <a:rPr lang="en-US" altLang="ja-JP" dirty="0" smtClean="0">
                <a:solidFill>
                  <a:srgbClr val="008000"/>
                </a:solidFill>
              </a:rPr>
              <a:t>Each Group Leader to lead individual discussions 		(Dec. 8 pm) </a:t>
            </a:r>
          </a:p>
          <a:p>
            <a:pPr lvl="2"/>
            <a:r>
              <a:rPr lang="en-US" altLang="ja-JP" dirty="0" smtClean="0">
                <a:solidFill>
                  <a:srgbClr val="008000"/>
                </a:solidFill>
              </a:rPr>
              <a:t>General discussion and S1-Global </a:t>
            </a:r>
            <a:r>
              <a:rPr lang="en-US" altLang="ja-JP" smtClean="0">
                <a:solidFill>
                  <a:srgbClr val="008000"/>
                </a:solidFill>
              </a:rPr>
              <a:t>report 			(</a:t>
            </a:r>
            <a:r>
              <a:rPr lang="en-US" altLang="ja-JP" dirty="0" smtClean="0">
                <a:solidFill>
                  <a:srgbClr val="008000"/>
                </a:solidFill>
              </a:rPr>
              <a:t>Dec. 9)</a:t>
            </a:r>
          </a:p>
          <a:p>
            <a:r>
              <a:rPr lang="en-US" altLang="ja-JP" dirty="0" smtClean="0"/>
              <a:t>Subjects to be discussed (more details in next pages): </a:t>
            </a:r>
          </a:p>
          <a:p>
            <a:pPr lvl="1"/>
            <a:r>
              <a:rPr lang="en-US" altLang="ja-JP" dirty="0" smtClean="0"/>
              <a:t>Plug-compatibility: boundaries to be established</a:t>
            </a:r>
          </a:p>
          <a:p>
            <a:pPr lvl="1"/>
            <a:r>
              <a:rPr lang="en-US" altLang="ja-JP" dirty="0" smtClean="0"/>
              <a:t>Tuner design for the TDR cost-estimate baseline</a:t>
            </a:r>
          </a:p>
          <a:p>
            <a:pPr lvl="1"/>
            <a:r>
              <a:rPr lang="en-US" altLang="ja-JP" dirty="0" smtClean="0"/>
              <a:t>Input coupler design for the TDR cost-estimate </a:t>
            </a:r>
          </a:p>
          <a:p>
            <a:pPr lvl="1"/>
            <a:r>
              <a:rPr lang="en-US" altLang="ja-JP" dirty="0" smtClean="0"/>
              <a:t>Cavity structure for alignment, and for adapting high-pressure code, </a:t>
            </a:r>
          </a:p>
          <a:p>
            <a:pPr lvl="1"/>
            <a:r>
              <a:rPr lang="en-US" altLang="ja-JP" dirty="0" smtClean="0"/>
              <a:t>S1-Global Report: to be finalized  </a:t>
            </a:r>
          </a:p>
        </p:txBody>
      </p:sp>
      <p:sp>
        <p:nvSpPr>
          <p:cNvPr id="4" name="日付プレースホルダー 3"/>
          <p:cNvSpPr>
            <a:spLocks noGrp="1"/>
          </p:cNvSpPr>
          <p:nvPr>
            <p:ph type="dt" sz="half" idx="10"/>
          </p:nvPr>
        </p:nvSpPr>
        <p:spPr/>
        <p:txBody>
          <a:bodyPr/>
          <a:lstStyle/>
          <a:p>
            <a:r>
              <a:rPr lang="en-US" altLang="ja-JP" dirty="0" smtClean="0"/>
              <a:t>SCRF-110824</a:t>
            </a:r>
            <a:endParaRPr lang="ja-JP" altLang="en-US" dirty="0"/>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18</a:t>
            </a:fld>
            <a:endParaRPr lang="ja-JP" altLang="en-US"/>
          </a:p>
        </p:txBody>
      </p:sp>
    </p:spTree>
    <p:extLst>
      <p:ext uri="{BB962C8B-B14F-4D97-AF65-F5344CB8AC3E}">
        <p14:creationId xmlns:p14="http://schemas.microsoft.com/office/powerpoint/2010/main" val="547341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Our Direction for TDR-SCRF</a:t>
            </a:r>
            <a:endParaRPr kumimoji="1" lang="ja-JP" altLang="en-US" dirty="0"/>
          </a:p>
        </p:txBody>
      </p:sp>
      <p:sp>
        <p:nvSpPr>
          <p:cNvPr id="3" name="コンテンツ プレースホルダー 2"/>
          <p:cNvSpPr>
            <a:spLocks noGrp="1"/>
          </p:cNvSpPr>
          <p:nvPr>
            <p:ph idx="1"/>
          </p:nvPr>
        </p:nvSpPr>
        <p:spPr>
          <a:xfrm>
            <a:off x="266700" y="1689101"/>
            <a:ext cx="8623300" cy="4343400"/>
          </a:xfrm>
        </p:spPr>
        <p:txBody>
          <a:bodyPr>
            <a:normAutofit fontScale="77500" lnSpcReduction="20000"/>
          </a:bodyPr>
          <a:lstStyle/>
          <a:p>
            <a:r>
              <a:rPr kumimoji="1" lang="en-US" altLang="ja-JP" dirty="0" smtClean="0"/>
              <a:t>Operational cavity gradient : </a:t>
            </a:r>
          </a:p>
          <a:p>
            <a:pPr lvl="1"/>
            <a:r>
              <a:rPr lang="en-US" altLang="ja-JP" dirty="0" smtClean="0"/>
              <a:t>31.5 MV/m +/-20 %,  with sorting /grouping </a:t>
            </a:r>
            <a:endParaRPr lang="en-US" altLang="ja-JP" dirty="0"/>
          </a:p>
          <a:p>
            <a:pPr lvl="1"/>
            <a:r>
              <a:rPr lang="en-US" altLang="ja-JP" dirty="0" smtClean="0"/>
              <a:t>Prepare for </a:t>
            </a:r>
            <a:r>
              <a:rPr lang="en-US" altLang="ja-JP" u="sng" dirty="0" smtClean="0"/>
              <a:t>cavity gradient degradation </a:t>
            </a:r>
            <a:r>
              <a:rPr lang="en-US" altLang="ja-JP" dirty="0" smtClean="0"/>
              <a:t>after cavity-string/</a:t>
            </a:r>
            <a:r>
              <a:rPr lang="en-US" altLang="ja-JP" dirty="0" err="1" smtClean="0"/>
              <a:t>cryomodule</a:t>
            </a:r>
            <a:r>
              <a:rPr lang="en-US" altLang="ja-JP" dirty="0" smtClean="0"/>
              <a:t> assembly,</a:t>
            </a:r>
          </a:p>
          <a:p>
            <a:pPr lvl="3"/>
            <a:r>
              <a:rPr lang="en-US" altLang="ja-JP" dirty="0" smtClean="0"/>
              <a:t>With assuming 10 % </a:t>
            </a:r>
            <a:r>
              <a:rPr lang="en-US" altLang="ja-JP" dirty="0" err="1" smtClean="0"/>
              <a:t>cryomodule</a:t>
            </a:r>
            <a:r>
              <a:rPr lang="en-US" altLang="ja-JP" dirty="0" smtClean="0"/>
              <a:t> to be degraded with a level of 20 % </a:t>
            </a:r>
          </a:p>
          <a:p>
            <a:r>
              <a:rPr lang="en-US" altLang="ja-JP" dirty="0" smtClean="0"/>
              <a:t>Cavity plug-</a:t>
            </a:r>
            <a:r>
              <a:rPr lang="en-US" altLang="ja-JP" dirty="0" err="1" smtClean="0"/>
              <a:t>compativility</a:t>
            </a:r>
            <a:r>
              <a:rPr lang="en-US" altLang="ja-JP" dirty="0" smtClean="0"/>
              <a:t> condition to be simplified </a:t>
            </a:r>
          </a:p>
          <a:p>
            <a:pPr lvl="1"/>
            <a:r>
              <a:rPr lang="en-US" altLang="ja-JP" dirty="0" smtClean="0"/>
              <a:t>Discussion to be necessary specially for beam flange, tuners and couplers</a:t>
            </a:r>
          </a:p>
          <a:p>
            <a:r>
              <a:rPr lang="en-US" altLang="ja-JP" dirty="0" err="1" smtClean="0"/>
              <a:t>Cryomodule</a:t>
            </a:r>
            <a:r>
              <a:rPr lang="en-US" altLang="ja-JP" dirty="0" smtClean="0"/>
              <a:t> configuration:</a:t>
            </a:r>
          </a:p>
          <a:p>
            <a:pPr lvl="1"/>
            <a:r>
              <a:rPr lang="en-US" altLang="ja-JP" dirty="0" smtClean="0"/>
              <a:t>8 + (4+Q+4) + 8 cavity-string assembly  as a baseline </a:t>
            </a:r>
          </a:p>
          <a:p>
            <a:pPr lvl="1"/>
            <a:r>
              <a:rPr lang="en-US" altLang="ja-JP" dirty="0" smtClean="0"/>
              <a:t>Further study required for </a:t>
            </a:r>
          </a:p>
          <a:p>
            <a:pPr lvl="2"/>
            <a:r>
              <a:rPr lang="en-US" altLang="ja-JP" dirty="0" smtClean="0"/>
              <a:t>periodicity of </a:t>
            </a:r>
            <a:r>
              <a:rPr lang="en-US" altLang="ja-JP" dirty="0" err="1" smtClean="0"/>
              <a:t>quadrupoles</a:t>
            </a:r>
            <a:r>
              <a:rPr lang="en-US" altLang="ja-JP" dirty="0" smtClean="0"/>
              <a:t> and</a:t>
            </a:r>
          </a:p>
          <a:p>
            <a:pPr lvl="2"/>
            <a:r>
              <a:rPr lang="en-US" altLang="ja-JP" dirty="0" smtClean="0"/>
              <a:t>cost effective assembly technology </a:t>
            </a:r>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19</a:t>
            </a:fld>
            <a:endParaRPr lang="ja-JP" altLang="en-US" dirty="0"/>
          </a:p>
        </p:txBody>
      </p:sp>
    </p:spTree>
    <p:extLst>
      <p:ext uri="{BB962C8B-B14F-4D97-AF65-F5344CB8AC3E}">
        <p14:creationId xmlns:p14="http://schemas.microsoft.com/office/powerpoint/2010/main" val="3103423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9450"/>
            <a:ext cx="8229600" cy="732708"/>
          </a:xfrm>
        </p:spPr>
        <p:txBody>
          <a:bodyPr>
            <a:noAutofit/>
          </a:bodyPr>
          <a:lstStyle/>
          <a:p>
            <a:r>
              <a:rPr lang="en-US" altLang="ja-JP" sz="3600" b="1" dirty="0" smtClean="0"/>
              <a:t>PM’s Action/Meeting Plan (2011-2012)</a:t>
            </a:r>
            <a:endParaRPr lang="ja-JP" altLang="en-US" sz="3600" b="1"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val="3437026947"/>
              </p:ext>
            </p:extLst>
          </p:nvPr>
        </p:nvGraphicFramePr>
        <p:xfrm>
          <a:off x="411334" y="1071273"/>
          <a:ext cx="8374761" cy="4857938"/>
        </p:xfrm>
        <a:graphic>
          <a:graphicData uri="http://schemas.openxmlformats.org/drawingml/2006/table">
            <a:tbl>
              <a:tblPr firstRow="1" bandRow="1">
                <a:tableStyleId>{6E25E649-3F16-4E02-A733-19D2CDBF48F0}</a:tableStyleId>
              </a:tblPr>
              <a:tblGrid>
                <a:gridCol w="932852"/>
                <a:gridCol w="826973"/>
                <a:gridCol w="1422907"/>
                <a:gridCol w="5192029"/>
              </a:tblGrid>
              <a:tr h="430593">
                <a:tc>
                  <a:txBody>
                    <a:bodyPr/>
                    <a:lstStyle/>
                    <a:p>
                      <a:r>
                        <a:rPr kumimoji="1" lang="en-US" altLang="ja-JP" sz="1400" dirty="0" smtClean="0"/>
                        <a:t>Month</a:t>
                      </a:r>
                      <a:endParaRPr kumimoji="1" lang="ja-JP" altLang="en-US" sz="1400" dirty="0"/>
                    </a:p>
                  </a:txBody>
                  <a:tcPr/>
                </a:tc>
                <a:tc>
                  <a:txBody>
                    <a:bodyPr/>
                    <a:lstStyle/>
                    <a:p>
                      <a:r>
                        <a:rPr kumimoji="1" lang="en-US" altLang="ja-JP" sz="1400" dirty="0" smtClean="0"/>
                        <a:t>Day</a:t>
                      </a:r>
                      <a:endParaRPr kumimoji="1" lang="ja-JP" altLang="en-US" sz="1400" dirty="0"/>
                    </a:p>
                  </a:txBody>
                  <a:tcPr/>
                </a:tc>
                <a:tc>
                  <a:txBody>
                    <a:bodyPr/>
                    <a:lstStyle/>
                    <a:p>
                      <a:r>
                        <a:rPr kumimoji="1" lang="en-US" altLang="ja-JP" sz="1400" dirty="0" smtClean="0"/>
                        <a:t>Place</a:t>
                      </a:r>
                      <a:endParaRPr kumimoji="1" lang="ja-JP" altLang="en-US" sz="1400" dirty="0"/>
                    </a:p>
                  </a:txBody>
                  <a:tcPr/>
                </a:tc>
                <a:tc>
                  <a:txBody>
                    <a:bodyPr/>
                    <a:lstStyle/>
                    <a:p>
                      <a:r>
                        <a:rPr kumimoji="1" lang="en-US" altLang="ja-JP" sz="1400" dirty="0" smtClean="0"/>
                        <a:t>Meeting </a:t>
                      </a:r>
                      <a:endParaRPr kumimoji="1" lang="ja-JP" altLang="en-US" sz="1400" dirty="0"/>
                    </a:p>
                  </a:txBody>
                  <a:tcPr/>
                </a:tc>
              </a:tr>
              <a:tr h="601651">
                <a:tc>
                  <a:txBody>
                    <a:bodyPr/>
                    <a:lstStyle/>
                    <a:p>
                      <a:r>
                        <a:rPr kumimoji="1" lang="en-US" altLang="ja-JP" sz="1400" dirty="0" smtClean="0"/>
                        <a:t>Nov.</a:t>
                      </a:r>
                      <a:endParaRPr kumimoji="1" lang="ja-JP" altLang="en-US" sz="1400" dirty="0"/>
                    </a:p>
                  </a:txBody>
                  <a:tcPr/>
                </a:tc>
                <a:tc>
                  <a:txBody>
                    <a:bodyPr/>
                    <a:lstStyle/>
                    <a:p>
                      <a:r>
                        <a:rPr kumimoji="1" lang="en-US" altLang="ja-JP" sz="1400" dirty="0" smtClean="0"/>
                        <a:t>11</a:t>
                      </a:r>
                    </a:p>
                    <a:p>
                      <a:r>
                        <a:rPr kumimoji="1" lang="en-US" altLang="ja-JP" sz="1400" dirty="0" smtClean="0"/>
                        <a:t>14-15</a:t>
                      </a:r>
                    </a:p>
                    <a:p>
                      <a:r>
                        <a:rPr kumimoji="1" lang="en-US" altLang="ja-JP" sz="1400" dirty="0" smtClean="0"/>
                        <a:t>16</a:t>
                      </a:r>
                    </a:p>
                    <a:p>
                      <a:r>
                        <a:rPr kumimoji="1" lang="en-US" altLang="ja-JP" sz="1400" dirty="0" smtClean="0">
                          <a:solidFill>
                            <a:srgbClr val="3366FF"/>
                          </a:solidFill>
                        </a:rPr>
                        <a:t>16</a:t>
                      </a:r>
                    </a:p>
                    <a:p>
                      <a:r>
                        <a:rPr kumimoji="1" lang="en-US" altLang="ja-JP" sz="1400" dirty="0" smtClean="0">
                          <a:solidFill>
                            <a:srgbClr val="000000"/>
                          </a:solidFill>
                        </a:rPr>
                        <a:t>22</a:t>
                      </a:r>
                    </a:p>
                    <a:p>
                      <a:r>
                        <a:rPr kumimoji="1" lang="en-US" altLang="ja-JP" sz="1400" baseline="0" dirty="0" smtClean="0">
                          <a:solidFill>
                            <a:schemeClr val="bg1">
                              <a:lumMod val="50000"/>
                            </a:schemeClr>
                          </a:solidFill>
                        </a:rPr>
                        <a:t>30</a:t>
                      </a:r>
                    </a:p>
                  </a:txBody>
                  <a:tcPr/>
                </a:tc>
                <a:tc>
                  <a:txBody>
                    <a:bodyPr/>
                    <a:lstStyle/>
                    <a:p>
                      <a:r>
                        <a:rPr kumimoji="1" lang="en-US" altLang="ja-JP" sz="1400" dirty="0" err="1" smtClean="0"/>
                        <a:t>Munchen</a:t>
                      </a:r>
                      <a:endParaRPr kumimoji="1" lang="en-US" altLang="ja-JP" sz="1400" dirty="0" smtClean="0"/>
                    </a:p>
                    <a:p>
                      <a:r>
                        <a:rPr kumimoji="1" lang="en-US" altLang="ja-JP" sz="1400" dirty="0" smtClean="0"/>
                        <a:t>Prague</a:t>
                      </a:r>
                    </a:p>
                    <a:p>
                      <a:r>
                        <a:rPr kumimoji="1" lang="en-US" altLang="ja-JP" sz="1400" dirty="0" smtClean="0"/>
                        <a:t>CEA-</a:t>
                      </a:r>
                      <a:r>
                        <a:rPr kumimoji="1" lang="en-US" altLang="ja-JP" sz="1400" dirty="0" err="1" smtClean="0"/>
                        <a:t>Saclay</a:t>
                      </a:r>
                      <a:endParaRPr kumimoji="1" lang="en-US" altLang="ja-JP" sz="1400" dirty="0" smtClean="0"/>
                    </a:p>
                    <a:p>
                      <a:r>
                        <a:rPr kumimoji="1" lang="en-US" altLang="ja-JP" sz="1400" dirty="0" smtClean="0">
                          <a:solidFill>
                            <a:srgbClr val="3366FF"/>
                          </a:solidFill>
                        </a:rPr>
                        <a:t>Web</a:t>
                      </a:r>
                    </a:p>
                    <a:p>
                      <a:endParaRPr kumimoji="1" lang="en-US" altLang="ja-JP" sz="1400" dirty="0" smtClean="0">
                        <a:solidFill>
                          <a:srgbClr val="3366FF"/>
                        </a:solidFill>
                      </a:endParaRPr>
                    </a:p>
                    <a:p>
                      <a:r>
                        <a:rPr kumimoji="1" lang="en-US" altLang="ja-JP" sz="1400" dirty="0" smtClean="0">
                          <a:solidFill>
                            <a:srgbClr val="7F7F7F"/>
                          </a:solidFill>
                        </a:rPr>
                        <a:t>Web</a:t>
                      </a:r>
                    </a:p>
                  </a:txBody>
                  <a:tcPr/>
                </a:tc>
                <a:tc>
                  <a:txBody>
                    <a:bodyPr/>
                    <a:lstStyle/>
                    <a:p>
                      <a:r>
                        <a:rPr kumimoji="1" lang="en-US" altLang="ja-JP" sz="1400" baseline="0" dirty="0" smtClean="0"/>
                        <a:t>Visit SST (EBW machine company)</a:t>
                      </a:r>
                    </a:p>
                    <a:p>
                      <a:r>
                        <a:rPr kumimoji="1" lang="en-US" altLang="ja-JP" sz="1400" baseline="0" dirty="0" smtClean="0"/>
                        <a:t>ILC-PAC</a:t>
                      </a:r>
                    </a:p>
                    <a:p>
                      <a:r>
                        <a:rPr kumimoji="1" lang="en-US" altLang="ja-JP" sz="1400" baseline="0" dirty="0" smtClean="0"/>
                        <a:t>Visit CEA/</a:t>
                      </a:r>
                      <a:r>
                        <a:rPr kumimoji="1" lang="en-US" altLang="ja-JP" sz="1400" baseline="0" dirty="0" err="1" smtClean="0"/>
                        <a:t>Saclay</a:t>
                      </a:r>
                      <a:r>
                        <a:rPr kumimoji="1" lang="en-US" altLang="ja-JP" sz="1400" baseline="0" dirty="0" smtClean="0"/>
                        <a:t> to discuss </a:t>
                      </a:r>
                      <a:r>
                        <a:rPr kumimoji="1" lang="en-US" altLang="ja-JP" sz="1400" baseline="0" dirty="0" err="1" smtClean="0"/>
                        <a:t>cryomodule</a:t>
                      </a:r>
                      <a:r>
                        <a:rPr kumimoji="1" lang="en-US" altLang="ja-JP" sz="1400" baseline="0" dirty="0" smtClean="0"/>
                        <a:t> assembly work </a:t>
                      </a:r>
                    </a:p>
                    <a:p>
                      <a:r>
                        <a:rPr kumimoji="1" lang="en-US" altLang="ja-JP" sz="1400" baseline="0" dirty="0" smtClean="0">
                          <a:solidFill>
                            <a:srgbClr val="3366FF"/>
                          </a:solidFill>
                        </a:rPr>
                        <a:t>Monthly SCRF meeting</a:t>
                      </a:r>
                    </a:p>
                    <a:p>
                      <a:r>
                        <a:rPr kumimoji="1" lang="en-US" altLang="ja-JP" sz="1400" baseline="0" dirty="0" smtClean="0">
                          <a:solidFill>
                            <a:schemeClr val="tx1"/>
                          </a:solidFill>
                        </a:rPr>
                        <a:t>Visit RI (Cavity industrialization study) </a:t>
                      </a:r>
                    </a:p>
                    <a:p>
                      <a:r>
                        <a:rPr kumimoji="1" lang="en-US" altLang="ja-JP" sz="1400" baseline="0" dirty="0" smtClean="0">
                          <a:solidFill>
                            <a:srgbClr val="7F7F7F"/>
                          </a:solidFill>
                        </a:rPr>
                        <a:t>HLRF meeting</a:t>
                      </a:r>
                    </a:p>
                  </a:txBody>
                  <a:tcPr/>
                </a:tc>
              </a:tr>
              <a:tr h="601651">
                <a:tc>
                  <a:txBody>
                    <a:bodyPr/>
                    <a:lstStyle/>
                    <a:p>
                      <a:r>
                        <a:rPr kumimoji="1" lang="en-US" altLang="ja-JP" sz="1400" dirty="0" smtClean="0"/>
                        <a:t>Dec.</a:t>
                      </a:r>
                      <a:endParaRPr kumimoji="1" lang="ja-JP" altLang="en-US" sz="1400" dirty="0"/>
                    </a:p>
                  </a:txBody>
                  <a:tcPr/>
                </a:tc>
                <a:tc>
                  <a:txBody>
                    <a:bodyPr/>
                    <a:lstStyle/>
                    <a:p>
                      <a:r>
                        <a:rPr kumimoji="1" lang="en-US" altLang="ja-JP" sz="1400" dirty="0" smtClean="0"/>
                        <a:t>5-8</a:t>
                      </a:r>
                    </a:p>
                    <a:p>
                      <a:r>
                        <a:rPr kumimoji="1" lang="en-US" altLang="ja-JP" sz="1400" dirty="0" smtClean="0"/>
                        <a:t>8-9</a:t>
                      </a:r>
                    </a:p>
                    <a:p>
                      <a:r>
                        <a:rPr kumimoji="1" lang="en-US" altLang="ja-JP" sz="1400" dirty="0" smtClean="0"/>
                        <a:t>(14)</a:t>
                      </a:r>
                      <a:endParaRPr kumimoji="1" lang="ja-JP" altLang="en-US" sz="1400" dirty="0">
                        <a:solidFill>
                          <a:schemeClr val="tx1"/>
                        </a:solidFill>
                      </a:endParaRPr>
                    </a:p>
                  </a:txBody>
                  <a:tcPr/>
                </a:tc>
                <a:tc>
                  <a:txBody>
                    <a:bodyPr/>
                    <a:lstStyle/>
                    <a:p>
                      <a:r>
                        <a:rPr kumimoji="1" lang="en-US" altLang="ja-JP" sz="1400" dirty="0" smtClean="0"/>
                        <a:t>Beijing</a:t>
                      </a:r>
                    </a:p>
                    <a:p>
                      <a:r>
                        <a:rPr kumimoji="1" lang="en-US" altLang="ja-JP" sz="1400" dirty="0" smtClean="0"/>
                        <a:t>Beijing</a:t>
                      </a:r>
                    </a:p>
                    <a:p>
                      <a:r>
                        <a:rPr kumimoji="1" lang="en-US" altLang="ja-JP" sz="1400" dirty="0" smtClean="0"/>
                        <a:t>(Web)</a:t>
                      </a:r>
                      <a:endParaRPr kumimoji="1" lang="ja-JP" altLang="en-US" sz="1400" dirty="0">
                        <a:solidFill>
                          <a:schemeClr val="tx1"/>
                        </a:solidFill>
                      </a:endParaRPr>
                    </a:p>
                  </a:txBody>
                  <a:tcPr/>
                </a:tc>
                <a:tc>
                  <a:txBody>
                    <a:bodyPr/>
                    <a:lstStyle/>
                    <a:p>
                      <a:r>
                        <a:rPr kumimoji="1" lang="en-US" altLang="ja-JP" sz="1400" baseline="0" dirty="0" smtClean="0"/>
                        <a:t>TTC meeting</a:t>
                      </a:r>
                    </a:p>
                    <a:p>
                      <a:r>
                        <a:rPr kumimoji="1" lang="en-US" altLang="ja-JP" sz="1400" baseline="0" dirty="0" smtClean="0"/>
                        <a:t>ILC-GDE SCRF meeting (as a post TTC meeting) </a:t>
                      </a:r>
                    </a:p>
                    <a:p>
                      <a:r>
                        <a:rPr kumimoji="1" lang="en-US" altLang="ja-JP" sz="1400" baseline="0" dirty="0" smtClean="0"/>
                        <a:t>(Monthly meeting:  be merged to the above meeting)</a:t>
                      </a:r>
                      <a:endParaRPr kumimoji="1" lang="ja-JP" altLang="en-US" sz="1400" dirty="0">
                        <a:solidFill>
                          <a:schemeClr val="tx1"/>
                        </a:solidFill>
                      </a:endParaRPr>
                    </a:p>
                  </a:txBody>
                  <a:tcPr/>
                </a:tc>
              </a:tr>
              <a:tr h="601651">
                <a:tc>
                  <a:txBody>
                    <a:bodyPr/>
                    <a:lstStyle/>
                    <a:p>
                      <a:r>
                        <a:rPr kumimoji="1" lang="en-US" altLang="ja-JP" sz="1400" dirty="0" smtClean="0"/>
                        <a:t>2012, </a:t>
                      </a:r>
                    </a:p>
                    <a:p>
                      <a:r>
                        <a:rPr kumimoji="1" lang="en-US" altLang="ja-JP" sz="1400" dirty="0" smtClean="0"/>
                        <a:t>Jan.</a:t>
                      </a:r>
                      <a:endParaRPr kumimoji="1" lang="ja-JP" altLang="en-US" sz="1400" dirty="0"/>
                    </a:p>
                  </a:txBody>
                  <a:tcPr/>
                </a:tc>
                <a:tc>
                  <a:txBody>
                    <a:bodyPr/>
                    <a:lstStyle/>
                    <a:p>
                      <a:r>
                        <a:rPr kumimoji="1" lang="en-US" altLang="ja-JP" sz="1400" dirty="0" smtClean="0">
                          <a:solidFill>
                            <a:schemeClr val="tx1"/>
                          </a:solidFill>
                        </a:rPr>
                        <a:t>11</a:t>
                      </a:r>
                    </a:p>
                    <a:p>
                      <a:r>
                        <a:rPr kumimoji="1" lang="en-US" altLang="ja-JP" sz="1400" dirty="0" smtClean="0">
                          <a:solidFill>
                            <a:schemeClr val="tx1"/>
                          </a:solidFill>
                        </a:rPr>
                        <a:t>18</a:t>
                      </a:r>
                    </a:p>
                    <a:p>
                      <a:r>
                        <a:rPr kumimoji="1" lang="en-US" altLang="ja-JP" sz="1400" dirty="0" smtClean="0">
                          <a:solidFill>
                            <a:schemeClr val="tx1"/>
                          </a:solidFill>
                        </a:rPr>
                        <a:t>19-20</a:t>
                      </a:r>
                    </a:p>
                    <a:p>
                      <a:r>
                        <a:rPr kumimoji="1" lang="en-US" altLang="ja-JP" sz="1400" dirty="0" smtClean="0">
                          <a:solidFill>
                            <a:schemeClr val="tx1"/>
                          </a:solidFill>
                        </a:rPr>
                        <a:t>21</a:t>
                      </a:r>
                      <a:endParaRPr kumimoji="1" lang="ja-JP" altLang="en-US" sz="1400" dirty="0">
                        <a:solidFill>
                          <a:schemeClr val="tx1"/>
                        </a:solidFill>
                      </a:endParaRPr>
                    </a:p>
                  </a:txBody>
                  <a:tcPr/>
                </a:tc>
                <a:tc>
                  <a:txBody>
                    <a:bodyPr/>
                    <a:lstStyle/>
                    <a:p>
                      <a:r>
                        <a:rPr kumimoji="1" lang="en-US" altLang="ja-JP" sz="1400" dirty="0" smtClean="0">
                          <a:solidFill>
                            <a:schemeClr val="tx1"/>
                          </a:solidFill>
                        </a:rPr>
                        <a:t>Web</a:t>
                      </a:r>
                    </a:p>
                    <a:p>
                      <a:r>
                        <a:rPr kumimoji="1" lang="en-US" altLang="ja-JP" sz="1400" dirty="0" smtClean="0">
                          <a:solidFill>
                            <a:schemeClr val="tx1"/>
                          </a:solidFill>
                        </a:rPr>
                        <a:t>KEK</a:t>
                      </a:r>
                    </a:p>
                    <a:p>
                      <a:r>
                        <a:rPr kumimoji="1" lang="en-US" altLang="ja-JP" sz="1400" dirty="0" smtClean="0">
                          <a:solidFill>
                            <a:schemeClr val="tx1"/>
                          </a:solidFill>
                        </a:rPr>
                        <a:t>KEK</a:t>
                      </a:r>
                    </a:p>
                    <a:p>
                      <a:r>
                        <a:rPr kumimoji="1" lang="en-US" altLang="ja-JP" sz="1400" dirty="0" smtClean="0">
                          <a:solidFill>
                            <a:schemeClr val="tx1"/>
                          </a:solidFill>
                        </a:rPr>
                        <a:t>KEK</a:t>
                      </a:r>
                      <a:endParaRPr kumimoji="1" lang="ja-JP" altLang="en-US" sz="1400" dirty="0">
                        <a:solidFill>
                          <a:schemeClr val="tx1"/>
                        </a:solidFill>
                      </a:endParaRPr>
                    </a:p>
                  </a:txBody>
                  <a:tcPr/>
                </a:tc>
                <a:tc>
                  <a:txBody>
                    <a:bodyPr/>
                    <a:lstStyle/>
                    <a:p>
                      <a:r>
                        <a:rPr kumimoji="1" lang="en-US" altLang="ja-JP" sz="1400" dirty="0" smtClean="0"/>
                        <a:t>Monthly meeting</a:t>
                      </a:r>
                    </a:p>
                    <a:p>
                      <a:r>
                        <a:rPr kumimoji="1" lang="en-US" altLang="ja-JP" sz="1400" baseline="0" dirty="0" smtClean="0"/>
                        <a:t>Industrial study meeting with AS/Japanese Industry</a:t>
                      </a:r>
                      <a:endParaRPr kumimoji="1" lang="en-US" altLang="ja-JP" sz="1400" dirty="0" smtClean="0"/>
                    </a:p>
                    <a:p>
                      <a:r>
                        <a:rPr kumimoji="1" lang="en-US" altLang="ja-JP" sz="1400" dirty="0" smtClean="0"/>
                        <a:t>SCRF</a:t>
                      </a:r>
                      <a:r>
                        <a:rPr kumimoji="1" lang="en-US" altLang="ja-JP" sz="1400" baseline="0" dirty="0" smtClean="0"/>
                        <a:t> TDR Preparation Review &amp; WS </a:t>
                      </a:r>
                    </a:p>
                    <a:p>
                      <a:r>
                        <a:rPr kumimoji="1" lang="en-US" altLang="ja-JP" sz="1400" baseline="0" dirty="0" smtClean="0"/>
                        <a:t>Costing meeting </a:t>
                      </a:r>
                      <a:endParaRPr kumimoji="1" lang="ja-JP" altLang="en-US" sz="1400" dirty="0">
                        <a:solidFill>
                          <a:srgbClr val="FF0000"/>
                        </a:solidFill>
                      </a:endParaRPr>
                    </a:p>
                  </a:txBody>
                  <a:tcPr/>
                </a:tc>
              </a:tr>
              <a:tr h="430593">
                <a:tc>
                  <a:txBody>
                    <a:bodyPr/>
                    <a:lstStyle/>
                    <a:p>
                      <a:r>
                        <a:rPr kumimoji="1" lang="en-US" altLang="ja-JP" sz="1400" dirty="0" smtClean="0"/>
                        <a:t>Feb.</a:t>
                      </a:r>
                      <a:r>
                        <a:rPr kumimoji="1" lang="en-US" altLang="ja-JP" sz="1400" baseline="0" dirty="0" smtClean="0"/>
                        <a:t> </a:t>
                      </a:r>
                      <a:endParaRPr kumimoji="1" lang="ja-JP" altLang="en-US" sz="1400" dirty="0"/>
                    </a:p>
                  </a:txBody>
                  <a:tcPr/>
                </a:tc>
                <a:tc>
                  <a:txBody>
                    <a:bodyPr/>
                    <a:lstStyle/>
                    <a:p>
                      <a:r>
                        <a:rPr kumimoji="1" lang="en-US" altLang="ja-JP" sz="1400" dirty="0" smtClean="0"/>
                        <a:t>8</a:t>
                      </a:r>
                      <a:endParaRPr kumimoji="1" lang="ja-JP" altLang="en-US" sz="1400" dirty="0">
                        <a:solidFill>
                          <a:srgbClr val="A6A6A6"/>
                        </a:solidFill>
                      </a:endParaRPr>
                    </a:p>
                  </a:txBody>
                  <a:tcPr/>
                </a:tc>
                <a:tc>
                  <a:txBody>
                    <a:bodyPr/>
                    <a:lstStyle/>
                    <a:p>
                      <a:r>
                        <a:rPr kumimoji="1" lang="en-US" altLang="ja-JP" sz="1400" dirty="0" smtClean="0"/>
                        <a:t>Web</a:t>
                      </a:r>
                      <a:endParaRPr kumimoji="1" lang="ja-JP" altLang="en-US" sz="1400" dirty="0">
                        <a:solidFill>
                          <a:srgbClr val="A6A6A6"/>
                        </a:solidFill>
                      </a:endParaRPr>
                    </a:p>
                  </a:txBody>
                  <a:tcPr/>
                </a:tc>
                <a:tc>
                  <a:txBody>
                    <a:bodyPr/>
                    <a:lstStyle/>
                    <a:p>
                      <a:r>
                        <a:rPr kumimoji="1" lang="en-US" altLang="ja-JP" sz="1400" dirty="0" smtClean="0"/>
                        <a:t>Monthly meeting</a:t>
                      </a:r>
                      <a:endParaRPr kumimoji="1" lang="ja-JP" altLang="en-US" sz="1400" dirty="0">
                        <a:solidFill>
                          <a:srgbClr val="A6A6A6"/>
                        </a:solidFill>
                      </a:endParaRPr>
                    </a:p>
                  </a:txBody>
                  <a:tcPr/>
                </a:tc>
              </a:tr>
              <a:tr h="430593">
                <a:tc>
                  <a:txBody>
                    <a:bodyPr/>
                    <a:lstStyle/>
                    <a:p>
                      <a:r>
                        <a:rPr kumimoji="1" lang="en-US" altLang="ja-JP" sz="1400" dirty="0" smtClean="0"/>
                        <a:t>March</a:t>
                      </a:r>
                      <a:endParaRPr kumimoji="1" lang="ja-JP" altLang="en-US" sz="1400" dirty="0"/>
                    </a:p>
                  </a:txBody>
                  <a:tcPr/>
                </a:tc>
                <a:tc>
                  <a:txBody>
                    <a:bodyPr/>
                    <a:lstStyle/>
                    <a:p>
                      <a:r>
                        <a:rPr kumimoji="1" lang="en-US" altLang="ja-JP" sz="1400" dirty="0" smtClean="0"/>
                        <a:t>21</a:t>
                      </a:r>
                    </a:p>
                    <a:p>
                      <a:r>
                        <a:rPr kumimoji="1" lang="en-US" altLang="ja-JP" sz="1400" dirty="0" smtClean="0"/>
                        <a:t>22-23</a:t>
                      </a:r>
                      <a:endParaRPr kumimoji="1" lang="ja-JP" altLang="en-US" sz="1400" dirty="0">
                        <a:solidFill>
                          <a:schemeClr val="tx1"/>
                        </a:solidFill>
                      </a:endParaRPr>
                    </a:p>
                  </a:txBody>
                  <a:tcPr/>
                </a:tc>
                <a:tc>
                  <a:txBody>
                    <a:bodyPr/>
                    <a:lstStyle/>
                    <a:p>
                      <a:r>
                        <a:rPr kumimoji="1" lang="en-US" altLang="ja-JP" sz="1400" dirty="0" smtClean="0"/>
                        <a:t>CERN</a:t>
                      </a:r>
                    </a:p>
                    <a:p>
                      <a:r>
                        <a:rPr kumimoji="1" lang="en-US" altLang="ja-JP" sz="1400" dirty="0" smtClean="0"/>
                        <a:t>CERN</a:t>
                      </a:r>
                      <a:endParaRPr kumimoji="1" lang="ja-JP" altLang="en-US" sz="1400" dirty="0">
                        <a:solidFill>
                          <a:schemeClr val="tx1"/>
                        </a:solidFill>
                      </a:endParaRPr>
                    </a:p>
                  </a:txBody>
                  <a:tcPr/>
                </a:tc>
                <a:tc>
                  <a:txBody>
                    <a:bodyPr/>
                    <a:lstStyle/>
                    <a:p>
                      <a:r>
                        <a:rPr kumimoji="1" lang="en-US" altLang="ja-JP" sz="1400" dirty="0" smtClean="0"/>
                        <a:t>CFS-</a:t>
                      </a:r>
                      <a:r>
                        <a:rPr kumimoji="1" lang="en-US" altLang="ja-JP" sz="1400" dirty="0" err="1" smtClean="0"/>
                        <a:t>Ams</a:t>
                      </a:r>
                      <a:r>
                        <a:rPr kumimoji="1" lang="en-US" altLang="ja-JP" sz="1400" dirty="0" smtClean="0"/>
                        <a:t>, EU review </a:t>
                      </a:r>
                    </a:p>
                    <a:p>
                      <a:r>
                        <a:rPr kumimoji="1" lang="en-US" altLang="ja-JP" sz="1400" dirty="0" smtClean="0"/>
                        <a:t>CFS TBR </a:t>
                      </a:r>
                      <a:endParaRPr kumimoji="1" lang="ja-JP" altLang="en-US" sz="1400" dirty="0">
                        <a:solidFill>
                          <a:schemeClr val="tx1"/>
                        </a:solidFill>
                      </a:endParaRPr>
                    </a:p>
                  </a:txBody>
                  <a:tcPr/>
                </a:tc>
              </a:tr>
              <a:tr h="430593">
                <a:tc>
                  <a:txBody>
                    <a:bodyPr/>
                    <a:lstStyle/>
                    <a:p>
                      <a:r>
                        <a:rPr kumimoji="1" lang="en-US" altLang="ja-JP" sz="1400" dirty="0" smtClean="0"/>
                        <a:t>April</a:t>
                      </a:r>
                      <a:endParaRPr kumimoji="1" lang="ja-JP" altLang="en-US" sz="1400" dirty="0"/>
                    </a:p>
                  </a:txBody>
                  <a:tcPr/>
                </a:tc>
                <a:tc>
                  <a:txBody>
                    <a:bodyPr/>
                    <a:lstStyle/>
                    <a:p>
                      <a:r>
                        <a:rPr kumimoji="1" lang="en-US" altLang="ja-JP" sz="1400" dirty="0" smtClean="0"/>
                        <a:t>23-26</a:t>
                      </a:r>
                      <a:endParaRPr kumimoji="1" lang="ja-JP" altLang="en-US" sz="1400" dirty="0">
                        <a:solidFill>
                          <a:srgbClr val="3366FF"/>
                        </a:solidFill>
                      </a:endParaRPr>
                    </a:p>
                  </a:txBody>
                  <a:tcPr/>
                </a:tc>
                <a:tc>
                  <a:txBody>
                    <a:bodyPr/>
                    <a:lstStyle/>
                    <a:p>
                      <a:r>
                        <a:rPr kumimoji="1" lang="en-US" altLang="ja-JP" sz="1400" dirty="0" smtClean="0"/>
                        <a:t>Korea</a:t>
                      </a:r>
                      <a:endParaRPr kumimoji="1" lang="ja-JP" altLang="en-US" sz="1400" dirty="0">
                        <a:solidFill>
                          <a:schemeClr val="tx1"/>
                        </a:solidFill>
                      </a:endParaRPr>
                    </a:p>
                  </a:txBody>
                  <a:tcPr/>
                </a:tc>
                <a:tc>
                  <a:txBody>
                    <a:bodyPr/>
                    <a:lstStyle/>
                    <a:p>
                      <a:r>
                        <a:rPr kumimoji="1" lang="en-US" altLang="ja-JP" sz="1400" dirty="0" smtClean="0"/>
                        <a:t>ACFA-LCWG</a:t>
                      </a:r>
                      <a:r>
                        <a:rPr kumimoji="1" lang="en-US" altLang="ja-JP" sz="1400" baseline="0" dirty="0" smtClean="0"/>
                        <a:t> </a:t>
                      </a:r>
                      <a:endParaRPr kumimoji="1" lang="ja-JP" altLang="en-US" sz="1400" dirty="0">
                        <a:solidFill>
                          <a:srgbClr val="3366FF"/>
                        </a:solidFill>
                      </a:endParaRPr>
                    </a:p>
                  </a:txBody>
                  <a:tcPr/>
                </a:tc>
              </a:tr>
            </a:tbl>
          </a:graphicData>
        </a:graphic>
      </p:graphicFrame>
      <p:sp>
        <p:nvSpPr>
          <p:cNvPr id="4" name="日付プレースホルダ 3"/>
          <p:cNvSpPr>
            <a:spLocks noGrp="1"/>
          </p:cNvSpPr>
          <p:nvPr>
            <p:ph type="dt" sz="half" idx="10"/>
          </p:nvPr>
        </p:nvSpPr>
        <p:spPr/>
        <p:txBody>
          <a:bodyPr/>
          <a:lstStyle/>
          <a:p>
            <a:r>
              <a:rPr lang="en-US" altLang="ja-JP" smtClean="0"/>
              <a:t>SCRF-110824</a:t>
            </a:r>
            <a:endParaRPr lang="ja-JP" altLang="en-US" dirty="0"/>
          </a:p>
        </p:txBody>
      </p:sp>
      <p:sp>
        <p:nvSpPr>
          <p:cNvPr id="5" name="フッター プレースホルダ 4"/>
          <p:cNvSpPr>
            <a:spLocks noGrp="1"/>
          </p:cNvSpPr>
          <p:nvPr>
            <p:ph type="ftr" sz="quarter" idx="11"/>
          </p:nvPr>
        </p:nvSpPr>
        <p:spPr/>
        <p:txBody>
          <a:bodyPr/>
          <a:lstStyle/>
          <a:p>
            <a:r>
              <a:rPr lang="en-US" altLang="ja-JP" dirty="0" smtClean="0"/>
              <a:t>SERF WebEx Meeting</a:t>
            </a:r>
            <a:endParaRPr lang="ja-JP" altLang="en-US" dirty="0"/>
          </a:p>
        </p:txBody>
      </p:sp>
      <p:sp>
        <p:nvSpPr>
          <p:cNvPr id="6" name="スライド番号プレースホルダ 5"/>
          <p:cNvSpPr>
            <a:spLocks noGrp="1"/>
          </p:cNvSpPr>
          <p:nvPr>
            <p:ph type="sldNum" sz="quarter" idx="12"/>
          </p:nvPr>
        </p:nvSpPr>
        <p:spPr/>
        <p:txBody>
          <a:bodyPr/>
          <a:lstStyle/>
          <a:p>
            <a:fld id="{C2705F64-2F62-1441-B8C2-4C4BD0CB1C05}" type="slidenum">
              <a:rPr lang="ja-JP" altLang="en-US" smtClean="0"/>
              <a:pPr/>
              <a:t>2</a:t>
            </a:fld>
            <a:endParaRPr lang="ja-JP" altLang="en-US" dirty="0"/>
          </a:p>
        </p:txBody>
      </p:sp>
      <p:sp>
        <p:nvSpPr>
          <p:cNvPr id="3" name="右矢印 2"/>
          <p:cNvSpPr/>
          <p:nvPr/>
        </p:nvSpPr>
        <p:spPr>
          <a:xfrm>
            <a:off x="865335" y="2198155"/>
            <a:ext cx="440012" cy="220016"/>
          </a:xfrm>
          <a:prstGeom prst="right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4126904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06400" y="107180"/>
            <a:ext cx="8623300" cy="914400"/>
          </a:xfrm>
        </p:spPr>
        <p:txBody>
          <a:bodyPr>
            <a:normAutofit/>
          </a:bodyPr>
          <a:lstStyle/>
          <a:p>
            <a:r>
              <a:rPr kumimoji="1" lang="en-US" altLang="ja-JP" b="1" dirty="0" smtClean="0"/>
              <a:t>Technical Issues toward TDR</a:t>
            </a:r>
            <a:endParaRPr kumimoji="1" lang="ja-JP" altLang="en-US" b="1" dirty="0"/>
          </a:p>
        </p:txBody>
      </p:sp>
      <p:sp>
        <p:nvSpPr>
          <p:cNvPr id="3" name="コンテンツ プレースホルダー 2"/>
          <p:cNvSpPr>
            <a:spLocks noGrp="1"/>
          </p:cNvSpPr>
          <p:nvPr>
            <p:ph idx="1"/>
          </p:nvPr>
        </p:nvSpPr>
        <p:spPr>
          <a:xfrm>
            <a:off x="266700" y="1115976"/>
            <a:ext cx="8623300" cy="5129924"/>
          </a:xfrm>
          <a:ln>
            <a:solidFill>
              <a:srgbClr val="3366FF"/>
            </a:solidFill>
          </a:ln>
        </p:spPr>
        <p:txBody>
          <a:bodyPr>
            <a:normAutofit fontScale="47500" lnSpcReduction="20000"/>
          </a:bodyPr>
          <a:lstStyle/>
          <a:p>
            <a:pPr>
              <a:lnSpc>
                <a:spcPct val="120000"/>
              </a:lnSpc>
            </a:pPr>
            <a:r>
              <a:rPr kumimoji="1" lang="en-US" altLang="ja-JP" dirty="0"/>
              <a:t>C</a:t>
            </a:r>
            <a:r>
              <a:rPr kumimoji="1" lang="en-US" altLang="ja-JP" dirty="0" smtClean="0"/>
              <a:t>avity gradient : </a:t>
            </a:r>
            <a:r>
              <a:rPr kumimoji="1" lang="en-US" altLang="ja-JP" dirty="0" smtClean="0">
                <a:solidFill>
                  <a:srgbClr val="3366FF"/>
                </a:solidFill>
              </a:rPr>
              <a:t> (</a:t>
            </a:r>
            <a:r>
              <a:rPr lang="en-US" altLang="ja-JP" dirty="0" smtClean="0">
                <a:solidFill>
                  <a:srgbClr val="3366FF"/>
                </a:solidFill>
              </a:rPr>
              <a:t>discussion led by R. </a:t>
            </a:r>
            <a:r>
              <a:rPr lang="en-US" altLang="ja-JP" dirty="0" err="1" smtClean="0">
                <a:solidFill>
                  <a:srgbClr val="3366FF"/>
                </a:solidFill>
              </a:rPr>
              <a:t>Geng</a:t>
            </a:r>
            <a:r>
              <a:rPr lang="en-US" altLang="ja-JP" dirty="0" smtClean="0">
                <a:solidFill>
                  <a:srgbClr val="3366FF"/>
                </a:solidFill>
              </a:rPr>
              <a:t>) </a:t>
            </a:r>
            <a:endParaRPr kumimoji="1" lang="en-US" altLang="ja-JP" dirty="0" smtClean="0">
              <a:solidFill>
                <a:srgbClr val="3366FF"/>
              </a:solidFill>
            </a:endParaRPr>
          </a:p>
          <a:p>
            <a:pPr lvl="1">
              <a:lnSpc>
                <a:spcPct val="120000"/>
              </a:lnSpc>
            </a:pPr>
            <a:r>
              <a:rPr lang="en-US" altLang="ja-JP" dirty="0" smtClean="0"/>
              <a:t>Update and fix the cavity production and process recipe. </a:t>
            </a:r>
          </a:p>
          <a:p>
            <a:pPr lvl="1">
              <a:lnSpc>
                <a:spcPct val="120000"/>
              </a:lnSpc>
            </a:pPr>
            <a:r>
              <a:rPr lang="en-US" altLang="ja-JP" dirty="0" smtClean="0"/>
              <a:t>Update and fix the successful production yield definition in production stage, </a:t>
            </a:r>
          </a:p>
          <a:p>
            <a:pPr lvl="2">
              <a:lnSpc>
                <a:spcPct val="120000"/>
              </a:lnSpc>
            </a:pPr>
            <a:r>
              <a:rPr lang="en-US" altLang="ja-JP" dirty="0" smtClean="0"/>
              <a:t>including new parameters such as radiation, and the process w/ tumbling</a:t>
            </a:r>
          </a:p>
          <a:p>
            <a:pPr lvl="1">
              <a:lnSpc>
                <a:spcPct val="120000"/>
              </a:lnSpc>
            </a:pPr>
            <a:r>
              <a:rPr lang="en-US" altLang="ja-JP" dirty="0" smtClean="0"/>
              <a:t>Gradient spread of 31.5 MV/m +/-20 %,  with sorting method, </a:t>
            </a:r>
            <a:endParaRPr lang="en-US" altLang="ja-JP" dirty="0"/>
          </a:p>
          <a:p>
            <a:pPr lvl="1">
              <a:lnSpc>
                <a:spcPct val="120000"/>
              </a:lnSpc>
            </a:pPr>
            <a:r>
              <a:rPr lang="en-US" altLang="ja-JP" dirty="0" smtClean="0"/>
              <a:t>Gradient degradation after assembly into the </a:t>
            </a:r>
            <a:r>
              <a:rPr lang="en-US" altLang="ja-JP" dirty="0" err="1" smtClean="0"/>
              <a:t>cryomodule</a:t>
            </a:r>
            <a:r>
              <a:rPr lang="en-US" altLang="ja-JP" dirty="0" smtClean="0"/>
              <a:t> (see: HLRF/DRFS w/ circulator)</a:t>
            </a:r>
          </a:p>
          <a:p>
            <a:pPr>
              <a:lnSpc>
                <a:spcPct val="120000"/>
              </a:lnSpc>
            </a:pPr>
            <a:r>
              <a:rPr lang="en-US" altLang="ja-JP" dirty="0" smtClean="0"/>
              <a:t>Cavity Integration </a:t>
            </a:r>
            <a:r>
              <a:rPr lang="en-US" altLang="ja-JP" dirty="0" smtClean="0">
                <a:solidFill>
                  <a:srgbClr val="3366FF"/>
                </a:solidFill>
              </a:rPr>
              <a:t>(discussion led by H. </a:t>
            </a:r>
            <a:r>
              <a:rPr lang="en-US" altLang="ja-JP" dirty="0" err="1" smtClean="0">
                <a:solidFill>
                  <a:srgbClr val="3366FF"/>
                </a:solidFill>
              </a:rPr>
              <a:t>Hayano</a:t>
            </a:r>
            <a:r>
              <a:rPr lang="en-US" altLang="ja-JP" dirty="0" smtClean="0">
                <a:solidFill>
                  <a:srgbClr val="3366FF"/>
                </a:solidFill>
              </a:rPr>
              <a:t>)</a:t>
            </a:r>
          </a:p>
          <a:p>
            <a:pPr lvl="1">
              <a:lnSpc>
                <a:spcPct val="120000"/>
              </a:lnSpc>
            </a:pPr>
            <a:r>
              <a:rPr lang="en-US" altLang="ja-JP" b="1" dirty="0" smtClean="0">
                <a:solidFill>
                  <a:srgbClr val="FF0000"/>
                </a:solidFill>
              </a:rPr>
              <a:t>A baseline design chosen for the TDR cost-estimate base</a:t>
            </a:r>
            <a:r>
              <a:rPr lang="en-US" altLang="ja-JP" dirty="0" smtClean="0"/>
              <a:t>, </a:t>
            </a:r>
          </a:p>
          <a:p>
            <a:pPr lvl="2">
              <a:lnSpc>
                <a:spcPct val="120000"/>
              </a:lnSpc>
            </a:pPr>
            <a:r>
              <a:rPr lang="en-US" altLang="ja-JP" dirty="0" smtClean="0"/>
              <a:t>Including selection of tuner, coupler, beam-flange, magnetic shield, and </a:t>
            </a:r>
            <a:r>
              <a:rPr lang="en-US" altLang="ja-JP" dirty="0" err="1" smtClean="0"/>
              <a:t>LHe</a:t>
            </a:r>
            <a:r>
              <a:rPr lang="en-US" altLang="ja-JP" dirty="0" smtClean="0"/>
              <a:t> tank</a:t>
            </a:r>
          </a:p>
          <a:p>
            <a:pPr lvl="1">
              <a:lnSpc>
                <a:spcPct val="120000"/>
              </a:lnSpc>
            </a:pPr>
            <a:r>
              <a:rPr lang="en-US" altLang="ja-JP" dirty="0"/>
              <a:t>P</a:t>
            </a:r>
            <a:r>
              <a:rPr lang="en-US" altLang="ja-JP" dirty="0" smtClean="0"/>
              <a:t>lug</a:t>
            </a:r>
            <a:r>
              <a:rPr lang="en-US" altLang="ja-JP" dirty="0"/>
              <a:t>-</a:t>
            </a:r>
            <a:r>
              <a:rPr lang="en-US" altLang="ja-JP" dirty="0" smtClean="0"/>
              <a:t>compatible design to be allowed in case of cost equivalent or more cost effective. </a:t>
            </a:r>
            <a:endParaRPr lang="en-US" altLang="ja-JP" dirty="0"/>
          </a:p>
          <a:p>
            <a:pPr lvl="1">
              <a:lnSpc>
                <a:spcPct val="120000"/>
              </a:lnSpc>
            </a:pPr>
            <a:r>
              <a:rPr lang="en-US" altLang="ja-JP" dirty="0" smtClean="0"/>
              <a:t>Cavity </a:t>
            </a:r>
            <a:r>
              <a:rPr lang="en-US" altLang="ja-JP" u="sng" dirty="0" smtClean="0"/>
              <a:t>delivery condition </a:t>
            </a:r>
            <a:r>
              <a:rPr lang="en-US" altLang="ja-JP" dirty="0" smtClean="0"/>
              <a:t>with </a:t>
            </a:r>
            <a:r>
              <a:rPr lang="en-US" altLang="ja-JP" dirty="0" err="1" smtClean="0"/>
              <a:t>LHe</a:t>
            </a:r>
            <a:r>
              <a:rPr lang="en-US" altLang="ja-JP" dirty="0"/>
              <a:t>-</a:t>
            </a:r>
            <a:r>
              <a:rPr lang="en-US" altLang="ja-JP" dirty="0" smtClean="0"/>
              <a:t>tank, and cold-test sequence/monitor, </a:t>
            </a:r>
          </a:p>
          <a:p>
            <a:pPr>
              <a:lnSpc>
                <a:spcPct val="120000"/>
              </a:lnSpc>
            </a:pPr>
            <a:r>
              <a:rPr lang="en-US" altLang="ja-JP" dirty="0" err="1" smtClean="0"/>
              <a:t>Cryomodule</a:t>
            </a:r>
            <a:r>
              <a:rPr lang="en-US" altLang="ja-JP" dirty="0" smtClean="0"/>
              <a:t> and Cavity-string Assembly </a:t>
            </a:r>
            <a:r>
              <a:rPr lang="en-US" altLang="ja-JP" dirty="0" smtClean="0">
                <a:solidFill>
                  <a:srgbClr val="3366FF"/>
                </a:solidFill>
              </a:rPr>
              <a:t>(discussion led by P. Perini) </a:t>
            </a:r>
          </a:p>
          <a:p>
            <a:pPr lvl="1">
              <a:lnSpc>
                <a:spcPct val="120000"/>
              </a:lnSpc>
            </a:pPr>
            <a:r>
              <a:rPr lang="en-US" altLang="ja-JP" dirty="0" err="1" smtClean="0"/>
              <a:t>Cryomodule</a:t>
            </a:r>
            <a:r>
              <a:rPr lang="en-US" altLang="ja-JP" dirty="0" smtClean="0"/>
              <a:t> string configuration with 8 + (4+Q+4) + 8 cavity-string assembly</a:t>
            </a:r>
            <a:endParaRPr lang="en-US" altLang="ja-JP" dirty="0"/>
          </a:p>
          <a:p>
            <a:pPr lvl="1">
              <a:lnSpc>
                <a:spcPct val="120000"/>
              </a:lnSpc>
            </a:pPr>
            <a:r>
              <a:rPr lang="en-US" altLang="ja-JP" dirty="0" smtClean="0"/>
              <a:t>Simplification of 5K radiation-shield: simplification of bottom, </a:t>
            </a:r>
            <a:r>
              <a:rPr lang="en-US" altLang="ja-JP" dirty="0"/>
              <a:t>and removal </a:t>
            </a:r>
            <a:r>
              <a:rPr lang="en-US" altLang="ja-JP" dirty="0" smtClean="0"/>
              <a:t> </a:t>
            </a:r>
            <a:r>
              <a:rPr lang="en-US" altLang="ja-JP" dirty="0"/>
              <a:t>at inter-connect. </a:t>
            </a:r>
          </a:p>
          <a:p>
            <a:pPr lvl="1">
              <a:lnSpc>
                <a:spcPct val="120000"/>
              </a:lnSpc>
            </a:pPr>
            <a:r>
              <a:rPr lang="en-US" altLang="ja-JP" dirty="0" smtClean="0"/>
              <a:t>Split-yoke, conduction-cooled </a:t>
            </a:r>
            <a:r>
              <a:rPr lang="en-US" altLang="ja-JP" dirty="0" err="1" smtClean="0"/>
              <a:t>quadrupoles</a:t>
            </a:r>
            <a:endParaRPr lang="en-US" altLang="ja-JP" dirty="0" smtClean="0"/>
          </a:p>
          <a:p>
            <a:pPr lvl="1">
              <a:lnSpc>
                <a:spcPct val="120000"/>
              </a:lnSpc>
            </a:pPr>
            <a:r>
              <a:rPr lang="en-US" altLang="ja-JP" dirty="0" smtClean="0"/>
              <a:t>Efficient alignment </a:t>
            </a:r>
          </a:p>
          <a:p>
            <a:pPr>
              <a:lnSpc>
                <a:spcPct val="120000"/>
              </a:lnSpc>
            </a:pPr>
            <a:r>
              <a:rPr lang="en-US" altLang="ja-JP" dirty="0" smtClean="0"/>
              <a:t>Cavity</a:t>
            </a:r>
            <a:r>
              <a:rPr lang="en-US" altLang="ja-JP" dirty="0"/>
              <a:t> </a:t>
            </a:r>
            <a:r>
              <a:rPr lang="en-US" altLang="ja-JP" dirty="0" smtClean="0"/>
              <a:t>and </a:t>
            </a:r>
            <a:r>
              <a:rPr lang="en-US" altLang="ja-JP" dirty="0" err="1"/>
              <a:t>C</a:t>
            </a:r>
            <a:r>
              <a:rPr lang="en-US" altLang="ja-JP" dirty="0" err="1" smtClean="0"/>
              <a:t>ryomodule</a:t>
            </a:r>
            <a:r>
              <a:rPr lang="en-US" altLang="ja-JP" dirty="0" smtClean="0"/>
              <a:t> Test </a:t>
            </a:r>
            <a:r>
              <a:rPr lang="en-US" altLang="ja-JP" dirty="0" smtClean="0">
                <a:solidFill>
                  <a:srgbClr val="3366FF"/>
                </a:solidFill>
              </a:rPr>
              <a:t>(discussion led by H. </a:t>
            </a:r>
            <a:r>
              <a:rPr lang="en-US" altLang="ja-JP" dirty="0" err="1" smtClean="0">
                <a:solidFill>
                  <a:srgbClr val="3366FF"/>
                </a:solidFill>
              </a:rPr>
              <a:t>Hayano</a:t>
            </a:r>
            <a:r>
              <a:rPr lang="en-US" altLang="ja-JP" dirty="0" smtClean="0">
                <a:solidFill>
                  <a:srgbClr val="3366FF"/>
                </a:solidFill>
              </a:rPr>
              <a:t>)</a:t>
            </a:r>
          </a:p>
          <a:p>
            <a:pPr lvl="1">
              <a:lnSpc>
                <a:spcPct val="120000"/>
              </a:lnSpc>
            </a:pPr>
            <a:r>
              <a:rPr lang="en-US" altLang="ja-JP" dirty="0" smtClean="0"/>
              <a:t>Warm conditioning of Input Coupler: before or after installation into the tunnel</a:t>
            </a:r>
          </a:p>
          <a:p>
            <a:pPr lvl="1">
              <a:lnSpc>
                <a:spcPct val="120000"/>
              </a:lnSpc>
            </a:pPr>
            <a:r>
              <a:rPr lang="en-US" altLang="ja-JP" dirty="0" smtClean="0"/>
              <a:t>Cold performance test: How much fraction to be cold tested? Subjects to be tested?</a:t>
            </a:r>
          </a:p>
        </p:txBody>
      </p:sp>
      <p:sp>
        <p:nvSpPr>
          <p:cNvPr id="4" name="日付プレースホルダー 3"/>
          <p:cNvSpPr>
            <a:spLocks noGrp="1"/>
          </p:cNvSpPr>
          <p:nvPr>
            <p:ph type="dt" sz="half" idx="10"/>
          </p:nvPr>
        </p:nvSpPr>
        <p:spPr/>
        <p:txBody>
          <a:bodyPr/>
          <a:lstStyle/>
          <a:p>
            <a:r>
              <a:rPr lang="en-US" altLang="ja-JP" smtClean="0"/>
              <a:t>GDE-PMs, 14th Nov. 2011</a:t>
            </a:r>
            <a:endParaRPr lang="ja-JP" altLang="en-US" dirty="0"/>
          </a:p>
        </p:txBody>
      </p:sp>
      <p:sp>
        <p:nvSpPr>
          <p:cNvPr id="5" name="フッター プレースホルダー 4"/>
          <p:cNvSpPr>
            <a:spLocks noGrp="1"/>
          </p:cNvSpPr>
          <p:nvPr>
            <p:ph type="ftr" sz="quarter" idx="11"/>
          </p:nvPr>
        </p:nvSpPr>
        <p:spPr/>
        <p:txBody>
          <a:bodyPr/>
          <a:lstStyle/>
          <a:p>
            <a:r>
              <a:rPr lang="en-US" altLang="ja-JP" smtClean="0"/>
              <a:t>SCRF Industrialization</a:t>
            </a:r>
            <a:endParaRPr lang="ja-JP" altLang="en-US" dirty="0"/>
          </a:p>
        </p:txBody>
      </p:sp>
      <p:sp>
        <p:nvSpPr>
          <p:cNvPr id="6" name="スライド番号プレースホルダー 5"/>
          <p:cNvSpPr>
            <a:spLocks noGrp="1"/>
          </p:cNvSpPr>
          <p:nvPr>
            <p:ph type="sldNum" sz="quarter" idx="12"/>
          </p:nvPr>
        </p:nvSpPr>
        <p:spPr>
          <a:xfrm>
            <a:off x="6568688" y="6400800"/>
            <a:ext cx="1905000" cy="457200"/>
          </a:xfrm>
        </p:spPr>
        <p:txBody>
          <a:bodyPr/>
          <a:lstStyle/>
          <a:p>
            <a:fld id="{AC78515B-6B6A-BE42-BC36-C2FDB1406A91}" type="slidenum">
              <a:rPr lang="ja-JP" altLang="en-US" smtClean="0"/>
              <a:pPr/>
              <a:t>20</a:t>
            </a:fld>
            <a:endParaRPr lang="ja-JP" altLang="en-US" dirty="0"/>
          </a:p>
        </p:txBody>
      </p:sp>
    </p:spTree>
    <p:extLst>
      <p:ext uri="{BB962C8B-B14F-4D97-AF65-F5344CB8AC3E}">
        <p14:creationId xmlns:p14="http://schemas.microsoft.com/office/powerpoint/2010/main" val="1129766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6391"/>
          </a:xfrm>
        </p:spPr>
        <p:txBody>
          <a:bodyPr/>
          <a:lstStyle/>
          <a:p>
            <a:r>
              <a:rPr kumimoji="1" lang="en-US" altLang="ja-JP" sz="2400" b="1" dirty="0" smtClean="0"/>
              <a:t>Continued</a:t>
            </a:r>
            <a:endParaRPr kumimoji="1" lang="ja-JP" altLang="en-US" sz="2400" b="1" dirty="0"/>
          </a:p>
        </p:txBody>
      </p:sp>
      <p:sp>
        <p:nvSpPr>
          <p:cNvPr id="3" name="コンテンツ プレースホルダー 2"/>
          <p:cNvSpPr>
            <a:spLocks noGrp="1"/>
          </p:cNvSpPr>
          <p:nvPr>
            <p:ph idx="1"/>
          </p:nvPr>
        </p:nvSpPr>
        <p:spPr>
          <a:xfrm>
            <a:off x="381001" y="916784"/>
            <a:ext cx="8339002" cy="5514509"/>
          </a:xfrm>
          <a:ln>
            <a:solidFill>
              <a:srgbClr val="3366FF"/>
            </a:solidFill>
          </a:ln>
        </p:spPr>
        <p:txBody>
          <a:bodyPr>
            <a:normAutofit lnSpcReduction="10000"/>
          </a:bodyPr>
          <a:lstStyle/>
          <a:p>
            <a:r>
              <a:rPr kumimoji="1" lang="en-US" altLang="ja-JP" sz="2000" dirty="0" smtClean="0"/>
              <a:t>Cryogenics </a:t>
            </a:r>
            <a:r>
              <a:rPr kumimoji="1" lang="en-US" altLang="ja-JP" sz="2000" dirty="0" smtClean="0">
                <a:solidFill>
                  <a:srgbClr val="3366FF"/>
                </a:solidFill>
              </a:rPr>
              <a:t>(discussion led by T. Peterson) </a:t>
            </a:r>
          </a:p>
          <a:p>
            <a:pPr lvl="1"/>
            <a:r>
              <a:rPr kumimoji="1" lang="en-US" altLang="ja-JP" sz="1800" dirty="0" smtClean="0"/>
              <a:t>Location and the options  (reducing the number of station) of cryogenic systems,</a:t>
            </a:r>
          </a:p>
          <a:p>
            <a:pPr lvl="1"/>
            <a:r>
              <a:rPr kumimoji="1" lang="en-US" altLang="ja-JP" sz="1800" dirty="0" smtClean="0"/>
              <a:t>Capacity optimization and heat balance with </a:t>
            </a:r>
            <a:r>
              <a:rPr kumimoji="1" lang="en-US" altLang="ja-JP" sz="1800" dirty="0" err="1" smtClean="0"/>
              <a:t>cryomodule</a:t>
            </a:r>
            <a:r>
              <a:rPr kumimoji="1" lang="en-US" altLang="ja-JP" sz="1800" dirty="0" smtClean="0"/>
              <a:t> heat-load </a:t>
            </a:r>
          </a:p>
          <a:p>
            <a:r>
              <a:rPr kumimoji="1" lang="en-US" altLang="ja-JP" sz="2000" dirty="0" smtClean="0"/>
              <a:t>HLRF </a:t>
            </a:r>
            <a:r>
              <a:rPr kumimoji="1" lang="en-US" altLang="ja-JP" sz="2000" dirty="0" smtClean="0">
                <a:solidFill>
                  <a:srgbClr val="3366FF"/>
                </a:solidFill>
              </a:rPr>
              <a:t>(discussed led by S. Fukuda and C. </a:t>
            </a:r>
            <a:r>
              <a:rPr kumimoji="1" lang="en-US" altLang="ja-JP" sz="2000" dirty="0" err="1" smtClean="0">
                <a:solidFill>
                  <a:srgbClr val="3366FF"/>
                </a:solidFill>
              </a:rPr>
              <a:t>Nantista</a:t>
            </a:r>
            <a:r>
              <a:rPr kumimoji="1" lang="en-US" altLang="ja-JP" sz="2000" dirty="0" smtClean="0">
                <a:solidFill>
                  <a:srgbClr val="3366FF"/>
                </a:solidFill>
              </a:rPr>
              <a:t>) </a:t>
            </a:r>
          </a:p>
          <a:p>
            <a:pPr lvl="1"/>
            <a:r>
              <a:rPr kumimoji="1" lang="en-US" altLang="ja-JP" sz="1800" dirty="0" smtClean="0"/>
              <a:t>KCS/DRFS/RDR-unit HLRF system configuration including backup power supply</a:t>
            </a:r>
            <a:r>
              <a:rPr kumimoji="1" lang="en-US" altLang="ja-JP" sz="1800" dirty="0"/>
              <a:t> </a:t>
            </a:r>
            <a:r>
              <a:rPr kumimoji="1" lang="en-US" altLang="ja-JP" sz="1800" dirty="0" smtClean="0"/>
              <a:t>and utilities with the single tunnel design</a:t>
            </a:r>
          </a:p>
          <a:p>
            <a:pPr lvl="1"/>
            <a:r>
              <a:rPr kumimoji="1" lang="en-US" altLang="ja-JP" sz="1800" dirty="0" smtClean="0"/>
              <a:t>Marx generator to be a baseline modulator, </a:t>
            </a:r>
          </a:p>
          <a:p>
            <a:pPr lvl="1"/>
            <a:r>
              <a:rPr kumimoji="1" lang="en-US" altLang="ja-JP" sz="1800" dirty="0" smtClean="0"/>
              <a:t>AC power  capacity optimization with gradient spreads, </a:t>
            </a:r>
          </a:p>
          <a:p>
            <a:pPr lvl="1"/>
            <a:r>
              <a:rPr kumimoji="1" lang="en-US" altLang="ja-JP" sz="1800" dirty="0" smtClean="0"/>
              <a:t>Adaptability against cavity degradation after installation into </a:t>
            </a:r>
            <a:r>
              <a:rPr kumimoji="1" lang="en-US" altLang="ja-JP" sz="1800" dirty="0" err="1" smtClean="0"/>
              <a:t>cryomodule</a:t>
            </a:r>
            <a:r>
              <a:rPr kumimoji="1" lang="en-US" altLang="ja-JP" sz="1800" dirty="0" smtClean="0"/>
              <a:t>, by using circulator and power distribution system, </a:t>
            </a:r>
          </a:p>
          <a:p>
            <a:pPr lvl="1"/>
            <a:r>
              <a:rPr kumimoji="1" lang="en-US" altLang="ja-JP" sz="1800" dirty="0" smtClean="0"/>
              <a:t>Optimizations for low-power and high-power option. </a:t>
            </a:r>
          </a:p>
          <a:p>
            <a:pPr lvl="1"/>
            <a:r>
              <a:rPr kumimoji="1" lang="en-US" altLang="ja-JP" sz="1800" dirty="0" smtClean="0"/>
              <a:t>Tunable power </a:t>
            </a:r>
            <a:r>
              <a:rPr kumimoji="1" lang="en-US" altLang="ja-JP" sz="1800" dirty="0" err="1" smtClean="0"/>
              <a:t>distbribution</a:t>
            </a:r>
            <a:r>
              <a:rPr kumimoji="1" lang="en-US" altLang="ja-JP" sz="1800" dirty="0" smtClean="0"/>
              <a:t> system </a:t>
            </a:r>
          </a:p>
          <a:p>
            <a:r>
              <a:rPr kumimoji="1" lang="en-US" altLang="ja-JP" sz="2000" dirty="0" smtClean="0"/>
              <a:t>ML Integration  (</a:t>
            </a:r>
            <a:r>
              <a:rPr kumimoji="1" lang="en-US" altLang="ja-JP" sz="2000" dirty="0" smtClean="0">
                <a:solidFill>
                  <a:srgbClr val="3366FF"/>
                </a:solidFill>
              </a:rPr>
              <a:t>discussion led C. </a:t>
            </a:r>
            <a:r>
              <a:rPr kumimoji="1" lang="en-US" altLang="ja-JP" sz="2000" dirty="0" err="1" smtClean="0">
                <a:solidFill>
                  <a:srgbClr val="3366FF"/>
                </a:solidFill>
              </a:rPr>
              <a:t>Adolphsen</a:t>
            </a:r>
            <a:r>
              <a:rPr kumimoji="1" lang="en-US" altLang="ja-JP" sz="2000" dirty="0" smtClean="0"/>
              <a:t>) </a:t>
            </a:r>
          </a:p>
          <a:p>
            <a:pPr lvl="1"/>
            <a:r>
              <a:rPr kumimoji="1" lang="en-US" altLang="ja-JP" sz="1800" dirty="0" smtClean="0"/>
              <a:t>Beam dynamics </a:t>
            </a:r>
          </a:p>
          <a:p>
            <a:pPr lvl="2"/>
            <a:r>
              <a:rPr kumimoji="1" lang="en-US" altLang="ja-JP" sz="1600" dirty="0" err="1" smtClean="0"/>
              <a:t>Quadrupole</a:t>
            </a:r>
            <a:r>
              <a:rPr kumimoji="1" lang="en-US" altLang="ja-JP" sz="1600" dirty="0" smtClean="0"/>
              <a:t>/BPM periodicity, locations, alignment, and beam </a:t>
            </a:r>
            <a:r>
              <a:rPr kumimoji="1" lang="en-US" altLang="ja-JP" sz="1600" dirty="0" err="1" smtClean="0"/>
              <a:t>tunability</a:t>
            </a:r>
            <a:r>
              <a:rPr kumimoji="1" lang="en-US" altLang="ja-JP" sz="1600" dirty="0" smtClean="0"/>
              <a:t>, </a:t>
            </a:r>
            <a:endParaRPr kumimoji="1" lang="en-US" altLang="ja-JP" sz="1600" dirty="0"/>
          </a:p>
          <a:p>
            <a:pPr lvl="2"/>
            <a:r>
              <a:rPr kumimoji="1" lang="en-US" altLang="ja-JP" sz="1600" dirty="0" smtClean="0"/>
              <a:t>Bunch spacing limit specially on KCS  (requirement of DR beam dynamics)</a:t>
            </a:r>
          </a:p>
          <a:p>
            <a:pPr lvl="1"/>
            <a:r>
              <a:rPr kumimoji="1" lang="en-US" altLang="ja-JP" sz="1900" dirty="0" smtClean="0"/>
              <a:t>Availability, reliability, and backup of </a:t>
            </a:r>
            <a:r>
              <a:rPr kumimoji="1" lang="en-US" altLang="ja-JP" sz="1900" dirty="0" err="1" smtClean="0"/>
              <a:t>cryomodules</a:t>
            </a:r>
            <a:r>
              <a:rPr kumimoji="1" lang="en-US" altLang="ja-JP" sz="1900" dirty="0" smtClean="0"/>
              <a:t> to be required </a:t>
            </a:r>
          </a:p>
        </p:txBody>
      </p:sp>
      <p:sp>
        <p:nvSpPr>
          <p:cNvPr id="4" name="日付プレースホルダー 3"/>
          <p:cNvSpPr>
            <a:spLocks noGrp="1"/>
          </p:cNvSpPr>
          <p:nvPr>
            <p:ph type="dt" sz="half" idx="10"/>
          </p:nvPr>
        </p:nvSpPr>
        <p:spPr/>
        <p:txBody>
          <a:bodyPr/>
          <a:lstStyle/>
          <a:p>
            <a:r>
              <a:rPr lang="en-US" smtClean="0">
                <a:solidFill>
                  <a:srgbClr val="000000"/>
                </a:solidFill>
                <a:latin typeface="Arial"/>
                <a:ea typeface="Arial Unicode MS"/>
                <a:cs typeface="Arial Unicode MS"/>
              </a:rPr>
              <a:t>GDE-PMs, 14th Nov. 2011</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smtClean="0">
                <a:latin typeface="Arial"/>
                <a:ea typeface="Arial Unicode MS"/>
                <a:cs typeface="Arial Unicode MS"/>
              </a:rPr>
              <a:t>SCRF Industrialization</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21</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530064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How to prepare for TDR?</a:t>
            </a:r>
            <a:endParaRPr kumimoji="1" lang="ja-JP" altLang="en-US" b="1" dirty="0"/>
          </a:p>
        </p:txBody>
      </p:sp>
      <p:sp>
        <p:nvSpPr>
          <p:cNvPr id="3" name="コンテンツ プレースホルダー 2"/>
          <p:cNvSpPr>
            <a:spLocks noGrp="1"/>
          </p:cNvSpPr>
          <p:nvPr>
            <p:ph idx="1"/>
          </p:nvPr>
        </p:nvSpPr>
        <p:spPr/>
        <p:txBody>
          <a:bodyPr/>
          <a:lstStyle/>
          <a:p>
            <a:r>
              <a:rPr kumimoji="1" lang="en-US" altLang="ja-JP" sz="2400" dirty="0" smtClean="0"/>
              <a:t>Discussion during LCWS</a:t>
            </a:r>
          </a:p>
          <a:p>
            <a:endParaRPr kumimoji="1" lang="en-US" altLang="ja-JP" sz="2400" dirty="0" smtClean="0"/>
          </a:p>
          <a:p>
            <a:endParaRPr kumimoji="1" lang="en-US" altLang="ja-JP" sz="2400" dirty="0" smtClean="0"/>
          </a:p>
          <a:p>
            <a:r>
              <a:rPr kumimoji="1" lang="en-US" altLang="ja-JP" sz="2400" dirty="0" smtClean="0"/>
              <a:t>Further technical discussion in TTC, Dec. 5 - 8</a:t>
            </a:r>
          </a:p>
          <a:p>
            <a:r>
              <a:rPr kumimoji="1" lang="en-US" altLang="ja-JP" sz="2400" dirty="0" smtClean="0"/>
              <a:t>ILC Specific discussion in post-TTC, Dec. 8-9, </a:t>
            </a:r>
          </a:p>
          <a:p>
            <a:endParaRPr kumimoji="1" lang="en-US" altLang="ja-JP" sz="2400" dirty="0" smtClean="0"/>
          </a:p>
          <a:p>
            <a:endParaRPr kumimoji="1" lang="en-US" altLang="ja-JP" sz="2400" dirty="0" smtClean="0"/>
          </a:p>
          <a:p>
            <a:r>
              <a:rPr kumimoji="1" lang="en-US" altLang="ja-JP" sz="2400" dirty="0" smtClean="0"/>
              <a:t>Consensus for TDR writing, BTR at KEK, Jan. 19 – 20, 2012</a:t>
            </a:r>
            <a:endParaRPr kumimoji="1" lang="ja-JP" altLang="en-US" sz="2400" dirty="0"/>
          </a:p>
        </p:txBody>
      </p:sp>
      <p:sp>
        <p:nvSpPr>
          <p:cNvPr id="4" name="日付プレースホルダー 3"/>
          <p:cNvSpPr>
            <a:spLocks noGrp="1"/>
          </p:cNvSpPr>
          <p:nvPr>
            <p:ph type="dt" sz="half" idx="10"/>
          </p:nvPr>
        </p:nvSpPr>
        <p:spPr/>
        <p:txBody>
          <a:bodyPr/>
          <a:lstStyle/>
          <a:p>
            <a:r>
              <a:rPr lang="en-US" smtClean="0">
                <a:solidFill>
                  <a:srgbClr val="000000"/>
                </a:solidFill>
                <a:latin typeface="Arial"/>
                <a:ea typeface="Arial Unicode MS"/>
                <a:cs typeface="Arial Unicode MS"/>
              </a:rPr>
              <a:t>A. Yamamoto -110928</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smtClean="0">
                <a:latin typeface="Arial"/>
                <a:ea typeface="Arial Unicode MS"/>
                <a:cs typeface="Arial Unicode MS"/>
              </a:rPr>
              <a:t>TDR ACC &amp; SCRF Guidline</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22</a:t>
            </a:fld>
            <a:endParaRPr lang="en-US">
              <a:solidFill>
                <a:srgbClr val="000000"/>
              </a:solidFill>
              <a:latin typeface="Arial"/>
              <a:ea typeface="Arial Unicode MS"/>
              <a:cs typeface="Arial Unicode MS"/>
            </a:endParaRPr>
          </a:p>
        </p:txBody>
      </p:sp>
      <p:sp>
        <p:nvSpPr>
          <p:cNvPr id="7" name="下矢印 6"/>
          <p:cNvSpPr/>
          <p:nvPr/>
        </p:nvSpPr>
        <p:spPr bwMode="auto">
          <a:xfrm>
            <a:off x="3605027" y="2109629"/>
            <a:ext cx="286763" cy="39598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
        <p:nvSpPr>
          <p:cNvPr id="8" name="下矢印 7"/>
          <p:cNvSpPr/>
          <p:nvPr/>
        </p:nvSpPr>
        <p:spPr bwMode="auto">
          <a:xfrm>
            <a:off x="3605027" y="3866439"/>
            <a:ext cx="286763" cy="395982"/>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ja-JP" altLang="en-US"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endParaRPr>
          </a:p>
        </p:txBody>
      </p:sp>
    </p:spTree>
    <p:extLst>
      <p:ext uri="{BB962C8B-B14F-4D97-AF65-F5344CB8AC3E}">
        <p14:creationId xmlns:p14="http://schemas.microsoft.com/office/powerpoint/2010/main" val="21932843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b="1" dirty="0" smtClean="0"/>
              <a:t>General Guideline</a:t>
            </a:r>
            <a:r>
              <a:rPr kumimoji="1" lang="en-US" altLang="ja-JP" b="1" dirty="0" smtClean="0"/>
              <a:t> for SCRF-BTR </a:t>
            </a:r>
            <a:br>
              <a:rPr kumimoji="1" lang="en-US" altLang="ja-JP" b="1" dirty="0" smtClean="0"/>
            </a:br>
            <a:r>
              <a:rPr kumimoji="1" lang="en-US" altLang="ja-JP" dirty="0" smtClean="0"/>
              <a:t>Jan.19-20, 2012</a:t>
            </a:r>
            <a:endParaRPr kumimoji="1" lang="ja-JP" altLang="en-US" dirty="0"/>
          </a:p>
        </p:txBody>
      </p:sp>
      <p:sp>
        <p:nvSpPr>
          <p:cNvPr id="3" name="コンテンツ プレースホルダー 2"/>
          <p:cNvSpPr>
            <a:spLocks noGrp="1"/>
          </p:cNvSpPr>
          <p:nvPr>
            <p:ph idx="1"/>
          </p:nvPr>
        </p:nvSpPr>
        <p:spPr>
          <a:xfrm>
            <a:off x="283583" y="1538555"/>
            <a:ext cx="8403217" cy="4525963"/>
          </a:xfrm>
        </p:spPr>
        <p:txBody>
          <a:bodyPr>
            <a:noAutofit/>
          </a:bodyPr>
          <a:lstStyle/>
          <a:p>
            <a:pPr>
              <a:lnSpc>
                <a:spcPct val="90000"/>
              </a:lnSpc>
            </a:pPr>
            <a:r>
              <a:rPr lang="en-US" altLang="ja-JP" sz="1600" dirty="0"/>
              <a:t>For each </a:t>
            </a:r>
            <a:r>
              <a:rPr lang="en-US" altLang="ja-JP" sz="1600" dirty="0" smtClean="0"/>
              <a:t>Subject, </a:t>
            </a:r>
            <a:r>
              <a:rPr lang="en-US" altLang="ja-JP" sz="1600" dirty="0"/>
              <a:t>we must have </a:t>
            </a:r>
            <a:endParaRPr lang="en-US" altLang="ja-JP" sz="1600" dirty="0" smtClean="0"/>
          </a:p>
          <a:p>
            <a:pPr lvl="1">
              <a:lnSpc>
                <a:spcPct val="90000"/>
              </a:lnSpc>
            </a:pPr>
            <a:r>
              <a:rPr lang="en-US" altLang="ja-JP" sz="1400" dirty="0" smtClean="0"/>
              <a:t>1</a:t>
            </a:r>
            <a:r>
              <a:rPr lang="en-US" altLang="ja-JP" sz="1400" dirty="0"/>
              <a:t>) a presentation of the proposal with a description of what is to be changed and why, </a:t>
            </a:r>
            <a:endParaRPr lang="en-US" altLang="ja-JP" sz="1400" dirty="0" smtClean="0"/>
          </a:p>
          <a:p>
            <a:pPr lvl="1">
              <a:lnSpc>
                <a:spcPct val="90000"/>
              </a:lnSpc>
            </a:pPr>
            <a:r>
              <a:rPr lang="en-US" altLang="ja-JP" sz="1400" dirty="0" smtClean="0"/>
              <a:t>2</a:t>
            </a:r>
            <a:r>
              <a:rPr lang="en-US" altLang="ja-JP" sz="1400" dirty="0"/>
              <a:t>) a summary of the R&amp;D in support of the change, </a:t>
            </a:r>
            <a:endParaRPr lang="en-US" altLang="ja-JP" sz="1400" dirty="0" smtClean="0"/>
          </a:p>
          <a:p>
            <a:pPr lvl="1">
              <a:lnSpc>
                <a:spcPct val="90000"/>
              </a:lnSpc>
            </a:pPr>
            <a:r>
              <a:rPr lang="en-US" altLang="ja-JP" sz="1400" dirty="0" smtClean="0"/>
              <a:t>3</a:t>
            </a:r>
            <a:r>
              <a:rPr lang="en-US" altLang="ja-JP" sz="1400" dirty="0"/>
              <a:t>) a summary of the interfaces and the impact on related systems and components, especially CFS, </a:t>
            </a:r>
            <a:r>
              <a:rPr lang="en-US" altLang="ja-JP" sz="1400" dirty="0" smtClean="0"/>
              <a:t>and</a:t>
            </a:r>
          </a:p>
          <a:p>
            <a:pPr lvl="1">
              <a:lnSpc>
                <a:spcPct val="90000"/>
              </a:lnSpc>
            </a:pPr>
            <a:r>
              <a:rPr lang="en-US" altLang="ja-JP" sz="1400" dirty="0" smtClean="0"/>
              <a:t>4</a:t>
            </a:r>
            <a:r>
              <a:rPr lang="en-US" altLang="ja-JP" sz="1400" dirty="0"/>
              <a:t>) a thorough explanation of the cost impact. </a:t>
            </a:r>
          </a:p>
          <a:p>
            <a:pPr>
              <a:lnSpc>
                <a:spcPct val="90000"/>
              </a:lnSpc>
            </a:pPr>
            <a:endParaRPr lang="en-US" altLang="ja-JP" sz="1600" dirty="0"/>
          </a:p>
          <a:p>
            <a:pPr>
              <a:lnSpc>
                <a:spcPct val="90000"/>
              </a:lnSpc>
            </a:pPr>
            <a:r>
              <a:rPr lang="en-US" altLang="ja-JP" sz="1600" dirty="0"/>
              <a:t>This format was followed with the previous Reviews.</a:t>
            </a:r>
          </a:p>
          <a:p>
            <a:pPr>
              <a:lnSpc>
                <a:spcPct val="90000"/>
              </a:lnSpc>
            </a:pPr>
            <a:endParaRPr lang="en-US" altLang="ja-JP" sz="1600" dirty="0"/>
          </a:p>
          <a:p>
            <a:pPr>
              <a:lnSpc>
                <a:spcPct val="90000"/>
              </a:lnSpc>
            </a:pPr>
            <a:r>
              <a:rPr lang="en-US" altLang="ja-JP" sz="1600" dirty="0"/>
              <a:t>While the first two items are to be presented by the appropriate group leader, number 3) and 4) must also have comment from the CFS team and the cost engineers. In some cases there is no impact on CFS. But in all cases there must be a cost impact evaluation.</a:t>
            </a:r>
          </a:p>
          <a:p>
            <a:pPr>
              <a:lnSpc>
                <a:spcPct val="90000"/>
              </a:lnSpc>
            </a:pPr>
            <a:endParaRPr lang="en-US" altLang="ja-JP" sz="1600" dirty="0"/>
          </a:p>
          <a:p>
            <a:pPr>
              <a:lnSpc>
                <a:spcPct val="90000"/>
              </a:lnSpc>
            </a:pPr>
            <a:r>
              <a:rPr lang="en-US" altLang="ja-JP" sz="1600" dirty="0"/>
              <a:t>Most of the topics have more than one interface with technical area groups within SRF technology and many have an impact on beam dynamics. </a:t>
            </a:r>
          </a:p>
          <a:p>
            <a:pPr>
              <a:lnSpc>
                <a:spcPct val="90000"/>
              </a:lnSpc>
            </a:pPr>
            <a:endParaRPr lang="en-US" altLang="ja-JP" sz="1600" dirty="0"/>
          </a:p>
          <a:p>
            <a:pPr>
              <a:lnSpc>
                <a:spcPct val="90000"/>
              </a:lnSpc>
            </a:pPr>
            <a:r>
              <a:rPr lang="en-US" altLang="ja-JP" sz="1600" dirty="0"/>
              <a:t>The BTR agenda should therefore include, in addition to the comprehensive presentations by the group leaders, presentations by the CFS team, the cost engineers and the beam dynamics group.</a:t>
            </a:r>
          </a:p>
          <a:p>
            <a:pPr>
              <a:lnSpc>
                <a:spcPct val="90000"/>
              </a:lnSpc>
            </a:pPr>
            <a:endParaRPr kumimoji="1" lang="ja-JP" altLang="en-US" sz="1600" dirty="0"/>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23</a:t>
            </a:fld>
            <a:endParaRPr lang="ja-JP" altLang="en-US"/>
          </a:p>
        </p:txBody>
      </p:sp>
    </p:spTree>
    <p:extLst>
      <p:ext uri="{BB962C8B-B14F-4D97-AF65-F5344CB8AC3E}">
        <p14:creationId xmlns:p14="http://schemas.microsoft.com/office/powerpoint/2010/main" val="1887792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b="1" dirty="0" smtClean="0"/>
              <a:t>ILC-PAC, Prague, Nov. 14-15</a:t>
            </a:r>
            <a:endParaRPr kumimoji="1" lang="ja-JP" altLang="en-US" b="1" dirty="0"/>
          </a:p>
        </p:txBody>
      </p:sp>
      <p:sp>
        <p:nvSpPr>
          <p:cNvPr id="3" name="コンテンツ プレースホルダー 2"/>
          <p:cNvSpPr>
            <a:spLocks noGrp="1"/>
          </p:cNvSpPr>
          <p:nvPr>
            <p:ph idx="1"/>
          </p:nvPr>
        </p:nvSpPr>
        <p:spPr/>
        <p:txBody>
          <a:bodyPr>
            <a:normAutofit/>
          </a:bodyPr>
          <a:lstStyle/>
          <a:p>
            <a:r>
              <a:rPr lang="en-US" altLang="ja-JP" dirty="0" smtClean="0"/>
              <a:t>GDE SCRF related Reports:</a:t>
            </a:r>
          </a:p>
          <a:p>
            <a:pPr lvl="1"/>
            <a:r>
              <a:rPr kumimoji="1" lang="en-US" altLang="ja-JP" dirty="0" smtClean="0"/>
              <a:t>R&amp;Ds including System Test: 	M. Ross</a:t>
            </a:r>
          </a:p>
          <a:p>
            <a:pPr lvl="1"/>
            <a:r>
              <a:rPr lang="en-US" altLang="ja-JP" dirty="0" smtClean="0"/>
              <a:t>Industrialization Planning:		A. Yamamoto</a:t>
            </a:r>
          </a:p>
          <a:p>
            <a:pPr lvl="1"/>
            <a:r>
              <a:rPr lang="en-US" altLang="ja-JP" dirty="0"/>
              <a:t>TDR preparation: 				N. Walker  </a:t>
            </a:r>
          </a:p>
          <a:p>
            <a:pPr lvl="1"/>
            <a:r>
              <a:rPr lang="en-US" altLang="ja-JP" dirty="0" smtClean="0"/>
              <a:t>Costing: 							G. Dugan</a:t>
            </a:r>
          </a:p>
          <a:p>
            <a:pPr lvl="1"/>
            <a:endParaRPr kumimoji="1" lang="en-US" altLang="ja-JP" dirty="0"/>
          </a:p>
          <a:p>
            <a:r>
              <a:rPr lang="en-US" altLang="ja-JP" dirty="0" smtClean="0"/>
              <a:t>Reports are uploaded at:</a:t>
            </a:r>
          </a:p>
          <a:p>
            <a:pPr lvl="1"/>
            <a:r>
              <a:rPr lang="en-US" altLang="ja-JP" sz="2000" dirty="0">
                <a:solidFill>
                  <a:srgbClr val="3366FF"/>
                </a:solidFill>
              </a:rPr>
              <a:t>http://</a:t>
            </a:r>
            <a:r>
              <a:rPr lang="en-US" altLang="ja-JP" sz="2000" dirty="0" err="1">
                <a:solidFill>
                  <a:srgbClr val="3366FF"/>
                </a:solidFill>
              </a:rPr>
              <a:t>ilcagenda.linearcollider.org</a:t>
            </a:r>
            <a:r>
              <a:rPr lang="en-US" altLang="ja-JP" sz="2000" dirty="0">
                <a:solidFill>
                  <a:srgbClr val="3366FF"/>
                </a:solidFill>
              </a:rPr>
              <a:t>/</a:t>
            </a:r>
            <a:r>
              <a:rPr lang="en-US" altLang="ja-JP" sz="2000" dirty="0" err="1">
                <a:solidFill>
                  <a:srgbClr val="3366FF"/>
                </a:solidFill>
              </a:rPr>
              <a:t>conferenceDisplay.py?confId</a:t>
            </a:r>
            <a:r>
              <a:rPr lang="en-US" altLang="ja-JP" sz="2000" dirty="0">
                <a:solidFill>
                  <a:srgbClr val="3366FF"/>
                </a:solidFill>
              </a:rPr>
              <a:t>=5394</a:t>
            </a:r>
            <a:endParaRPr lang="en-US" altLang="ja-JP" sz="2000" dirty="0" smtClean="0">
              <a:solidFill>
                <a:srgbClr val="3366FF"/>
              </a:solidFill>
            </a:endParaRPr>
          </a:p>
          <a:p>
            <a:endParaRPr kumimoji="1" lang="ja-JP" altLang="en-US" dirty="0"/>
          </a:p>
        </p:txBody>
      </p:sp>
      <p:sp>
        <p:nvSpPr>
          <p:cNvPr id="4" name="日付プレースホルダー 3"/>
          <p:cNvSpPr>
            <a:spLocks noGrp="1"/>
          </p:cNvSpPr>
          <p:nvPr>
            <p:ph type="dt" sz="half" idx="10"/>
          </p:nvPr>
        </p:nvSpPr>
        <p:spPr/>
        <p:txBody>
          <a:bodyPr/>
          <a:lstStyle/>
          <a:p>
            <a:r>
              <a:rPr lang="en-US" altLang="ja-JP" smtClean="0"/>
              <a:t>SCRF-110824</a:t>
            </a:r>
            <a:endParaRPr lang="ja-JP" altLang="en-US"/>
          </a:p>
        </p:txBody>
      </p:sp>
      <p:sp>
        <p:nvSpPr>
          <p:cNvPr id="5" name="フッター プレースホルダー 4"/>
          <p:cNvSpPr>
            <a:spLocks noGrp="1"/>
          </p:cNvSpPr>
          <p:nvPr>
            <p:ph type="ftr" sz="quarter" idx="11"/>
          </p:nvPr>
        </p:nvSpPr>
        <p:spPr/>
        <p:txBody>
          <a:bodyPr/>
          <a:lstStyle/>
          <a:p>
            <a:r>
              <a:rPr lang="en-US" altLang="ja-JP" smtClean="0"/>
              <a:t>SERF WebEx Meeting</a:t>
            </a:r>
            <a:endParaRPr lang="ja-JP" altLang="en-US"/>
          </a:p>
        </p:txBody>
      </p:sp>
      <p:sp>
        <p:nvSpPr>
          <p:cNvPr id="6" name="スライド番号プレースホルダー 5"/>
          <p:cNvSpPr>
            <a:spLocks noGrp="1"/>
          </p:cNvSpPr>
          <p:nvPr>
            <p:ph type="sldNum" sz="quarter" idx="12"/>
          </p:nvPr>
        </p:nvSpPr>
        <p:spPr/>
        <p:txBody>
          <a:bodyPr/>
          <a:lstStyle/>
          <a:p>
            <a:fld id="{AC78515B-6B6A-BE42-BC36-C2FDB1406A91}" type="slidenum">
              <a:rPr lang="ja-JP" altLang="en-US" smtClean="0"/>
              <a:pPr/>
              <a:t>3</a:t>
            </a:fld>
            <a:endParaRPr lang="ja-JP" altLang="en-US"/>
          </a:p>
        </p:txBody>
      </p:sp>
    </p:spTree>
    <p:extLst>
      <p:ext uri="{BB962C8B-B14F-4D97-AF65-F5344CB8AC3E}">
        <p14:creationId xmlns:p14="http://schemas.microsoft.com/office/powerpoint/2010/main" val="3732908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Technical Volumes</a:t>
            </a:r>
            <a:endParaRPr lang="en-GB" dirty="0"/>
          </a:p>
        </p:txBody>
      </p:sp>
      <p:sp>
        <p:nvSpPr>
          <p:cNvPr id="4" name="Date Placeholder 3"/>
          <p:cNvSpPr>
            <a:spLocks noGrp="1"/>
          </p:cNvSpPr>
          <p:nvPr>
            <p:ph type="dt" sz="half" idx="10"/>
          </p:nvPr>
        </p:nvSpPr>
        <p:spPr/>
        <p:txBody>
          <a:bodyPr/>
          <a:lstStyle/>
          <a:p>
            <a:r>
              <a:rPr lang="en-US" smtClean="0"/>
              <a:t>15.11.2011</a:t>
            </a:r>
            <a:endParaRPr lang="en-GB"/>
          </a:p>
        </p:txBody>
      </p:sp>
      <p:pic>
        <p:nvPicPr>
          <p:cNvPr id="7" name="Picture 6"/>
          <p:cNvPicPr>
            <a:picLocks noChangeAspect="1"/>
          </p:cNvPicPr>
          <p:nvPr/>
        </p:nvPicPr>
        <p:blipFill>
          <a:blip r:embed="rId2"/>
          <a:stretch>
            <a:fillRect/>
          </a:stretch>
        </p:blipFill>
        <p:spPr>
          <a:xfrm>
            <a:off x="2815023" y="1481976"/>
            <a:ext cx="1346062" cy="1938329"/>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8368" y="3861642"/>
            <a:ext cx="1314797" cy="1712696"/>
          </a:xfrm>
          <a:prstGeom prst="rect">
            <a:avLst/>
          </a:prstGeom>
        </p:spPr>
      </p:pic>
      <p:sp>
        <p:nvSpPr>
          <p:cNvPr id="10" name="TextBox 9"/>
          <p:cNvSpPr txBox="1"/>
          <p:nvPr/>
        </p:nvSpPr>
        <p:spPr>
          <a:xfrm>
            <a:off x="771776" y="5535479"/>
            <a:ext cx="1725740" cy="646331"/>
          </a:xfrm>
          <a:prstGeom prst="rect">
            <a:avLst/>
          </a:prstGeom>
          <a:noFill/>
        </p:spPr>
        <p:txBody>
          <a:bodyPr wrap="square" rtlCol="0">
            <a:spAutoFit/>
          </a:bodyPr>
          <a:lstStyle/>
          <a:p>
            <a:r>
              <a:rPr lang="en-GB" dirty="0" smtClean="0"/>
              <a:t>Reference Design Report</a:t>
            </a:r>
          </a:p>
        </p:txBody>
      </p:sp>
      <p:sp>
        <p:nvSpPr>
          <p:cNvPr id="11" name="TextBox 10"/>
          <p:cNvSpPr txBox="1"/>
          <p:nvPr/>
        </p:nvSpPr>
        <p:spPr>
          <a:xfrm>
            <a:off x="2815023" y="3344985"/>
            <a:ext cx="2073655" cy="923330"/>
          </a:xfrm>
          <a:prstGeom prst="rect">
            <a:avLst/>
          </a:prstGeom>
          <a:noFill/>
        </p:spPr>
        <p:txBody>
          <a:bodyPr wrap="square" rtlCol="0">
            <a:spAutoFit/>
          </a:bodyPr>
          <a:lstStyle/>
          <a:p>
            <a:r>
              <a:rPr lang="en-GB" dirty="0" smtClean="0"/>
              <a:t>ILC Technical Progress Report </a:t>
            </a:r>
          </a:p>
          <a:p>
            <a:r>
              <a:rPr lang="en-GB" dirty="0" smtClean="0"/>
              <a:t>(“</a:t>
            </a:r>
            <a:r>
              <a:rPr lang="en-GB" i="1" dirty="0" smtClean="0"/>
              <a:t>interim report”</a:t>
            </a:r>
            <a:r>
              <a:rPr lang="en-GB" dirty="0" smtClean="0"/>
              <a:t>)</a:t>
            </a:r>
          </a:p>
        </p:txBody>
      </p:sp>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169417" y="2155953"/>
            <a:ext cx="1314797" cy="1721947"/>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6145273" y="2165876"/>
            <a:ext cx="1338941" cy="646331"/>
          </a:xfrm>
          <a:prstGeom prst="rect">
            <a:avLst/>
          </a:prstGeom>
          <a:noFill/>
        </p:spPr>
        <p:txBody>
          <a:bodyPr wrap="none" rtlCol="0">
            <a:spAutoFit/>
          </a:bodyPr>
          <a:lstStyle/>
          <a:p>
            <a:r>
              <a:rPr lang="en-GB" dirty="0" smtClean="0">
                <a:solidFill>
                  <a:schemeClr val="bg1"/>
                </a:solidFill>
              </a:rPr>
              <a:t>TDR Part I:</a:t>
            </a:r>
          </a:p>
          <a:p>
            <a:r>
              <a:rPr lang="en-GB" dirty="0" smtClean="0">
                <a:solidFill>
                  <a:schemeClr val="bg1"/>
                </a:solidFill>
              </a:rPr>
              <a:t>R&amp;D</a:t>
            </a:r>
            <a:endParaRPr lang="en-GB" dirty="0">
              <a:solidFill>
                <a:schemeClr val="bg1"/>
              </a:solidFill>
            </a:endParaRPr>
          </a:p>
        </p:txBody>
      </p:sp>
      <p:pic>
        <p:nvPicPr>
          <p:cNvPr id="14" name="Picture 1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553200" y="3218243"/>
            <a:ext cx="1314797" cy="1721947"/>
          </a:xfrm>
          <a:prstGeom prst="rect">
            <a:avLst/>
          </a:prstGeom>
          <a:ln>
            <a:noFill/>
          </a:ln>
          <a:effectLst>
            <a:outerShdw blurRad="292100" dist="139700" dir="2700000" algn="tl" rotWithShape="0">
              <a:srgbClr val="333333">
                <a:alpha val="65000"/>
              </a:srgbClr>
            </a:outerShdw>
          </a:effectLst>
        </p:spPr>
      </p:pic>
      <p:sp>
        <p:nvSpPr>
          <p:cNvPr id="15" name="TextBox 14"/>
          <p:cNvSpPr txBox="1"/>
          <p:nvPr/>
        </p:nvSpPr>
        <p:spPr>
          <a:xfrm>
            <a:off x="6529056" y="3228166"/>
            <a:ext cx="1403073" cy="1200329"/>
          </a:xfrm>
          <a:prstGeom prst="rect">
            <a:avLst/>
          </a:prstGeom>
          <a:noFill/>
        </p:spPr>
        <p:txBody>
          <a:bodyPr wrap="none" rtlCol="0">
            <a:spAutoFit/>
          </a:bodyPr>
          <a:lstStyle/>
          <a:p>
            <a:r>
              <a:rPr lang="en-GB" dirty="0" smtClean="0">
                <a:solidFill>
                  <a:schemeClr val="bg1"/>
                </a:solidFill>
              </a:rPr>
              <a:t>TDR Part II:</a:t>
            </a:r>
            <a:br>
              <a:rPr lang="en-GB" dirty="0" smtClean="0">
                <a:solidFill>
                  <a:schemeClr val="bg1"/>
                </a:solidFill>
              </a:rPr>
            </a:br>
            <a:r>
              <a:rPr lang="en-GB" dirty="0" smtClean="0">
                <a:solidFill>
                  <a:schemeClr val="bg1"/>
                </a:solidFill>
              </a:rPr>
              <a:t>Baseline</a:t>
            </a:r>
            <a:br>
              <a:rPr lang="en-GB" dirty="0" smtClean="0">
                <a:solidFill>
                  <a:schemeClr val="bg1"/>
                </a:solidFill>
              </a:rPr>
            </a:br>
            <a:r>
              <a:rPr lang="en-GB" dirty="0" smtClean="0">
                <a:solidFill>
                  <a:schemeClr val="bg1"/>
                </a:solidFill>
              </a:rPr>
              <a:t>Reference</a:t>
            </a:r>
            <a:br>
              <a:rPr lang="en-GB" dirty="0" smtClean="0">
                <a:solidFill>
                  <a:schemeClr val="bg1"/>
                </a:solidFill>
              </a:rPr>
            </a:br>
            <a:r>
              <a:rPr lang="en-GB" dirty="0" smtClean="0">
                <a:solidFill>
                  <a:schemeClr val="bg1"/>
                </a:solidFill>
              </a:rPr>
              <a:t>Report</a:t>
            </a:r>
          </a:p>
        </p:txBody>
      </p:sp>
      <p:cxnSp>
        <p:nvCxnSpPr>
          <p:cNvPr id="17" name="Elbow Connector 16"/>
          <p:cNvCxnSpPr>
            <a:stCxn id="7" idx="3"/>
            <a:endCxn id="12" idx="1"/>
          </p:cNvCxnSpPr>
          <p:nvPr/>
        </p:nvCxnSpPr>
        <p:spPr bwMode="auto">
          <a:xfrm>
            <a:off x="4161085" y="2451141"/>
            <a:ext cx="2008332" cy="565786"/>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19" name="Elbow Connector 18"/>
          <p:cNvCxnSpPr>
            <a:stCxn id="8" idx="3"/>
            <a:endCxn id="14" idx="1"/>
          </p:cNvCxnSpPr>
          <p:nvPr/>
        </p:nvCxnSpPr>
        <p:spPr bwMode="auto">
          <a:xfrm flipV="1">
            <a:off x="2173165" y="4079217"/>
            <a:ext cx="4380035" cy="638773"/>
          </a:xfrm>
          <a:prstGeom prst="bentConnector3">
            <a:avLst>
              <a:gd name="adj1" fmla="val 66036"/>
            </a:avLst>
          </a:prstGeom>
          <a:solidFill>
            <a:schemeClr val="accent1"/>
          </a:solidFill>
          <a:ln w="9525" cap="flat" cmpd="sng" algn="ctr">
            <a:solidFill>
              <a:schemeClr val="tx1"/>
            </a:solidFill>
            <a:prstDash val="solid"/>
            <a:round/>
            <a:headEnd type="none" w="med" len="med"/>
            <a:tailEnd type="triangle"/>
          </a:ln>
          <a:effectLst/>
        </p:spPr>
      </p:cxnSp>
      <p:sp>
        <p:nvSpPr>
          <p:cNvPr id="23" name="TextBox 22"/>
          <p:cNvSpPr txBox="1"/>
          <p:nvPr/>
        </p:nvSpPr>
        <p:spPr>
          <a:xfrm>
            <a:off x="6437275" y="5025706"/>
            <a:ext cx="1725740" cy="646331"/>
          </a:xfrm>
          <a:prstGeom prst="rect">
            <a:avLst/>
          </a:prstGeom>
          <a:noFill/>
        </p:spPr>
        <p:txBody>
          <a:bodyPr wrap="square" rtlCol="0">
            <a:spAutoFit/>
          </a:bodyPr>
          <a:lstStyle/>
          <a:p>
            <a:r>
              <a:rPr lang="en-GB" dirty="0" smtClean="0"/>
              <a:t>Technical Design Report</a:t>
            </a:r>
          </a:p>
        </p:txBody>
      </p:sp>
      <p:sp>
        <p:nvSpPr>
          <p:cNvPr id="24" name="TextBox 23"/>
          <p:cNvSpPr txBox="1"/>
          <p:nvPr/>
        </p:nvSpPr>
        <p:spPr>
          <a:xfrm>
            <a:off x="7474593" y="2136709"/>
            <a:ext cx="1232516" cy="523220"/>
          </a:xfrm>
          <a:prstGeom prst="rect">
            <a:avLst/>
          </a:prstGeom>
          <a:noFill/>
        </p:spPr>
        <p:txBody>
          <a:bodyPr wrap="none" rtlCol="0">
            <a:spAutoFit/>
          </a:bodyPr>
          <a:lstStyle/>
          <a:p>
            <a:r>
              <a:rPr lang="en-GB" sz="1400" dirty="0" smtClean="0">
                <a:solidFill>
                  <a:schemeClr val="bg1">
                    <a:lumMod val="65000"/>
                  </a:schemeClr>
                </a:solidFill>
              </a:rPr>
              <a:t>~250 pages</a:t>
            </a:r>
            <a:br>
              <a:rPr lang="en-GB" sz="1400" dirty="0" smtClean="0">
                <a:solidFill>
                  <a:schemeClr val="bg1">
                    <a:lumMod val="65000"/>
                  </a:schemeClr>
                </a:solidFill>
              </a:rPr>
            </a:br>
            <a:r>
              <a:rPr lang="en-GB" sz="1400" dirty="0" smtClean="0">
                <a:solidFill>
                  <a:schemeClr val="bg1">
                    <a:lumMod val="65000"/>
                  </a:schemeClr>
                </a:solidFill>
              </a:rPr>
              <a:t>Deliverable 2</a:t>
            </a:r>
            <a:endParaRPr lang="en-GB" sz="1400" dirty="0">
              <a:solidFill>
                <a:schemeClr val="bg1">
                  <a:lumMod val="65000"/>
                </a:schemeClr>
              </a:solidFill>
            </a:endParaRPr>
          </a:p>
        </p:txBody>
      </p:sp>
      <p:sp>
        <p:nvSpPr>
          <p:cNvPr id="25" name="TextBox 24"/>
          <p:cNvSpPr txBox="1"/>
          <p:nvPr/>
        </p:nvSpPr>
        <p:spPr>
          <a:xfrm>
            <a:off x="7894146" y="3228165"/>
            <a:ext cx="1249854" cy="757925"/>
          </a:xfrm>
          <a:prstGeom prst="rect">
            <a:avLst/>
          </a:prstGeom>
          <a:noFill/>
        </p:spPr>
        <p:txBody>
          <a:bodyPr wrap="square" rtlCol="0">
            <a:spAutoFit/>
          </a:bodyPr>
          <a:lstStyle/>
          <a:p>
            <a:r>
              <a:rPr lang="en-GB" sz="1400" dirty="0" smtClean="0">
                <a:solidFill>
                  <a:srgbClr val="A6A6A6"/>
                </a:solidFill>
              </a:rPr>
              <a:t>~300 pages</a:t>
            </a:r>
            <a:br>
              <a:rPr lang="en-GB" sz="1400" dirty="0" smtClean="0">
                <a:solidFill>
                  <a:srgbClr val="A6A6A6"/>
                </a:solidFill>
              </a:rPr>
            </a:br>
            <a:r>
              <a:rPr lang="en-GB" sz="1400" dirty="0" smtClean="0">
                <a:solidFill>
                  <a:srgbClr val="A6A6A6"/>
                </a:solidFill>
              </a:rPr>
              <a:t>Deliverables 1,3 and 4</a:t>
            </a:r>
            <a:endParaRPr lang="en-GB" sz="1400" dirty="0">
              <a:solidFill>
                <a:srgbClr val="A6A6A6"/>
              </a:solidFill>
            </a:endParaRPr>
          </a:p>
        </p:txBody>
      </p:sp>
      <p:cxnSp>
        <p:nvCxnSpPr>
          <p:cNvPr id="26" name="Elbow Connector 25"/>
          <p:cNvCxnSpPr/>
          <p:nvPr/>
        </p:nvCxnSpPr>
        <p:spPr bwMode="auto">
          <a:xfrm>
            <a:off x="4161085" y="2581658"/>
            <a:ext cx="2367971" cy="1404433"/>
          </a:xfrm>
          <a:prstGeom prst="bentConnector3">
            <a:avLst>
              <a:gd name="adj1" fmla="val 38217"/>
            </a:avLst>
          </a:prstGeom>
          <a:solidFill>
            <a:schemeClr val="accent1"/>
          </a:solidFill>
          <a:ln w="9525" cap="flat" cmpd="sng" algn="ctr">
            <a:solidFill>
              <a:srgbClr val="0000FF"/>
            </a:solidFill>
            <a:prstDash val="dash"/>
            <a:round/>
            <a:headEnd type="none" w="med" len="med"/>
            <a:tailEnd type="triangle"/>
          </a:ln>
          <a:effectLst/>
        </p:spPr>
      </p:cxnSp>
      <p:sp>
        <p:nvSpPr>
          <p:cNvPr id="32" name="TextBox 31"/>
          <p:cNvSpPr txBox="1"/>
          <p:nvPr/>
        </p:nvSpPr>
        <p:spPr>
          <a:xfrm>
            <a:off x="6827215" y="5762186"/>
            <a:ext cx="2209827" cy="523220"/>
          </a:xfrm>
          <a:prstGeom prst="rect">
            <a:avLst/>
          </a:prstGeom>
          <a:noFill/>
        </p:spPr>
        <p:txBody>
          <a:bodyPr wrap="square" rtlCol="0">
            <a:spAutoFit/>
          </a:bodyPr>
          <a:lstStyle/>
          <a:p>
            <a:r>
              <a:rPr lang="en-GB" sz="1400" dirty="0" smtClean="0">
                <a:solidFill>
                  <a:schemeClr val="bg1">
                    <a:lumMod val="50000"/>
                  </a:schemeClr>
                </a:solidFill>
              </a:rPr>
              <a:t>* end of 2012 – formal publication early 2013</a:t>
            </a:r>
            <a:endParaRPr lang="en-GB" sz="1400" dirty="0">
              <a:solidFill>
                <a:schemeClr val="bg1">
                  <a:lumMod val="50000"/>
                </a:schemeClr>
              </a:solidFill>
            </a:endParaRPr>
          </a:p>
        </p:txBody>
      </p:sp>
      <p:sp>
        <p:nvSpPr>
          <p:cNvPr id="34" name="TextBox 33"/>
          <p:cNvSpPr txBox="1"/>
          <p:nvPr/>
        </p:nvSpPr>
        <p:spPr>
          <a:xfrm>
            <a:off x="981963" y="1036275"/>
            <a:ext cx="869349" cy="461665"/>
          </a:xfrm>
          <a:prstGeom prst="rect">
            <a:avLst/>
          </a:prstGeom>
          <a:noFill/>
        </p:spPr>
        <p:txBody>
          <a:bodyPr wrap="none" rtlCol="0">
            <a:spAutoFit/>
          </a:bodyPr>
          <a:lstStyle/>
          <a:p>
            <a:r>
              <a:rPr lang="en-GB"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2007</a:t>
            </a:r>
            <a:endParaRPr lang="en-GB" sz="2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5" name="TextBox 34"/>
          <p:cNvSpPr txBox="1"/>
          <p:nvPr/>
        </p:nvSpPr>
        <p:spPr>
          <a:xfrm>
            <a:off x="3308718" y="1036378"/>
            <a:ext cx="852367" cy="461665"/>
          </a:xfrm>
          <a:prstGeom prst="rect">
            <a:avLst/>
          </a:prstGeom>
          <a:noFill/>
        </p:spPr>
        <p:txBody>
          <a:bodyPr wrap="none" rtlCol="0">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r>
              <a:rPr lang="en-GB" dirty="0"/>
              <a:t>2011</a:t>
            </a:r>
          </a:p>
        </p:txBody>
      </p:sp>
      <p:sp>
        <p:nvSpPr>
          <p:cNvPr id="36" name="TextBox 35"/>
          <p:cNvSpPr txBox="1"/>
          <p:nvPr/>
        </p:nvSpPr>
        <p:spPr>
          <a:xfrm>
            <a:off x="6553200" y="1036378"/>
            <a:ext cx="989123" cy="461665"/>
          </a:xfrm>
          <a:prstGeom prst="rect">
            <a:avLst/>
          </a:prstGeom>
          <a:noFill/>
        </p:spPr>
        <p:txBody>
          <a:bodyPr wrap="none" rtlCol="0">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r>
              <a:rPr lang="en-GB" dirty="0"/>
              <a:t>2013*</a:t>
            </a:r>
          </a:p>
        </p:txBody>
      </p:sp>
      <p:sp>
        <p:nvSpPr>
          <p:cNvPr id="37" name="TextBox 36"/>
          <p:cNvSpPr txBox="1"/>
          <p:nvPr/>
        </p:nvSpPr>
        <p:spPr>
          <a:xfrm>
            <a:off x="4810730" y="3264505"/>
            <a:ext cx="526732" cy="261610"/>
          </a:xfrm>
          <a:prstGeom prst="rect">
            <a:avLst/>
          </a:prstGeom>
          <a:solidFill>
            <a:schemeClr val="bg1"/>
          </a:solidFill>
        </p:spPr>
        <p:txBody>
          <a:bodyPr wrap="none" rtlCol="0">
            <a:spAutoFit/>
          </a:bodyPr>
          <a:lstStyle/>
          <a:p>
            <a:r>
              <a:rPr lang="en-GB" sz="1050" dirty="0" smtClean="0">
                <a:solidFill>
                  <a:srgbClr val="0000FF"/>
                </a:solidFill>
              </a:rPr>
              <a:t>AD&amp;I</a:t>
            </a:r>
            <a:endParaRPr lang="en-GB" sz="1050" dirty="0">
              <a:solidFill>
                <a:srgbClr val="0000FF"/>
              </a:solidFill>
            </a:endParaRPr>
          </a:p>
        </p:txBody>
      </p:sp>
      <p:sp>
        <p:nvSpPr>
          <p:cNvPr id="38" name="Footer Placeholder 37"/>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3584168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RDR </a:t>
            </a:r>
            <a:r>
              <a:rPr lang="en-GB" dirty="0" err="1" smtClean="0"/>
              <a:t>vs</a:t>
            </a:r>
            <a:r>
              <a:rPr lang="en-GB" dirty="0" smtClean="0"/>
              <a:t> TDR Part II</a:t>
            </a:r>
            <a:endParaRPr lang="en-GB" dirty="0"/>
          </a:p>
        </p:txBody>
      </p:sp>
      <p:sp>
        <p:nvSpPr>
          <p:cNvPr id="3" name="Content Placeholder 2"/>
          <p:cNvSpPr>
            <a:spLocks noGrp="1"/>
          </p:cNvSpPr>
          <p:nvPr>
            <p:ph idx="1"/>
          </p:nvPr>
        </p:nvSpPr>
        <p:spPr/>
        <p:txBody>
          <a:bodyPr>
            <a:normAutofit lnSpcReduction="10000"/>
          </a:bodyPr>
          <a:lstStyle/>
          <a:p>
            <a:r>
              <a:rPr lang="en-GB" dirty="0" smtClean="0"/>
              <a:t>RDR was divided into </a:t>
            </a:r>
          </a:p>
          <a:p>
            <a:pPr lvl="1"/>
            <a:r>
              <a:rPr lang="en-GB" dirty="0" smtClean="0"/>
              <a:t>Accelerator Systems </a:t>
            </a:r>
            <a:r>
              <a:rPr lang="en-GB" sz="1800" dirty="0" smtClean="0">
                <a:solidFill>
                  <a:srgbClr val="7F7F7F"/>
                </a:solidFill>
              </a:rPr>
              <a:t>(sources, DR, BDS </a:t>
            </a:r>
            <a:r>
              <a:rPr lang="en-GB" sz="1800" i="1" dirty="0" smtClean="0">
                <a:solidFill>
                  <a:srgbClr val="7F7F7F"/>
                </a:solidFill>
              </a:rPr>
              <a:t>etc</a:t>
            </a:r>
            <a:r>
              <a:rPr lang="en-GB" sz="1800" dirty="0" smtClean="0">
                <a:solidFill>
                  <a:srgbClr val="7F7F7F"/>
                </a:solidFill>
              </a:rPr>
              <a:t>.)</a:t>
            </a:r>
          </a:p>
          <a:p>
            <a:pPr lvl="1"/>
            <a:r>
              <a:rPr lang="en-GB" dirty="0" smtClean="0"/>
              <a:t>Technical Groups </a:t>
            </a:r>
            <a:r>
              <a:rPr lang="en-GB" sz="1800" dirty="0" smtClean="0">
                <a:solidFill>
                  <a:srgbClr val="7F7F7F"/>
                </a:solidFill>
              </a:rPr>
              <a:t>(cryomodule, RF, magnets vacuum </a:t>
            </a:r>
            <a:r>
              <a:rPr lang="en-GB" sz="1800" i="1" dirty="0" smtClean="0">
                <a:solidFill>
                  <a:srgbClr val="7F7F7F"/>
                </a:solidFill>
              </a:rPr>
              <a:t>etc</a:t>
            </a:r>
            <a:r>
              <a:rPr lang="en-GB" sz="1800" dirty="0" smtClean="0">
                <a:solidFill>
                  <a:srgbClr val="7F7F7F"/>
                </a:solidFill>
              </a:rPr>
              <a:t>.)</a:t>
            </a:r>
          </a:p>
          <a:p>
            <a:endParaRPr lang="en-GB" dirty="0">
              <a:solidFill>
                <a:srgbClr val="7F7F7F"/>
              </a:solidFill>
            </a:endParaRPr>
          </a:p>
          <a:p>
            <a:r>
              <a:rPr lang="en-GB" dirty="0" smtClean="0"/>
              <a:t>TDR Part II is Accelerator System orientated</a:t>
            </a:r>
          </a:p>
          <a:p>
            <a:pPr lvl="1"/>
            <a:r>
              <a:rPr lang="en-GB" dirty="0" smtClean="0"/>
              <a:t>Each sub-system will cover its own technical systems</a:t>
            </a:r>
          </a:p>
          <a:p>
            <a:pPr lvl="1"/>
            <a:r>
              <a:rPr lang="en-GB" dirty="0" smtClean="0"/>
              <a:t>Better suited to TD Phase project structure</a:t>
            </a:r>
          </a:p>
          <a:p>
            <a:pPr lvl="1"/>
            <a:r>
              <a:rPr lang="en-GB" dirty="0" smtClean="0"/>
              <a:t>Acknowledge lack of RDR-like tech. groups</a:t>
            </a:r>
            <a:endParaRPr lang="en-GB" dirty="0"/>
          </a:p>
        </p:txBody>
      </p:sp>
      <p:sp>
        <p:nvSpPr>
          <p:cNvPr id="4" name="Date Placeholder 3"/>
          <p:cNvSpPr>
            <a:spLocks noGrp="1"/>
          </p:cNvSpPr>
          <p:nvPr>
            <p:ph type="dt" sz="half" idx="10"/>
          </p:nvPr>
        </p:nvSpPr>
        <p:spPr/>
        <p:txBody>
          <a:bodyPr/>
          <a:lstStyle/>
          <a:p>
            <a:r>
              <a:rPr lang="en-US" smtClean="0"/>
              <a:t>15.11.2011</a:t>
            </a:r>
            <a:endParaRPr lang="en-GB"/>
          </a:p>
        </p:txBody>
      </p:sp>
      <p:sp>
        <p:nvSpPr>
          <p:cNvPr id="6" name="Footer Placeholder 5"/>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3802590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Technical Design Report (TDR)</a:t>
            </a:r>
            <a:br>
              <a:rPr lang="en-GB" b="1" dirty="0" smtClean="0"/>
            </a:br>
            <a:r>
              <a:rPr lang="en-GB" b="1" dirty="0" smtClean="0"/>
              <a:t>Technical Editorial Board</a:t>
            </a:r>
            <a:endParaRPr lang="en-GB" b="1" dirty="0"/>
          </a:p>
        </p:txBody>
      </p:sp>
      <p:sp>
        <p:nvSpPr>
          <p:cNvPr id="4" name="Date Placeholder 3"/>
          <p:cNvSpPr>
            <a:spLocks noGrp="1"/>
          </p:cNvSpPr>
          <p:nvPr>
            <p:ph type="dt" sz="half" idx="10"/>
          </p:nvPr>
        </p:nvSpPr>
        <p:spPr>
          <a:xfrm>
            <a:off x="457200" y="6356350"/>
            <a:ext cx="2133600" cy="365125"/>
          </a:xfrm>
        </p:spPr>
        <p:txBody>
          <a:bodyPr/>
          <a:lstStyle/>
          <a:p>
            <a:r>
              <a:rPr lang="en-US" smtClean="0"/>
              <a:t>15.11.2011</a:t>
            </a:r>
            <a:endParaRPr lang="en-GB"/>
          </a:p>
        </p:txBody>
      </p:sp>
      <p:pic>
        <p:nvPicPr>
          <p:cNvPr id="10" name="Picture 9"/>
          <p:cNvPicPr>
            <a:picLocks noChangeAspect="1"/>
          </p:cNvPicPr>
          <p:nvPr/>
        </p:nvPicPr>
        <p:blipFill>
          <a:blip r:embed="rId2"/>
          <a:stretch>
            <a:fillRect/>
          </a:stretch>
        </p:blipFill>
        <p:spPr>
          <a:xfrm>
            <a:off x="12330" y="1576349"/>
            <a:ext cx="9144000" cy="4499113"/>
          </a:xfrm>
          <a:prstGeom prst="rect">
            <a:avLst/>
          </a:prstGeom>
        </p:spPr>
      </p:pic>
      <p:sp>
        <p:nvSpPr>
          <p:cNvPr id="11" name="Footer Placeholder 10"/>
          <p:cNvSpPr>
            <a:spLocks noGrp="1"/>
          </p:cNvSpPr>
          <p:nvPr>
            <p:ph type="ftr" sz="quarter" idx="11"/>
          </p:nvPr>
        </p:nvSpPr>
        <p:spPr/>
        <p:txBody>
          <a:bodyPr/>
          <a:lstStyle/>
          <a:p>
            <a:pPr>
              <a:defRPr/>
            </a:pPr>
            <a:r>
              <a:rPr lang="en-GB" smtClean="0"/>
              <a:t>Nick Walker - PAC, Prague</a:t>
            </a:r>
            <a:endParaRPr lang="en-GB"/>
          </a:p>
        </p:txBody>
      </p:sp>
      <p:sp>
        <p:nvSpPr>
          <p:cNvPr id="5" name="テキスト ボックス 4"/>
          <p:cNvSpPr txBox="1"/>
          <p:nvPr/>
        </p:nvSpPr>
        <p:spPr>
          <a:xfrm>
            <a:off x="1344220" y="2826348"/>
            <a:ext cx="1719792" cy="369332"/>
          </a:xfrm>
          <a:prstGeom prst="rect">
            <a:avLst/>
          </a:prstGeom>
          <a:solidFill>
            <a:srgbClr val="CCFFCC"/>
          </a:solidFill>
          <a:ln>
            <a:solidFill>
              <a:srgbClr val="3366FF"/>
            </a:solidFill>
          </a:ln>
        </p:spPr>
        <p:txBody>
          <a:bodyPr wrap="none" rtlCol="0">
            <a:spAutoFit/>
          </a:bodyPr>
          <a:lstStyle/>
          <a:p>
            <a:r>
              <a:rPr kumimoji="1" lang="en-US" altLang="ja-JP" dirty="0" smtClean="0"/>
              <a:t>Chief Editor: </a:t>
            </a:r>
            <a:r>
              <a:rPr lang="en-US" altLang="ja-JP" dirty="0" err="1" smtClean="0">
                <a:solidFill>
                  <a:srgbClr val="3366FF"/>
                </a:solidFill>
              </a:rPr>
              <a:t>tbd</a:t>
            </a:r>
            <a:r>
              <a:rPr kumimoji="1" lang="en-US" altLang="ja-JP" dirty="0" smtClean="0"/>
              <a:t> </a:t>
            </a:r>
            <a:endParaRPr kumimoji="1" lang="ja-JP" altLang="en-US" dirty="0"/>
          </a:p>
        </p:txBody>
      </p:sp>
      <p:sp>
        <p:nvSpPr>
          <p:cNvPr id="9" name="TextBox 2"/>
          <p:cNvSpPr txBox="1"/>
          <p:nvPr/>
        </p:nvSpPr>
        <p:spPr>
          <a:xfrm>
            <a:off x="6034194" y="3393213"/>
            <a:ext cx="1322351" cy="307777"/>
          </a:xfrm>
          <a:prstGeom prst="rect">
            <a:avLst/>
          </a:prstGeom>
          <a:solidFill>
            <a:schemeClr val="bg1"/>
          </a:solidFill>
        </p:spPr>
        <p:txBody>
          <a:bodyPr wrap="square" rtlCol="0">
            <a:spAutoFit/>
          </a:bodyPr>
          <a:lstStyle/>
          <a:p>
            <a:r>
              <a:rPr lang="en-GB" sz="1400" dirty="0" err="1" smtClean="0"/>
              <a:t>Hayano</a:t>
            </a:r>
            <a:r>
              <a:rPr lang="en-GB" sz="1400" dirty="0" smtClean="0"/>
              <a:t> (KEK)</a:t>
            </a:r>
            <a:endParaRPr lang="en-GB" sz="1400" dirty="0"/>
          </a:p>
        </p:txBody>
      </p:sp>
    </p:spTree>
    <p:extLst>
      <p:ext uri="{BB962C8B-B14F-4D97-AF65-F5344CB8AC3E}">
        <p14:creationId xmlns:p14="http://schemas.microsoft.com/office/powerpoint/2010/main" val="2523883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 I: R&amp;D - Outline</a:t>
            </a:r>
            <a:endParaRPr lang="en-GB" dirty="0"/>
          </a:p>
        </p:txBody>
      </p:sp>
      <p:sp>
        <p:nvSpPr>
          <p:cNvPr id="3" name="Content Placeholder 2"/>
          <p:cNvSpPr>
            <a:spLocks noGrp="1"/>
          </p:cNvSpPr>
          <p:nvPr>
            <p:ph idx="1"/>
          </p:nvPr>
        </p:nvSpPr>
        <p:spPr>
          <a:xfrm>
            <a:off x="609600" y="1371600"/>
            <a:ext cx="7848600" cy="4800600"/>
          </a:xfrm>
        </p:spPr>
        <p:txBody>
          <a:bodyPr>
            <a:normAutofit fontScale="85000" lnSpcReduction="20000"/>
          </a:bodyPr>
          <a:lstStyle/>
          <a:p>
            <a:pPr marL="514350" indent="-514350">
              <a:buFont typeface="+mj-lt"/>
              <a:buAutoNum type="arabicPeriod"/>
              <a:tabLst>
                <a:tab pos="6013450" algn="l"/>
              </a:tabLst>
            </a:pPr>
            <a:r>
              <a:rPr lang="en-GB" dirty="0" smtClean="0"/>
              <a:t>Introduction	</a:t>
            </a:r>
            <a:r>
              <a:rPr lang="en-GB" sz="2200" b="0" dirty="0" smtClean="0">
                <a:solidFill>
                  <a:schemeClr val="bg1">
                    <a:lumMod val="50000"/>
                  </a:schemeClr>
                </a:solidFill>
              </a:rPr>
              <a:t>5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Superconducting RF Technology	</a:t>
            </a:r>
            <a:r>
              <a:rPr lang="en-GB" sz="2200" b="0" dirty="0">
                <a:solidFill>
                  <a:schemeClr val="bg1">
                    <a:lumMod val="50000"/>
                  </a:schemeClr>
                </a:solidFill>
              </a:rPr>
              <a:t>75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Beam Test Facilities	</a:t>
            </a:r>
            <a:r>
              <a:rPr lang="en-GB" sz="2200" b="0" dirty="0">
                <a:solidFill>
                  <a:schemeClr val="bg1">
                    <a:lumMod val="50000"/>
                  </a:schemeClr>
                </a:solidFill>
              </a:rPr>
              <a:t>75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Accelerator Systems R&amp;D	</a:t>
            </a:r>
            <a:r>
              <a:rPr lang="en-GB" sz="2200" b="0" dirty="0">
                <a:solidFill>
                  <a:schemeClr val="bg1">
                    <a:lumMod val="50000"/>
                  </a:schemeClr>
                </a:solidFill>
              </a:rPr>
              <a:t>50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Post-TDR R&amp;D	</a:t>
            </a:r>
            <a:r>
              <a:rPr lang="en-GB" sz="2200" b="0" dirty="0" smtClean="0">
                <a:solidFill>
                  <a:schemeClr val="bg1">
                    <a:lumMod val="50000"/>
                  </a:schemeClr>
                </a:solidFill>
              </a:rPr>
              <a:t>20 </a:t>
            </a:r>
            <a:r>
              <a:rPr lang="en-GB" sz="2200" b="0" dirty="0">
                <a:solidFill>
                  <a:schemeClr val="bg1">
                    <a:lumMod val="50000"/>
                  </a:schemeClr>
                </a:solidFill>
              </a:rPr>
              <a:t>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Conclusions	</a:t>
            </a:r>
            <a:r>
              <a:rPr lang="en-GB" sz="2200" b="0" dirty="0">
                <a:solidFill>
                  <a:schemeClr val="bg1">
                    <a:lumMod val="50000"/>
                  </a:schemeClr>
                </a:solidFill>
              </a:rPr>
              <a:t>10 pages</a:t>
            </a:r>
          </a:p>
        </p:txBody>
      </p:sp>
      <p:sp>
        <p:nvSpPr>
          <p:cNvPr id="4" name="Date Placeholder 3"/>
          <p:cNvSpPr>
            <a:spLocks noGrp="1"/>
          </p:cNvSpPr>
          <p:nvPr>
            <p:ph type="dt" sz="half" idx="10"/>
          </p:nvPr>
        </p:nvSpPr>
        <p:spPr/>
        <p:txBody>
          <a:bodyPr/>
          <a:lstStyle/>
          <a:p>
            <a:r>
              <a:rPr lang="en-US" smtClean="0"/>
              <a:t>15.11.2011</a:t>
            </a:r>
            <a:endParaRPr lang="en-GB"/>
          </a:p>
        </p:txBody>
      </p:sp>
      <p:sp>
        <p:nvSpPr>
          <p:cNvPr id="7" name="Footer Placeholder 6"/>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1459079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Part I: Tech. Design Phase R&amp;D</a:t>
            </a:r>
            <a:endParaRPr lang="en-GB" b="1" dirty="0"/>
          </a:p>
        </p:txBody>
      </p:sp>
      <p:sp>
        <p:nvSpPr>
          <p:cNvPr id="3" name="Content Placeholder 2"/>
          <p:cNvSpPr>
            <a:spLocks noGrp="1"/>
          </p:cNvSpPr>
          <p:nvPr>
            <p:ph idx="1"/>
          </p:nvPr>
        </p:nvSpPr>
        <p:spPr>
          <a:xfrm>
            <a:off x="685800" y="1282308"/>
            <a:ext cx="7772400" cy="5047389"/>
          </a:xfrm>
        </p:spPr>
        <p:txBody>
          <a:bodyPr>
            <a:normAutofit fontScale="85000" lnSpcReduction="10000"/>
          </a:bodyPr>
          <a:lstStyle/>
          <a:p>
            <a:r>
              <a:rPr lang="en-GB" dirty="0" smtClean="0"/>
              <a:t>Comprehensive report on TDP R&amp;D programmes</a:t>
            </a:r>
          </a:p>
          <a:p>
            <a:pPr lvl="1"/>
            <a:r>
              <a:rPr lang="en-GB" dirty="0" smtClean="0"/>
              <a:t>where and how we spent the money</a:t>
            </a:r>
          </a:p>
          <a:p>
            <a:pPr lvl="1"/>
            <a:endParaRPr lang="en-GB" dirty="0" smtClean="0"/>
          </a:p>
          <a:p>
            <a:r>
              <a:rPr lang="en-GB" dirty="0" smtClean="0"/>
              <a:t>Similar in scope to R&amp;D sections in interim report</a:t>
            </a:r>
          </a:p>
          <a:p>
            <a:pPr lvl="1"/>
            <a:r>
              <a:rPr lang="en-GB" dirty="0" smtClean="0"/>
              <a:t>more technically detailed</a:t>
            </a:r>
          </a:p>
          <a:p>
            <a:pPr lvl="1"/>
            <a:r>
              <a:rPr lang="en-GB" dirty="0" smtClean="0"/>
              <a:t>more conclusive</a:t>
            </a:r>
          </a:p>
          <a:p>
            <a:pPr lvl="1"/>
            <a:endParaRPr lang="en-GB" dirty="0" smtClean="0"/>
          </a:p>
          <a:p>
            <a:r>
              <a:rPr lang="en-GB" dirty="0" smtClean="0"/>
              <a:t>Report R&amp;D results should support baseline (decisions) in Part II</a:t>
            </a:r>
          </a:p>
          <a:p>
            <a:pPr lvl="1"/>
            <a:r>
              <a:rPr lang="en-GB" dirty="0" smtClean="0"/>
              <a:t>But scope can be broader, i.e. R&amp;D on alternative concepts</a:t>
            </a:r>
            <a:endParaRPr lang="en-GB" dirty="0"/>
          </a:p>
        </p:txBody>
      </p:sp>
      <p:sp>
        <p:nvSpPr>
          <p:cNvPr id="4" name="Date Placeholder 3"/>
          <p:cNvSpPr>
            <a:spLocks noGrp="1"/>
          </p:cNvSpPr>
          <p:nvPr>
            <p:ph type="dt" sz="half" idx="10"/>
          </p:nvPr>
        </p:nvSpPr>
        <p:spPr/>
        <p:txBody>
          <a:bodyPr/>
          <a:lstStyle/>
          <a:p>
            <a:r>
              <a:rPr lang="en-US" smtClean="0"/>
              <a:t>15.11.2011</a:t>
            </a:r>
            <a:endParaRPr lang="en-GB"/>
          </a:p>
        </p:txBody>
      </p:sp>
      <p:sp>
        <p:nvSpPr>
          <p:cNvPr id="6" name="Footer Placeholder 5"/>
          <p:cNvSpPr>
            <a:spLocks noGrp="1"/>
          </p:cNvSpPr>
          <p:nvPr>
            <p:ph type="ftr" sz="quarter" idx="11"/>
          </p:nvPr>
        </p:nvSpPr>
        <p:spPr/>
        <p:txBody>
          <a:bodyPr/>
          <a:lstStyle/>
          <a:p>
            <a:pPr>
              <a:defRPr/>
            </a:pPr>
            <a:r>
              <a:rPr lang="en-GB" smtClean="0"/>
              <a:t>Nick Walker - PAC, Prague</a:t>
            </a:r>
            <a:endParaRPr lang="en-GB"/>
          </a:p>
        </p:txBody>
      </p:sp>
    </p:spTree>
    <p:extLst>
      <p:ext uri="{BB962C8B-B14F-4D97-AF65-F5344CB8AC3E}">
        <p14:creationId xmlns:p14="http://schemas.microsoft.com/office/powerpoint/2010/main" val="512287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 I: R&amp;D - Outline</a:t>
            </a:r>
            <a:endParaRPr lang="en-GB" dirty="0"/>
          </a:p>
        </p:txBody>
      </p:sp>
      <p:sp>
        <p:nvSpPr>
          <p:cNvPr id="3" name="Content Placeholder 2"/>
          <p:cNvSpPr>
            <a:spLocks noGrp="1"/>
          </p:cNvSpPr>
          <p:nvPr>
            <p:ph idx="1"/>
          </p:nvPr>
        </p:nvSpPr>
        <p:spPr>
          <a:xfrm>
            <a:off x="609600" y="1371600"/>
            <a:ext cx="7848600" cy="4800600"/>
          </a:xfrm>
        </p:spPr>
        <p:txBody>
          <a:bodyPr>
            <a:normAutofit fontScale="85000" lnSpcReduction="20000"/>
          </a:bodyPr>
          <a:lstStyle/>
          <a:p>
            <a:pPr marL="514350" indent="-514350">
              <a:buFont typeface="+mj-lt"/>
              <a:buAutoNum type="arabicPeriod"/>
              <a:tabLst>
                <a:tab pos="6013450" algn="l"/>
              </a:tabLst>
            </a:pPr>
            <a:r>
              <a:rPr lang="en-GB" dirty="0" smtClean="0">
                <a:solidFill>
                  <a:schemeClr val="bg1">
                    <a:lumMod val="75000"/>
                  </a:schemeClr>
                </a:solidFill>
              </a:rPr>
              <a:t>Introduction	</a:t>
            </a:r>
            <a:r>
              <a:rPr lang="en-GB" sz="2200" b="0" dirty="0" smtClean="0">
                <a:solidFill>
                  <a:schemeClr val="bg1">
                    <a:lumMod val="75000"/>
                  </a:schemeClr>
                </a:solidFill>
              </a:rPr>
              <a:t>5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t>Superconducting RF Technology	</a:t>
            </a:r>
            <a:r>
              <a:rPr lang="en-GB" sz="2200" b="0" dirty="0">
                <a:solidFill>
                  <a:schemeClr val="bg1">
                    <a:lumMod val="50000"/>
                  </a:schemeClr>
                </a:solidFill>
              </a:rPr>
              <a:t>75 pages</a:t>
            </a:r>
          </a:p>
          <a:p>
            <a:pPr marL="514350" indent="-514350">
              <a:buFont typeface="+mj-lt"/>
              <a:buAutoNum type="arabicPeriod"/>
              <a:tabLst>
                <a:tab pos="6013450" algn="l"/>
              </a:tabLst>
            </a:pPr>
            <a:endParaRPr lang="en-GB" dirty="0" smtClean="0"/>
          </a:p>
          <a:p>
            <a:pPr marL="514350" indent="-514350">
              <a:buFont typeface="+mj-lt"/>
              <a:buAutoNum type="arabicPeriod"/>
              <a:tabLst>
                <a:tab pos="6013450" algn="l"/>
              </a:tabLst>
            </a:pPr>
            <a:r>
              <a:rPr lang="en-GB" dirty="0" smtClean="0">
                <a:solidFill>
                  <a:srgbClr val="BFBFBF"/>
                </a:solidFill>
              </a:rPr>
              <a:t>Beam Test Facilities	</a:t>
            </a:r>
            <a:r>
              <a:rPr lang="en-GB" sz="2200" b="0" dirty="0">
                <a:solidFill>
                  <a:srgbClr val="BFBFBF"/>
                </a:solidFill>
              </a:rPr>
              <a:t>75 pages</a:t>
            </a:r>
          </a:p>
          <a:p>
            <a:pPr marL="514350" indent="-514350">
              <a:buFont typeface="+mj-lt"/>
              <a:buAutoNum type="arabicPeriod"/>
              <a:tabLst>
                <a:tab pos="6013450" algn="l"/>
              </a:tabLst>
            </a:pPr>
            <a:endParaRPr lang="en-GB" dirty="0" smtClean="0">
              <a:solidFill>
                <a:srgbClr val="BFBFBF"/>
              </a:solidFill>
            </a:endParaRPr>
          </a:p>
          <a:p>
            <a:pPr marL="514350" indent="-514350">
              <a:buFont typeface="+mj-lt"/>
              <a:buAutoNum type="arabicPeriod"/>
              <a:tabLst>
                <a:tab pos="6013450" algn="l"/>
              </a:tabLst>
            </a:pPr>
            <a:r>
              <a:rPr lang="en-GB" dirty="0" smtClean="0">
                <a:solidFill>
                  <a:srgbClr val="BFBFBF"/>
                </a:solidFill>
              </a:rPr>
              <a:t>Accelerator Systems R&amp;D	</a:t>
            </a:r>
            <a:r>
              <a:rPr lang="en-GB" sz="2200" b="0" dirty="0">
                <a:solidFill>
                  <a:srgbClr val="BFBFBF"/>
                </a:solidFill>
              </a:rPr>
              <a:t>50 pages</a:t>
            </a:r>
          </a:p>
          <a:p>
            <a:pPr marL="514350" indent="-514350">
              <a:buFont typeface="+mj-lt"/>
              <a:buAutoNum type="arabicPeriod"/>
              <a:tabLst>
                <a:tab pos="6013450" algn="l"/>
              </a:tabLst>
            </a:pPr>
            <a:endParaRPr lang="en-GB" dirty="0" smtClean="0">
              <a:solidFill>
                <a:srgbClr val="BFBFBF"/>
              </a:solidFill>
            </a:endParaRPr>
          </a:p>
          <a:p>
            <a:pPr marL="514350" indent="-514350">
              <a:buFont typeface="+mj-lt"/>
              <a:buAutoNum type="arabicPeriod"/>
              <a:tabLst>
                <a:tab pos="6013450" algn="l"/>
              </a:tabLst>
            </a:pPr>
            <a:r>
              <a:rPr lang="en-GB" dirty="0" smtClean="0">
                <a:solidFill>
                  <a:srgbClr val="BFBFBF"/>
                </a:solidFill>
              </a:rPr>
              <a:t>Post-TDR R&amp;D	</a:t>
            </a:r>
            <a:r>
              <a:rPr lang="en-GB" sz="2200" b="0" dirty="0">
                <a:solidFill>
                  <a:srgbClr val="BFBFBF"/>
                </a:solidFill>
              </a:rPr>
              <a:t>10 pages</a:t>
            </a:r>
          </a:p>
          <a:p>
            <a:pPr marL="514350" indent="-514350">
              <a:buFont typeface="+mj-lt"/>
              <a:buAutoNum type="arabicPeriod"/>
              <a:tabLst>
                <a:tab pos="6013450" algn="l"/>
              </a:tabLst>
            </a:pPr>
            <a:endParaRPr lang="en-GB" dirty="0" smtClean="0">
              <a:solidFill>
                <a:srgbClr val="BFBFBF"/>
              </a:solidFill>
            </a:endParaRPr>
          </a:p>
          <a:p>
            <a:pPr marL="514350" indent="-514350">
              <a:buFont typeface="+mj-lt"/>
              <a:buAutoNum type="arabicPeriod"/>
              <a:tabLst>
                <a:tab pos="6013450" algn="l"/>
              </a:tabLst>
            </a:pPr>
            <a:r>
              <a:rPr lang="en-GB" dirty="0" smtClean="0">
                <a:solidFill>
                  <a:srgbClr val="BFBFBF"/>
                </a:solidFill>
              </a:rPr>
              <a:t>Conclusions	</a:t>
            </a:r>
            <a:r>
              <a:rPr lang="en-GB" sz="2200" b="0" dirty="0">
                <a:solidFill>
                  <a:srgbClr val="BFBFBF"/>
                </a:solidFill>
              </a:rPr>
              <a:t>10 pages</a:t>
            </a:r>
          </a:p>
        </p:txBody>
      </p:sp>
      <p:sp>
        <p:nvSpPr>
          <p:cNvPr id="4" name="Date Placeholder 3"/>
          <p:cNvSpPr>
            <a:spLocks noGrp="1"/>
          </p:cNvSpPr>
          <p:nvPr>
            <p:ph type="dt" sz="half" idx="10"/>
          </p:nvPr>
        </p:nvSpPr>
        <p:spPr/>
        <p:txBody>
          <a:bodyPr/>
          <a:lstStyle/>
          <a:p>
            <a:r>
              <a:rPr lang="en-US" smtClean="0"/>
              <a:t>15.11.2011</a:t>
            </a:r>
            <a:endParaRPr lang="en-GB"/>
          </a:p>
        </p:txBody>
      </p:sp>
      <p:sp>
        <p:nvSpPr>
          <p:cNvPr id="6" name="TextBox 5"/>
          <p:cNvSpPr txBox="1"/>
          <p:nvPr/>
        </p:nvSpPr>
        <p:spPr>
          <a:xfrm>
            <a:off x="1984322" y="2639029"/>
            <a:ext cx="5729758" cy="2742290"/>
          </a:xfrm>
          <a:prstGeom prst="rect">
            <a:avLst/>
          </a:prstGeom>
          <a:solidFill>
            <a:srgbClr val="FFFFFF"/>
          </a:solidFill>
          <a:ln>
            <a:solidFill>
              <a:srgbClr val="0000FF"/>
            </a:solidFill>
          </a:ln>
          <a:effectLst>
            <a:outerShdw blurRad="50800" dist="38100" dir="2700000" algn="tl" rotWithShape="0">
              <a:prstClr val="black">
                <a:alpha val="40000"/>
              </a:prstClr>
            </a:outerShdw>
          </a:effectLst>
        </p:spPr>
        <p:txBody>
          <a:bodyPr wrap="square" rtlCol="0">
            <a:spAutoFit/>
          </a:bodyPr>
          <a:lstStyle/>
          <a:p>
            <a:pPr>
              <a:lnSpc>
                <a:spcPct val="120000"/>
              </a:lnSpc>
            </a:pPr>
            <a:r>
              <a:rPr lang="en-GB" dirty="0" smtClean="0"/>
              <a:t>2.1 Overview</a:t>
            </a:r>
          </a:p>
          <a:p>
            <a:pPr>
              <a:lnSpc>
                <a:spcPct val="120000"/>
              </a:lnSpc>
            </a:pPr>
            <a:r>
              <a:rPr lang="en-GB" dirty="0" smtClean="0"/>
              <a:t>2.2 Gradient R&amp;D and yield evaluation</a:t>
            </a:r>
          </a:p>
          <a:p>
            <a:pPr>
              <a:lnSpc>
                <a:spcPct val="120000"/>
              </a:lnSpc>
            </a:pPr>
            <a:r>
              <a:rPr lang="en-GB" dirty="0" smtClean="0"/>
              <a:t>2.3 Cavity integration and S1-Global cryomodule R&amp;D</a:t>
            </a:r>
          </a:p>
          <a:p>
            <a:pPr>
              <a:lnSpc>
                <a:spcPct val="120000"/>
              </a:lnSpc>
            </a:pPr>
            <a:r>
              <a:rPr lang="en-GB" dirty="0" smtClean="0"/>
              <a:t>2.4 Cryomodule, cryogenics (incl. S1-Gobal)</a:t>
            </a:r>
          </a:p>
          <a:p>
            <a:pPr>
              <a:lnSpc>
                <a:spcPct val="120000"/>
              </a:lnSpc>
            </a:pPr>
            <a:r>
              <a:rPr lang="en-GB" dirty="0" smtClean="0"/>
              <a:t>2.5 High power RF generation and distribution</a:t>
            </a:r>
          </a:p>
          <a:p>
            <a:pPr marL="357188" indent="-357188">
              <a:lnSpc>
                <a:spcPct val="120000"/>
              </a:lnSpc>
            </a:pPr>
            <a:r>
              <a:rPr lang="en-GB" dirty="0" smtClean="0"/>
              <a:t>2.6 ML integration including quadrupole R&amp;D</a:t>
            </a:r>
          </a:p>
          <a:p>
            <a:pPr marL="357188" indent="-357188">
              <a:lnSpc>
                <a:spcPct val="120000"/>
              </a:lnSpc>
            </a:pPr>
            <a:r>
              <a:rPr lang="en-GB" dirty="0" smtClean="0"/>
              <a:t>2.7 Industrialisation technology and R&amp;D</a:t>
            </a:r>
          </a:p>
          <a:p>
            <a:pPr marL="357188" indent="-357188">
              <a:lnSpc>
                <a:spcPct val="120000"/>
              </a:lnSpc>
            </a:pPr>
            <a:r>
              <a:rPr lang="en-GB" dirty="0" smtClean="0"/>
              <a:t>2.8 Infrastructure for R&amp;D and tests</a:t>
            </a:r>
            <a:endParaRPr lang="en-GB" dirty="0"/>
          </a:p>
        </p:txBody>
      </p:sp>
      <p:sp>
        <p:nvSpPr>
          <p:cNvPr id="8" name="Footer Placeholder 7"/>
          <p:cNvSpPr>
            <a:spLocks noGrp="1"/>
          </p:cNvSpPr>
          <p:nvPr>
            <p:ph type="ftr" sz="quarter" idx="11"/>
          </p:nvPr>
        </p:nvSpPr>
        <p:spPr/>
        <p:txBody>
          <a:bodyPr/>
          <a:lstStyle/>
          <a:p>
            <a:pPr>
              <a:defRPr/>
            </a:pPr>
            <a:r>
              <a:rPr lang="en-GB" smtClean="0"/>
              <a:t>Nick Walker - PAC, Prague</a:t>
            </a:r>
            <a:endParaRPr lang="en-GB"/>
          </a:p>
        </p:txBody>
      </p:sp>
      <p:sp>
        <p:nvSpPr>
          <p:cNvPr id="5" name="テキスト ボックス 4"/>
          <p:cNvSpPr txBox="1"/>
          <p:nvPr/>
        </p:nvSpPr>
        <p:spPr>
          <a:xfrm>
            <a:off x="7100754" y="2023696"/>
            <a:ext cx="1873868" cy="3416320"/>
          </a:xfrm>
          <a:prstGeom prst="rect">
            <a:avLst/>
          </a:prstGeom>
          <a:solidFill>
            <a:srgbClr val="CCFFCC"/>
          </a:solidFill>
          <a:ln>
            <a:solidFill>
              <a:srgbClr val="3366FF"/>
            </a:solidFill>
          </a:ln>
        </p:spPr>
        <p:txBody>
          <a:bodyPr wrap="none" rtlCol="0">
            <a:spAutoFit/>
          </a:bodyPr>
          <a:lstStyle/>
          <a:p>
            <a:r>
              <a:rPr lang="en-US" altLang="ja-JP" dirty="0" smtClean="0"/>
              <a:t>Key persons </a:t>
            </a:r>
          </a:p>
          <a:p>
            <a:r>
              <a:rPr kumimoji="1" lang="en-US" altLang="ja-JP" dirty="0" smtClean="0"/>
              <a:t>Expected</a:t>
            </a:r>
          </a:p>
          <a:p>
            <a:r>
              <a:rPr lang="en-US" altLang="ja-JP" dirty="0" smtClean="0"/>
              <a:t>2.1 A. Yamamoto </a:t>
            </a:r>
          </a:p>
          <a:p>
            <a:r>
              <a:rPr kumimoji="1" lang="en-US" altLang="ja-JP" dirty="0" smtClean="0"/>
              <a:t>2.2 R. </a:t>
            </a:r>
            <a:r>
              <a:rPr kumimoji="1" lang="en-US" altLang="ja-JP" dirty="0" err="1" smtClean="0"/>
              <a:t>Geng</a:t>
            </a:r>
            <a:endParaRPr kumimoji="1" lang="en-US" altLang="ja-JP" dirty="0" smtClean="0"/>
          </a:p>
          <a:p>
            <a:r>
              <a:rPr lang="en-US" altLang="ja-JP" dirty="0" smtClean="0"/>
              <a:t>2.3 H. </a:t>
            </a:r>
            <a:r>
              <a:rPr lang="en-US" altLang="ja-JP" dirty="0" err="1" smtClean="0"/>
              <a:t>Hayano</a:t>
            </a:r>
            <a:endParaRPr lang="en-US" altLang="ja-JP" dirty="0" smtClean="0"/>
          </a:p>
          <a:p>
            <a:r>
              <a:rPr kumimoji="1" lang="en-US" altLang="ja-JP" dirty="0" smtClean="0"/>
              <a:t>2.4 P. Perini*/</a:t>
            </a:r>
          </a:p>
          <a:p>
            <a:r>
              <a:rPr lang="en-US" altLang="ja-JP" dirty="0"/>
              <a:t> </a:t>
            </a:r>
            <a:r>
              <a:rPr lang="en-US" altLang="ja-JP" dirty="0" smtClean="0"/>
              <a:t>           T. Peterson</a:t>
            </a:r>
            <a:endParaRPr kumimoji="1" lang="en-US" altLang="ja-JP" dirty="0" smtClean="0"/>
          </a:p>
          <a:p>
            <a:r>
              <a:rPr lang="en-US" altLang="ja-JP" dirty="0" smtClean="0"/>
              <a:t>2.5 S. Fukuda*/</a:t>
            </a:r>
          </a:p>
          <a:p>
            <a:r>
              <a:rPr lang="en-US" altLang="ja-JP" dirty="0" smtClean="0"/>
              <a:t>	   C. </a:t>
            </a:r>
            <a:r>
              <a:rPr lang="en-US" altLang="ja-JP" dirty="0" err="1" smtClean="0"/>
              <a:t>Nantista</a:t>
            </a:r>
            <a:endParaRPr lang="en-US" altLang="ja-JP" dirty="0" smtClean="0"/>
          </a:p>
          <a:p>
            <a:r>
              <a:rPr kumimoji="1" lang="en-US" altLang="ja-JP" dirty="0" smtClean="0"/>
              <a:t>2.6 C. </a:t>
            </a:r>
            <a:r>
              <a:rPr kumimoji="1" lang="en-US" altLang="ja-JP" dirty="0" err="1" smtClean="0"/>
              <a:t>Adolphse</a:t>
            </a:r>
            <a:r>
              <a:rPr lang="en-US" altLang="ja-JP" dirty="0" err="1" smtClean="0"/>
              <a:t>n</a:t>
            </a:r>
            <a:endParaRPr lang="en-US" altLang="ja-JP" dirty="0" smtClean="0"/>
          </a:p>
          <a:p>
            <a:r>
              <a:rPr kumimoji="1" lang="en-US" altLang="ja-JP" dirty="0" smtClean="0"/>
              <a:t>2.7 J. </a:t>
            </a:r>
            <a:r>
              <a:rPr kumimoji="1" lang="en-US" altLang="ja-JP" dirty="0" err="1" smtClean="0"/>
              <a:t>Kerby</a:t>
            </a:r>
            <a:endParaRPr kumimoji="1" lang="en-US" altLang="ja-JP" dirty="0" smtClean="0"/>
          </a:p>
          <a:p>
            <a:r>
              <a:rPr lang="en-US" altLang="ja-JP" dirty="0" smtClean="0"/>
              <a:t>2.8 H. </a:t>
            </a:r>
            <a:r>
              <a:rPr lang="en-US" altLang="ja-JP" dirty="0" err="1" smtClean="0"/>
              <a:t>Hayano</a:t>
            </a:r>
            <a:endParaRPr kumimoji="1" lang="en-US" altLang="ja-JP" dirty="0" smtClean="0"/>
          </a:p>
        </p:txBody>
      </p:sp>
    </p:spTree>
    <p:extLst>
      <p:ext uri="{BB962C8B-B14F-4D97-AF65-F5344CB8AC3E}">
        <p14:creationId xmlns:p14="http://schemas.microsoft.com/office/powerpoint/2010/main" val="26222210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3572</TotalTime>
  <Words>2274</Words>
  <Application>Microsoft Macintosh PowerPoint</Application>
  <PresentationFormat>画面に合わせる (4:3)</PresentationFormat>
  <Paragraphs>458</Paragraphs>
  <Slides>23</Slides>
  <Notes>1</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Office テーマ</vt:lpstr>
      <vt:lpstr>SCRF: Monthly WebEx Meeting November 16, 2011</vt:lpstr>
      <vt:lpstr>PM’s Action/Meeting Plan (2011-2012)</vt:lpstr>
      <vt:lpstr>ILC-PAC, Prague, Nov. 14-15</vt:lpstr>
      <vt:lpstr>Technical Volumes</vt:lpstr>
      <vt:lpstr>RDR vs TDR Part II</vt:lpstr>
      <vt:lpstr>Technical Design Report (TDR) Technical Editorial Board</vt:lpstr>
      <vt:lpstr>Part I: R&amp;D - Outline</vt:lpstr>
      <vt:lpstr>Part I: Tech. Design Phase R&amp;D</vt:lpstr>
      <vt:lpstr>Part I: R&amp;D - Outline</vt:lpstr>
      <vt:lpstr>Part II: ILC Baseline Design Report</vt:lpstr>
      <vt:lpstr>Special Cases: SCRF</vt:lpstr>
      <vt:lpstr>Tentative Schedule</vt:lpstr>
      <vt:lpstr>Status of Industrial Studies in Contracts with experienced companies </vt:lpstr>
      <vt:lpstr>Further Plans to prepare TDR</vt:lpstr>
      <vt:lpstr>TTC Meeting at IHEP, Dec. 5-8</vt:lpstr>
      <vt:lpstr>Technical Discussions on S1-Global Test Results at TTC, Dec. 5-8</vt:lpstr>
      <vt:lpstr>TTC-WG1: agenda proposed  Cryomodule test results and analysis as of Nov. 16, after SCRF meeting</vt:lpstr>
      <vt:lpstr>GDE-SCRF Meeting  as a post-TTC meeting, Dec. 8-9</vt:lpstr>
      <vt:lpstr>Our Direction for TDR-SCRF</vt:lpstr>
      <vt:lpstr>Technical Issues toward TDR</vt:lpstr>
      <vt:lpstr>Continued</vt:lpstr>
      <vt:lpstr>How to prepare for TDR?</vt:lpstr>
      <vt:lpstr>General Guideline for SCRF-BTR  Jan.19-20, 2012</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TDR-SCRF</dc:title>
  <dc:creator>Yamamoto Akira</dc:creator>
  <cp:lastModifiedBy>Yamamoto Akira</cp:lastModifiedBy>
  <cp:revision>85</cp:revision>
  <dcterms:created xsi:type="dcterms:W3CDTF">2011-05-05T18:29:40Z</dcterms:created>
  <dcterms:modified xsi:type="dcterms:W3CDTF">2011-11-17T03:48:50Z</dcterms:modified>
</cp:coreProperties>
</file>